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28"/>
  </p:notesMasterIdLst>
  <p:sldIdLst>
    <p:sldId id="258" r:id="rId2"/>
    <p:sldId id="259" r:id="rId3"/>
    <p:sldId id="266" r:id="rId4"/>
    <p:sldId id="290" r:id="rId5"/>
    <p:sldId id="288" r:id="rId6"/>
    <p:sldId id="262" r:id="rId7"/>
    <p:sldId id="292" r:id="rId8"/>
    <p:sldId id="267" r:id="rId9"/>
    <p:sldId id="269" r:id="rId10"/>
    <p:sldId id="289" r:id="rId11"/>
    <p:sldId id="280" r:id="rId12"/>
    <p:sldId id="279" r:id="rId13"/>
    <p:sldId id="271" r:id="rId14"/>
    <p:sldId id="272" r:id="rId15"/>
    <p:sldId id="281" r:id="rId16"/>
    <p:sldId id="286" r:id="rId17"/>
    <p:sldId id="282" r:id="rId18"/>
    <p:sldId id="287" r:id="rId19"/>
    <p:sldId id="284" r:id="rId20"/>
    <p:sldId id="275" r:id="rId21"/>
    <p:sldId id="283" r:id="rId22"/>
    <p:sldId id="295" r:id="rId23"/>
    <p:sldId id="297" r:id="rId24"/>
    <p:sldId id="293" r:id="rId25"/>
    <p:sldId id="294" r:id="rId26"/>
    <p:sldId id="296"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E7E4C876-8B3C-4393-A05E-FC661BAAEBB4}">
          <p14:sldIdLst>
            <p14:sldId id="258"/>
          </p14:sldIdLst>
        </p14:section>
        <p14:section name="Motivation" id="{BC6466CF-B18C-43BD-97E3-71D4152BCDD8}">
          <p14:sldIdLst>
            <p14:sldId id="259"/>
            <p14:sldId id="266"/>
            <p14:sldId id="290"/>
            <p14:sldId id="288"/>
            <p14:sldId id="262"/>
            <p14:sldId id="292"/>
          </p14:sldIdLst>
        </p14:section>
        <p14:section name="Methodology" id="{E8C69EC7-34C4-4402-8509-A4F5ED40BC81}">
          <p14:sldIdLst>
            <p14:sldId id="267"/>
            <p14:sldId id="269"/>
            <p14:sldId id="289"/>
            <p14:sldId id="280"/>
            <p14:sldId id="279"/>
          </p14:sldIdLst>
        </p14:section>
        <p14:section name="Experiment" id="{15B5D4C5-1167-4BA3-8CA7-0D83D1A2D30E}">
          <p14:sldIdLst>
            <p14:sldId id="271"/>
            <p14:sldId id="272"/>
            <p14:sldId id="281"/>
            <p14:sldId id="286"/>
            <p14:sldId id="282"/>
            <p14:sldId id="287"/>
            <p14:sldId id="284"/>
          </p14:sldIdLst>
        </p14:section>
        <p14:section name="Conclusion" id="{F3F0338D-58AA-43F4-AE0E-903CAAACE4CA}">
          <p14:sldIdLst>
            <p14:sldId id="275"/>
            <p14:sldId id="283"/>
          </p14:sldIdLst>
        </p14:section>
        <p14:section name="Additional Pages" id="{A39AF719-F610-44B4-B992-6CCDD3C01DD5}">
          <p14:sldIdLst>
            <p14:sldId id="295"/>
            <p14:sldId id="297"/>
            <p14:sldId id="293"/>
            <p14:sldId id="294"/>
            <p14:sldId id="296"/>
          </p14:sldIdLst>
        </p14:section>
      </p14:sectionLst>
    </p:ext>
    <p:ext uri="{EFAFB233-063F-42B5-8137-9DF3F51BA10A}">
      <p15:sldGuideLst xmlns:p15="http://schemas.microsoft.com/office/powerpoint/2012/main">
        <p15:guide id="1" pos="415" userDrawn="1">
          <p15:clr>
            <a:srgbClr val="A4A3A4"/>
          </p15:clr>
        </p15:guide>
        <p15:guide id="2" pos="7265" userDrawn="1">
          <p15:clr>
            <a:srgbClr val="A4A3A4"/>
          </p15:clr>
        </p15:guide>
        <p15:guide id="3" orient="horz" pos="648" userDrawn="1">
          <p15:clr>
            <a:srgbClr val="A4A3A4"/>
          </p15:clr>
        </p15:guide>
        <p15:guide id="4" orient="horz" pos="777" userDrawn="1">
          <p15:clr>
            <a:srgbClr val="A4A3A4"/>
          </p15:clr>
        </p15:guide>
        <p15:guide id="5" orient="horz" pos="3929" userDrawn="1">
          <p15:clr>
            <a:srgbClr val="A4A3A4"/>
          </p15:clr>
        </p15:guide>
        <p15:guide id="6" orient="horz" pos="3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3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09" autoAdjust="0"/>
  </p:normalViewPr>
  <p:slideViewPr>
    <p:cSldViewPr snapToGrid="0" showGuides="1">
      <p:cViewPr>
        <p:scale>
          <a:sx n="75" d="100"/>
          <a:sy n="75" d="100"/>
        </p:scale>
        <p:origin x="1380" y="368"/>
      </p:cViewPr>
      <p:guideLst>
        <p:guide pos="415"/>
        <p:guide pos="7265"/>
        <p:guide orient="horz" pos="648"/>
        <p:guide orient="horz" pos="777"/>
        <p:guide orient="horz" pos="3929"/>
        <p:guide orient="horz" pos="3861"/>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5D9134-903F-4B2B-BF35-5CF3D3B42931}" type="datetimeFigureOut">
              <a:rPr lang="zh-CN" altLang="en-US" smtClean="0"/>
              <a:t>2024/10/30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2A61EA-B18D-4341-AFE5-AFBFF58A0F7A}" type="slidenum">
              <a:rPr lang="zh-CN" altLang="en-US" smtClean="0"/>
              <a:t>‹#›</a:t>
            </a:fld>
            <a:endParaRPr lang="zh-CN" altLang="en-US"/>
          </a:p>
        </p:txBody>
      </p:sp>
    </p:spTree>
    <p:extLst>
      <p:ext uri="{BB962C8B-B14F-4D97-AF65-F5344CB8AC3E}">
        <p14:creationId xmlns:p14="http://schemas.microsoft.com/office/powerpoint/2010/main" val="611106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Thank you for the introduction and, good afternoon everyone, it's a pleasure to be here with you today. I’m Wang Peng, from Nanjing University. And, I'm going to introduce our recent work about a combinatorial interaction testing method for multi-label image classifier.</a:t>
            </a:r>
            <a:endParaRPr lang="zh-CN" altLang="en-US" dirty="0"/>
          </a:p>
        </p:txBody>
      </p:sp>
      <p:sp>
        <p:nvSpPr>
          <p:cNvPr id="4" name="灯片编号占位符 3"/>
          <p:cNvSpPr>
            <a:spLocks noGrp="1"/>
          </p:cNvSpPr>
          <p:nvPr>
            <p:ph type="sldNum" sz="quarter" idx="5"/>
          </p:nvPr>
        </p:nvSpPr>
        <p:spPr/>
        <p:txBody>
          <a:bodyPr/>
          <a:lstStyle/>
          <a:p>
            <a:fld id="{862A61EA-B18D-4341-AFE5-AFBFF58A0F7A}" type="slidenum">
              <a:rPr lang="zh-CN" altLang="en-US" smtClean="0"/>
              <a:t>1</a:t>
            </a:fld>
            <a:endParaRPr lang="zh-CN" altLang="en-US"/>
          </a:p>
        </p:txBody>
      </p:sp>
    </p:spTree>
    <p:extLst>
      <p:ext uri="{BB962C8B-B14F-4D97-AF65-F5344CB8AC3E}">
        <p14:creationId xmlns:p14="http://schemas.microsoft.com/office/powerpoint/2010/main" val="3034712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Thus, we need to </a:t>
            </a:r>
            <a:r>
              <a:rPr lang="en-GB" altLang="zh-CN" dirty="0"/>
              <a:t>develop</a:t>
            </a:r>
            <a:r>
              <a:rPr lang="en-US" altLang="zh-CN" b="0" i="0" dirty="0">
                <a:solidFill>
                  <a:srgbClr val="333333"/>
                </a:solidFill>
                <a:effectLst/>
                <a:latin typeface="Open Sans" panose="020B0606030504020204" pitchFamily="34" charset="0"/>
              </a:rPr>
              <a:t> a new method to generate the covering array. A straightforward method, called Baseline, is to just enumerate all tau-way label combinations and assign them a value of 1. For example, with a label space, cat, dog, person, and car, we can list all six 2-way label combinations and generate a covering array with six rows. However, the size of covering array generated by Baseline may be unnecessarily large.</a:t>
            </a:r>
            <a:endParaRPr lang="zh-CN" altLang="en-US" dirty="0"/>
          </a:p>
        </p:txBody>
      </p:sp>
      <p:sp>
        <p:nvSpPr>
          <p:cNvPr id="4" name="灯片编号占位符 3"/>
          <p:cNvSpPr>
            <a:spLocks noGrp="1"/>
          </p:cNvSpPr>
          <p:nvPr>
            <p:ph type="sldNum" sz="quarter" idx="5"/>
          </p:nvPr>
        </p:nvSpPr>
        <p:spPr/>
        <p:txBody>
          <a:bodyPr/>
          <a:lstStyle/>
          <a:p>
            <a:fld id="{862A61EA-B18D-4341-AFE5-AFBFF58A0F7A}" type="slidenum">
              <a:rPr lang="zh-CN" altLang="en-US" smtClean="0"/>
              <a:t>10</a:t>
            </a:fld>
            <a:endParaRPr lang="zh-CN" altLang="en-US"/>
          </a:p>
        </p:txBody>
      </p:sp>
    </p:spTree>
    <p:extLst>
      <p:ext uri="{BB962C8B-B14F-4D97-AF65-F5344CB8AC3E}">
        <p14:creationId xmlns:p14="http://schemas.microsoft.com/office/powerpoint/2010/main" val="3014220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So, we proposed a novel adaptive random method to generate the covering array. The key idea is that when generating each row, the more times a label is present before, the higher the probability that it will be absent in the new row, and vice versa. At the beginning of the process, we initialize an empty array for the label space. And then add rows one by one. For each row, we adaptively randomly select no more than k labels and generate a new line, </a:t>
            </a:r>
            <a:r>
              <a:rPr lang="en-US" altLang="zh-CN" sz="1200" dirty="0">
                <a:latin typeface="Arial" panose="020B0604020202020204" pitchFamily="34" charset="0"/>
                <a:ea typeface="黑体" panose="02010609060101010101" pitchFamily="49" charset="-122"/>
                <a:sym typeface="Arial" panose="020B0604020202020204" pitchFamily="34" charset="0"/>
              </a:rPr>
              <a:t>in which the values of the selected labels are assigned as a value of 1 and others are 0.</a:t>
            </a:r>
            <a:r>
              <a:rPr lang="en-US" altLang="zh-CN" b="0" i="0" dirty="0">
                <a:solidFill>
                  <a:srgbClr val="333333"/>
                </a:solidFill>
                <a:effectLst/>
                <a:latin typeface="Open Sans" panose="020B0606030504020204" pitchFamily="34" charset="0"/>
              </a:rPr>
              <a:t> Finally, if the new line does not exist in the array, we add it to the array. </a:t>
            </a:r>
            <a:r>
              <a:rPr lang="en-US" altLang="zh-CN" dirty="0"/>
              <a:t>We repeat this process until the coverage reaches one hundred percent, allowing us to obtain a complete label value covering array.</a:t>
            </a:r>
            <a:endParaRPr lang="en-US" altLang="zh-CN" b="0" i="0" dirty="0">
              <a:solidFill>
                <a:srgbClr val="333333"/>
              </a:solidFill>
              <a:effectLst/>
              <a:latin typeface="Open Sans" panose="020B0606030504020204" pitchFamily="34" charset="0"/>
            </a:endParaRPr>
          </a:p>
        </p:txBody>
      </p:sp>
      <p:sp>
        <p:nvSpPr>
          <p:cNvPr id="4" name="灯片编号占位符 3"/>
          <p:cNvSpPr>
            <a:spLocks noGrp="1"/>
          </p:cNvSpPr>
          <p:nvPr>
            <p:ph type="sldNum" sz="quarter" idx="5"/>
          </p:nvPr>
        </p:nvSpPr>
        <p:spPr/>
        <p:txBody>
          <a:bodyPr/>
          <a:lstStyle/>
          <a:p>
            <a:fld id="{862A61EA-B18D-4341-AFE5-AFBFF58A0F7A}" type="slidenum">
              <a:rPr lang="zh-CN" altLang="en-US" smtClean="0"/>
              <a:t>11</a:t>
            </a:fld>
            <a:endParaRPr lang="zh-CN" altLang="en-US"/>
          </a:p>
        </p:txBody>
      </p:sp>
    </p:spTree>
    <p:extLst>
      <p:ext uri="{BB962C8B-B14F-4D97-AF65-F5344CB8AC3E}">
        <p14:creationId xmlns:p14="http://schemas.microsoft.com/office/powerpoint/2010/main" val="1896577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For the second question, now we have a label value covering array, how can we get the specific images? Selecting from existing datasets or obtaining them through an image search engine is relatively </a:t>
            </a:r>
            <a:r>
              <a:rPr lang="en-GB" altLang="zh-CN" dirty="0"/>
              <a:t>straightforward</a:t>
            </a:r>
            <a:r>
              <a:rPr lang="en-US" altLang="zh-CN" b="0" i="0" dirty="0">
                <a:solidFill>
                  <a:srgbClr val="333333"/>
                </a:solidFill>
                <a:effectLst/>
                <a:latin typeface="Open Sans" panose="020B0606030504020204" pitchFamily="34" charset="0"/>
              </a:rPr>
              <a:t> methods. However, we need images that only contain an exact set of objects specified in LVCA. We cannot guarantee that these images do not contain any other objects. Thus, we choose to compose images. We used a tool, named </a:t>
            </a:r>
            <a:r>
              <a:rPr lang="en-US" altLang="zh-CN" b="0" i="0" dirty="0" err="1">
                <a:solidFill>
                  <a:srgbClr val="333333"/>
                </a:solidFill>
                <a:effectLst/>
                <a:latin typeface="Open Sans" panose="020B0606030504020204" pitchFamily="34" charset="0"/>
              </a:rPr>
              <a:t>yolact</a:t>
            </a:r>
            <a:r>
              <a:rPr lang="en-US" altLang="zh-CN" b="0" i="0" dirty="0">
                <a:solidFill>
                  <a:srgbClr val="333333"/>
                </a:solidFill>
                <a:effectLst/>
                <a:latin typeface="Open Sans" panose="020B0606030504020204" pitchFamily="34" charset="0"/>
              </a:rPr>
              <a:t> to extract objects from images and then randomly select specific objects to compose images according to each row of the covering array. And now we can use these images to test the classifiers.</a:t>
            </a:r>
            <a:endParaRPr lang="zh-CN" altLang="en-US" dirty="0"/>
          </a:p>
        </p:txBody>
      </p:sp>
      <p:sp>
        <p:nvSpPr>
          <p:cNvPr id="4" name="灯片编号占位符 3"/>
          <p:cNvSpPr>
            <a:spLocks noGrp="1"/>
          </p:cNvSpPr>
          <p:nvPr>
            <p:ph type="sldNum" sz="quarter" idx="5"/>
          </p:nvPr>
        </p:nvSpPr>
        <p:spPr/>
        <p:txBody>
          <a:bodyPr/>
          <a:lstStyle/>
          <a:p>
            <a:fld id="{862A61EA-B18D-4341-AFE5-AFBFF58A0F7A}" type="slidenum">
              <a:rPr lang="zh-CN" altLang="en-US" smtClean="0"/>
              <a:t>12</a:t>
            </a:fld>
            <a:endParaRPr lang="zh-CN" altLang="en-US"/>
          </a:p>
        </p:txBody>
      </p:sp>
    </p:spTree>
    <p:extLst>
      <p:ext uri="{BB962C8B-B14F-4D97-AF65-F5344CB8AC3E}">
        <p14:creationId xmlns:p14="http://schemas.microsoft.com/office/powerpoint/2010/main" val="2621259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To evaluate our method, we have conducted experiments on two popular datasets, VOC and COCO, and six state of the art DNN based models. The sizes of label space are 20 and 80, respectively. VOC indicates a relatively easy task, and COCO is more complex. </a:t>
            </a:r>
            <a:endParaRPr lang="zh-CN" altLang="en-US" dirty="0"/>
          </a:p>
        </p:txBody>
      </p:sp>
      <p:sp>
        <p:nvSpPr>
          <p:cNvPr id="4" name="灯片编号占位符 3"/>
          <p:cNvSpPr>
            <a:spLocks noGrp="1"/>
          </p:cNvSpPr>
          <p:nvPr>
            <p:ph type="sldNum" sz="quarter" idx="5"/>
          </p:nvPr>
        </p:nvSpPr>
        <p:spPr/>
        <p:txBody>
          <a:bodyPr/>
          <a:lstStyle/>
          <a:p>
            <a:fld id="{862A61EA-B18D-4341-AFE5-AFBFF58A0F7A}" type="slidenum">
              <a:rPr lang="zh-CN" altLang="en-US" smtClean="0"/>
              <a:t>13</a:t>
            </a:fld>
            <a:endParaRPr lang="zh-CN" altLang="en-US"/>
          </a:p>
        </p:txBody>
      </p:sp>
    </p:spTree>
    <p:extLst>
      <p:ext uri="{BB962C8B-B14F-4D97-AF65-F5344CB8AC3E}">
        <p14:creationId xmlns:p14="http://schemas.microsoft.com/office/powerpoint/2010/main" val="2444766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And we mainly focus on three research questions. The first research question is, how efficient is LV-CIT in generating label value covering arrays? We compared LV-CIT with ACTS and Baseline. The results show that LV-CIT performs more efficiently. In particular, for small label space, LV-CIT generated slightly larger covering arrays but with very lower time costs, while for large label space, ACTS becomes infeasible. As for the value of k, we can find that the size of the covering array and the time costs both go down when k grows. </a:t>
            </a:r>
            <a:r>
              <a:rPr lang="en-US" altLang="zh-CN" dirty="0"/>
              <a:t>To balance testing costs with image recognizability, we selected a suitable value of 4 for k in this study.</a:t>
            </a:r>
            <a:endParaRPr lang="zh-CN" altLang="en-US" dirty="0"/>
          </a:p>
        </p:txBody>
      </p:sp>
      <p:sp>
        <p:nvSpPr>
          <p:cNvPr id="4" name="灯片编号占位符 3"/>
          <p:cNvSpPr>
            <a:spLocks noGrp="1"/>
          </p:cNvSpPr>
          <p:nvPr>
            <p:ph type="sldNum" sz="quarter" idx="5"/>
          </p:nvPr>
        </p:nvSpPr>
        <p:spPr/>
        <p:txBody>
          <a:bodyPr/>
          <a:lstStyle/>
          <a:p>
            <a:fld id="{862A61EA-B18D-4341-AFE5-AFBFF58A0F7A}" type="slidenum">
              <a:rPr lang="zh-CN" altLang="en-US" smtClean="0"/>
              <a:t>14</a:t>
            </a:fld>
            <a:endParaRPr lang="zh-CN" altLang="en-US"/>
          </a:p>
        </p:txBody>
      </p:sp>
    </p:spTree>
    <p:extLst>
      <p:ext uri="{BB962C8B-B14F-4D97-AF65-F5344CB8AC3E}">
        <p14:creationId xmlns:p14="http://schemas.microsoft.com/office/powerpoint/2010/main" val="4194311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The second research question is, how effective is LV-CIT in testing multi-label image classifiers? We compare LV-CIT with ATOM and Random methods. The random method is to randomly select the same number of images from the test sets. And from this table, we can see that LV-CIT can achieve higher label value combination coverage than random.</a:t>
            </a:r>
            <a:endParaRPr lang="zh-CN" altLang="en-US" dirty="0"/>
          </a:p>
        </p:txBody>
      </p:sp>
      <p:sp>
        <p:nvSpPr>
          <p:cNvPr id="4" name="灯片编号占位符 3"/>
          <p:cNvSpPr>
            <a:spLocks noGrp="1"/>
          </p:cNvSpPr>
          <p:nvPr>
            <p:ph type="sldNum" sz="quarter" idx="5"/>
          </p:nvPr>
        </p:nvSpPr>
        <p:spPr/>
        <p:txBody>
          <a:bodyPr/>
          <a:lstStyle/>
          <a:p>
            <a:fld id="{862A61EA-B18D-4341-AFE5-AFBFF58A0F7A}" type="slidenum">
              <a:rPr lang="zh-CN" altLang="en-US" smtClean="0"/>
              <a:t>15</a:t>
            </a:fld>
            <a:endParaRPr lang="zh-CN" altLang="en-US"/>
          </a:p>
        </p:txBody>
      </p:sp>
    </p:spTree>
    <p:extLst>
      <p:ext uri="{BB962C8B-B14F-4D97-AF65-F5344CB8AC3E}">
        <p14:creationId xmlns:p14="http://schemas.microsoft.com/office/powerpoint/2010/main" val="1368173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What's more, LV-CIT can reveal 185% more errors than Random on average and 111% more errors than ATOM on average with 20% fewer images.</a:t>
            </a:r>
            <a:endParaRPr lang="zh-CN" altLang="en-US" dirty="0"/>
          </a:p>
        </p:txBody>
      </p:sp>
      <p:sp>
        <p:nvSpPr>
          <p:cNvPr id="4" name="灯片编号占位符 3"/>
          <p:cNvSpPr>
            <a:spLocks noGrp="1"/>
          </p:cNvSpPr>
          <p:nvPr>
            <p:ph type="sldNum" sz="quarter" idx="5"/>
          </p:nvPr>
        </p:nvSpPr>
        <p:spPr/>
        <p:txBody>
          <a:bodyPr/>
          <a:lstStyle/>
          <a:p>
            <a:fld id="{862A61EA-B18D-4341-AFE5-AFBFF58A0F7A}" type="slidenum">
              <a:rPr lang="zh-CN" altLang="en-US" smtClean="0"/>
              <a:t>16</a:t>
            </a:fld>
            <a:endParaRPr lang="zh-CN" altLang="en-US"/>
          </a:p>
        </p:txBody>
      </p:sp>
    </p:spTree>
    <p:extLst>
      <p:ext uri="{BB962C8B-B14F-4D97-AF65-F5344CB8AC3E}">
        <p14:creationId xmlns:p14="http://schemas.microsoft.com/office/powerpoint/2010/main" val="4148370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The last research question focus on the ability of current multi-label image classifiers to handle correlations between labels. We tested different models and use the mean interaction accuracy to evaluate the performance. The results show that the image classifiers that achieve higher </a:t>
            </a:r>
            <a:r>
              <a:rPr lang="zh-CN" altLang="en-US" b="0" i="0" dirty="0">
                <a:solidFill>
                  <a:srgbClr val="333333"/>
                </a:solidFill>
                <a:effectLst/>
                <a:latin typeface="Open Sans" panose="020B0606030504020204" pitchFamily="34" charset="0"/>
              </a:rPr>
              <a:t>𝑚𝐴𝑃 </a:t>
            </a:r>
            <a:r>
              <a:rPr lang="en-US" altLang="zh-CN" b="0" i="0" dirty="0">
                <a:solidFill>
                  <a:srgbClr val="333333"/>
                </a:solidFill>
                <a:effectLst/>
                <a:latin typeface="Open Sans" panose="020B0606030504020204" pitchFamily="34" charset="0"/>
              </a:rPr>
              <a:t>might not necessarily handle the correlations between labels better. </a:t>
            </a:r>
            <a:endParaRPr lang="zh-CN" altLang="en-US" dirty="0"/>
          </a:p>
        </p:txBody>
      </p:sp>
      <p:sp>
        <p:nvSpPr>
          <p:cNvPr id="4" name="灯片编号占位符 3"/>
          <p:cNvSpPr>
            <a:spLocks noGrp="1"/>
          </p:cNvSpPr>
          <p:nvPr>
            <p:ph type="sldNum" sz="quarter" idx="5"/>
          </p:nvPr>
        </p:nvSpPr>
        <p:spPr/>
        <p:txBody>
          <a:bodyPr/>
          <a:lstStyle/>
          <a:p>
            <a:fld id="{862A61EA-B18D-4341-AFE5-AFBFF58A0F7A}" type="slidenum">
              <a:rPr lang="zh-CN" altLang="en-US" smtClean="0"/>
              <a:t>17</a:t>
            </a:fld>
            <a:endParaRPr lang="zh-CN" altLang="en-US"/>
          </a:p>
        </p:txBody>
      </p:sp>
    </p:spTree>
    <p:extLst>
      <p:ext uri="{BB962C8B-B14F-4D97-AF65-F5344CB8AC3E}">
        <p14:creationId xmlns:p14="http://schemas.microsoft.com/office/powerpoint/2010/main" val="1139385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What's more, we further classified the errors into three categories, Missing, Extra and Mismatch. Specifically, Missing indicates that the classifier cannot </a:t>
            </a:r>
            <a:r>
              <a:rPr lang="en-US" altLang="zh-CN" dirty="0"/>
              <a:t>recognize</a:t>
            </a:r>
            <a:r>
              <a:rPr lang="en-US" altLang="zh-CN" b="0" i="0" dirty="0">
                <a:solidFill>
                  <a:srgbClr val="333333"/>
                </a:solidFill>
                <a:effectLst/>
                <a:latin typeface="Open Sans" panose="020B0606030504020204" pitchFamily="34" charset="0"/>
              </a:rPr>
              <a:t> all the objects when all the tau labels are present, for example, the classifier didn't recognize the dinning table when dinning table and train are both present. Extra indicates that the classifier outputs extra labels in the label combination when only some of the tau labels are present, for example, the classifier outputs mouse when only keyboard is present. And Mismatch indicates that the classifier confused some labels in the tau-way label combination, for example, the classifier confused the label of bus and car in figure three.</a:t>
            </a:r>
            <a:endParaRPr lang="zh-CN" altLang="en-US" dirty="0"/>
          </a:p>
        </p:txBody>
      </p:sp>
      <p:sp>
        <p:nvSpPr>
          <p:cNvPr id="4" name="灯片编号占位符 3"/>
          <p:cNvSpPr>
            <a:spLocks noGrp="1"/>
          </p:cNvSpPr>
          <p:nvPr>
            <p:ph type="sldNum" sz="quarter" idx="5"/>
          </p:nvPr>
        </p:nvSpPr>
        <p:spPr/>
        <p:txBody>
          <a:bodyPr/>
          <a:lstStyle/>
          <a:p>
            <a:fld id="{862A61EA-B18D-4341-AFE5-AFBFF58A0F7A}" type="slidenum">
              <a:rPr lang="zh-CN" altLang="en-US" smtClean="0"/>
              <a:t>18</a:t>
            </a:fld>
            <a:endParaRPr lang="zh-CN" altLang="en-US"/>
          </a:p>
        </p:txBody>
      </p:sp>
    </p:spTree>
    <p:extLst>
      <p:ext uri="{BB962C8B-B14F-4D97-AF65-F5344CB8AC3E}">
        <p14:creationId xmlns:p14="http://schemas.microsoft.com/office/powerpoint/2010/main" val="3916312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And we list the top three most frequent errors and the number of related training images in the table. We can find that the bias of the training data is the main reason for the errors. So LV-CIT can effectively identify label combinations that cause the most errors related to the biased distribution of the dataset.</a:t>
            </a:r>
            <a:endParaRPr lang="zh-CN" altLang="en-US" dirty="0"/>
          </a:p>
        </p:txBody>
      </p:sp>
      <p:sp>
        <p:nvSpPr>
          <p:cNvPr id="4" name="灯片编号占位符 3"/>
          <p:cNvSpPr>
            <a:spLocks noGrp="1"/>
          </p:cNvSpPr>
          <p:nvPr>
            <p:ph type="sldNum" sz="quarter" idx="5"/>
          </p:nvPr>
        </p:nvSpPr>
        <p:spPr/>
        <p:txBody>
          <a:bodyPr/>
          <a:lstStyle/>
          <a:p>
            <a:fld id="{862A61EA-B18D-4341-AFE5-AFBFF58A0F7A}" type="slidenum">
              <a:rPr lang="zh-CN" altLang="en-US" smtClean="0"/>
              <a:t>19</a:t>
            </a:fld>
            <a:endParaRPr lang="zh-CN" altLang="en-US"/>
          </a:p>
        </p:txBody>
      </p:sp>
    </p:spTree>
    <p:extLst>
      <p:ext uri="{BB962C8B-B14F-4D97-AF65-F5344CB8AC3E}">
        <p14:creationId xmlns:p14="http://schemas.microsoft.com/office/powerpoint/2010/main" val="286350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333"/>
                </a:solidFill>
                <a:effectLst/>
                <a:latin typeface="Open Sans" panose="020B0606030504020204" pitchFamily="34" charset="0"/>
              </a:rPr>
              <a:t>To begin with, what is the multi-label image </a:t>
            </a:r>
            <a:r>
              <a:rPr lang="en-GB" altLang="zh-CN" b="0" i="0" noProof="0" dirty="0">
                <a:solidFill>
                  <a:srgbClr val="333333"/>
                </a:solidFill>
                <a:effectLst/>
                <a:latin typeface="Open Sans" panose="020B0606030504020204" pitchFamily="34" charset="0"/>
              </a:rPr>
              <a:t>classification</a:t>
            </a:r>
            <a:r>
              <a:rPr lang="en-US" altLang="zh-CN" b="0" i="0" dirty="0">
                <a:solidFill>
                  <a:srgbClr val="333333"/>
                </a:solidFill>
                <a:effectLst/>
                <a:latin typeface="Open Sans" panose="020B0606030504020204" pitchFamily="34" charset="0"/>
              </a:rPr>
              <a:t>? In simple terms, image classification is to recognize the objects in the pictures, and multi-label image classification is about spotting several objects at the same time. Multi-label image classification has been widely used in many application domains, such as image tags on social medias, autonomous driving, and medical image analysis.</a:t>
            </a:r>
            <a:endParaRPr lang="zh-CN" altLang="en-US" dirty="0"/>
          </a:p>
        </p:txBody>
      </p:sp>
      <p:sp>
        <p:nvSpPr>
          <p:cNvPr id="4" name="灯片编号占位符 3"/>
          <p:cNvSpPr>
            <a:spLocks noGrp="1"/>
          </p:cNvSpPr>
          <p:nvPr>
            <p:ph type="sldNum" sz="quarter" idx="5"/>
          </p:nvPr>
        </p:nvSpPr>
        <p:spPr/>
        <p:txBody>
          <a:bodyPr/>
          <a:lstStyle/>
          <a:p>
            <a:fld id="{862A61EA-B18D-4341-AFE5-AFBFF58A0F7A}" type="slidenum">
              <a:rPr lang="zh-CN" altLang="en-US" smtClean="0"/>
              <a:t>2</a:t>
            </a:fld>
            <a:endParaRPr lang="zh-CN" altLang="en-US"/>
          </a:p>
        </p:txBody>
      </p:sp>
    </p:spTree>
    <p:extLst>
      <p:ext uri="{BB962C8B-B14F-4D97-AF65-F5344CB8AC3E}">
        <p14:creationId xmlns:p14="http://schemas.microsoft.com/office/powerpoint/2010/main" val="3715610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In conclusion, to systematically test the ability of classifiers to handle the interactions between different labels, we applied combinatorial interaction testing to test the multi-label image classifiers, and the experimental results show that LC-CIT can trigger more errors and can </a:t>
            </a:r>
            <a:r>
              <a:rPr lang="en-US" altLang="zh-CN" dirty="0">
                <a:latin typeface="Arial" panose="020B0604020202020204" pitchFamily="34" charset="0"/>
                <a:ea typeface="黑体" panose="02010609060101010101" pitchFamily="49" charset="-122"/>
                <a:sym typeface="Arial" panose="020B0604020202020204" pitchFamily="34" charset="0"/>
              </a:rPr>
              <a:t>effectively identify label combinations that cause the most errors related to the biased distribution of the dataset.</a:t>
            </a:r>
          </a:p>
          <a:p>
            <a:endParaRPr lang="zh-CN" altLang="en-US" dirty="0"/>
          </a:p>
        </p:txBody>
      </p:sp>
      <p:sp>
        <p:nvSpPr>
          <p:cNvPr id="4" name="灯片编号占位符 3"/>
          <p:cNvSpPr>
            <a:spLocks noGrp="1"/>
          </p:cNvSpPr>
          <p:nvPr>
            <p:ph type="sldNum" sz="quarter" idx="5"/>
          </p:nvPr>
        </p:nvSpPr>
        <p:spPr/>
        <p:txBody>
          <a:bodyPr/>
          <a:lstStyle/>
          <a:p>
            <a:fld id="{862A61EA-B18D-4341-AFE5-AFBFF58A0F7A}" type="slidenum">
              <a:rPr lang="zh-CN" altLang="en-US" smtClean="0"/>
              <a:t>20</a:t>
            </a:fld>
            <a:endParaRPr lang="zh-CN" altLang="en-US"/>
          </a:p>
        </p:txBody>
      </p:sp>
    </p:spTree>
    <p:extLst>
      <p:ext uri="{BB962C8B-B14F-4D97-AF65-F5344CB8AC3E}">
        <p14:creationId xmlns:p14="http://schemas.microsoft.com/office/powerpoint/2010/main" val="2288339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Ok, that all, thank you for your attention and now I would be very interested to hear your comments.</a:t>
            </a:r>
            <a:endParaRPr lang="zh-CN" altLang="en-US" dirty="0"/>
          </a:p>
        </p:txBody>
      </p:sp>
      <p:sp>
        <p:nvSpPr>
          <p:cNvPr id="4" name="灯片编号占位符 3"/>
          <p:cNvSpPr>
            <a:spLocks noGrp="1"/>
          </p:cNvSpPr>
          <p:nvPr>
            <p:ph type="sldNum" sz="quarter" idx="5"/>
          </p:nvPr>
        </p:nvSpPr>
        <p:spPr/>
        <p:txBody>
          <a:bodyPr/>
          <a:lstStyle/>
          <a:p>
            <a:fld id="{862A61EA-B18D-4341-AFE5-AFBFF58A0F7A}" type="slidenum">
              <a:rPr lang="zh-CN" altLang="en-US" smtClean="0"/>
              <a:t>21</a:t>
            </a:fld>
            <a:endParaRPr lang="zh-CN" altLang="en-US"/>
          </a:p>
        </p:txBody>
      </p:sp>
    </p:spTree>
    <p:extLst>
      <p:ext uri="{BB962C8B-B14F-4D97-AF65-F5344CB8AC3E}">
        <p14:creationId xmlns:p14="http://schemas.microsoft.com/office/powerpoint/2010/main" val="3370687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That’s become we mainly focus the ability of classifiers to handle interactions between different labels. So it is a challenge to obtain test images that only contain features of target objects. However, realistic images typically contain many unexpected objects. For example, if we need images that only contain cats and dogs, realistic images may contain other objects like sofa or bed, but we can easily compose images using extracted cats and dogs. Thus, it’s a good choice to use composite images.</a:t>
            </a:r>
            <a:endParaRPr lang="en-GB" dirty="0"/>
          </a:p>
        </p:txBody>
      </p:sp>
      <p:sp>
        <p:nvSpPr>
          <p:cNvPr id="4" name="灯片编号占位符 3"/>
          <p:cNvSpPr>
            <a:spLocks noGrp="1"/>
          </p:cNvSpPr>
          <p:nvPr>
            <p:ph type="sldNum" sz="quarter" idx="5"/>
          </p:nvPr>
        </p:nvSpPr>
        <p:spPr/>
        <p:txBody>
          <a:bodyPr/>
          <a:lstStyle/>
          <a:p>
            <a:fld id="{862A61EA-B18D-4341-AFE5-AFBFF58A0F7A}" type="slidenum">
              <a:rPr lang="zh-CN" altLang="en-US" smtClean="0"/>
              <a:t>22</a:t>
            </a:fld>
            <a:endParaRPr lang="zh-CN" altLang="en-US"/>
          </a:p>
        </p:txBody>
      </p:sp>
    </p:spTree>
    <p:extLst>
      <p:ext uri="{BB962C8B-B14F-4D97-AF65-F5344CB8AC3E}">
        <p14:creationId xmlns:p14="http://schemas.microsoft.com/office/powerpoint/2010/main" val="961338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building the object libraries, </a:t>
            </a:r>
            <a:r>
              <a:rPr lang="en-US" dirty="0"/>
              <a:t>We ensured that the objects used are easily recognizable by human and correctly identified by subject classifiers. That is, the classifiers can correctly identified each individual object. So, if an image classifier cannot make correct classification when two objects appear together, we know that such a defect is due to the interactions of these two specific objects. And the errors detected by LV-CIT are valid and meaningful, because the interactions between the labels can be </a:t>
            </a:r>
            <a:r>
              <a:rPr lang="en-US" altLang="zh-CN" dirty="0">
                <a:latin typeface="Arial" panose="020B0604020202020204" pitchFamily="34" charset="0"/>
                <a:ea typeface="黑体" panose="02010609060101010101" pitchFamily="49" charset="-122"/>
                <a:sym typeface="Arial" panose="020B0604020202020204" pitchFamily="34" charset="0"/>
              </a:rPr>
              <a:t>representative of real-world test scenarios. And there are existing researches have also utilized similar unrealistic images. Thus, we think the use of these unrealistic images are acceptable.</a:t>
            </a:r>
            <a:endParaRPr lang="en-GB" dirty="0"/>
          </a:p>
        </p:txBody>
      </p:sp>
      <p:sp>
        <p:nvSpPr>
          <p:cNvPr id="4" name="灯片编号占位符 3"/>
          <p:cNvSpPr>
            <a:spLocks noGrp="1"/>
          </p:cNvSpPr>
          <p:nvPr>
            <p:ph type="sldNum" sz="quarter" idx="5"/>
          </p:nvPr>
        </p:nvSpPr>
        <p:spPr/>
        <p:txBody>
          <a:bodyPr/>
          <a:lstStyle/>
          <a:p>
            <a:fld id="{862A61EA-B18D-4341-AFE5-AFBFF58A0F7A}" type="slidenum">
              <a:rPr lang="zh-CN" altLang="en-US" smtClean="0"/>
              <a:t>23</a:t>
            </a:fld>
            <a:endParaRPr lang="zh-CN" altLang="en-US"/>
          </a:p>
        </p:txBody>
      </p:sp>
    </p:spTree>
    <p:extLst>
      <p:ext uri="{BB962C8B-B14F-4D97-AF65-F5344CB8AC3E}">
        <p14:creationId xmlns:p14="http://schemas.microsoft.com/office/powerpoint/2010/main" val="3913867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To begin with, initialize an empty array for the label space. And then add lines one by one. For each line, we first sorted labels by the occurrence of value one in the array in ascending order. Assuming the sorting results are like this, and then we randomly select c sub one labels from the top-m labels and c sub 2 labels from the others. For example, we selected the car and the dog. Now we can generate a new line, in which car and dog are present and others are absent. This process ensures that new rows are as different from previous rows as possible while satisfying the constraints. Finally, if the new line does not exist in the array, we add it to the array. And repeat this process until the coverage is one hundred precent then we can obtain a label value covering array.</a:t>
            </a:r>
          </a:p>
        </p:txBody>
      </p:sp>
      <p:sp>
        <p:nvSpPr>
          <p:cNvPr id="4" name="灯片编号占位符 3"/>
          <p:cNvSpPr>
            <a:spLocks noGrp="1"/>
          </p:cNvSpPr>
          <p:nvPr>
            <p:ph type="sldNum" sz="quarter" idx="5"/>
          </p:nvPr>
        </p:nvSpPr>
        <p:spPr/>
        <p:txBody>
          <a:bodyPr/>
          <a:lstStyle/>
          <a:p>
            <a:fld id="{862A61EA-B18D-4341-AFE5-AFBFF58A0F7A}" type="slidenum">
              <a:rPr lang="zh-CN" altLang="en-US" smtClean="0"/>
              <a:t>24</a:t>
            </a:fld>
            <a:endParaRPr lang="zh-CN" altLang="en-US"/>
          </a:p>
        </p:txBody>
      </p:sp>
    </p:spTree>
    <p:extLst>
      <p:ext uri="{BB962C8B-B14F-4D97-AF65-F5344CB8AC3E}">
        <p14:creationId xmlns:p14="http://schemas.microsoft.com/office/powerpoint/2010/main" val="2185065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To build the object libraries, we firstly use </a:t>
            </a:r>
            <a:r>
              <a:rPr lang="en-GB" dirty="0" err="1"/>
              <a:t>yolact</a:t>
            </a:r>
            <a:r>
              <a:rPr lang="en-GB" dirty="0"/>
              <a:t> to extract objects from the test set of the datasets. Then we input these extracted objects to the subject classifiers and </a:t>
            </a:r>
            <a:r>
              <a:rPr lang="en-US" dirty="0"/>
              <a:t>removed those cannot be correctly classified and manually selected objects which are complete and easily recognizable to build the object libraries.</a:t>
            </a:r>
            <a:endParaRPr lang="en-GB" dirty="0"/>
          </a:p>
        </p:txBody>
      </p:sp>
      <p:sp>
        <p:nvSpPr>
          <p:cNvPr id="4" name="灯片编号占位符 3"/>
          <p:cNvSpPr>
            <a:spLocks noGrp="1"/>
          </p:cNvSpPr>
          <p:nvPr>
            <p:ph type="sldNum" sz="quarter" idx="5"/>
          </p:nvPr>
        </p:nvSpPr>
        <p:spPr/>
        <p:txBody>
          <a:bodyPr/>
          <a:lstStyle/>
          <a:p>
            <a:fld id="{862A61EA-B18D-4341-AFE5-AFBFF58A0F7A}" type="slidenum">
              <a:rPr lang="zh-CN" altLang="en-US" smtClean="0"/>
              <a:t>25</a:t>
            </a:fld>
            <a:endParaRPr lang="zh-CN" altLang="en-US"/>
          </a:p>
        </p:txBody>
      </p:sp>
    </p:spTree>
    <p:extLst>
      <p:ext uri="{BB962C8B-B14F-4D97-AF65-F5344CB8AC3E}">
        <p14:creationId xmlns:p14="http://schemas.microsoft.com/office/powerpoint/2010/main" val="2227431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We test the case of neither present, so that we can make sure the errors are all related to the interactions between the labels, rather than other reasons.</a:t>
            </a:r>
          </a:p>
        </p:txBody>
      </p:sp>
      <p:sp>
        <p:nvSpPr>
          <p:cNvPr id="4" name="灯片编号占位符 3"/>
          <p:cNvSpPr>
            <a:spLocks noGrp="1"/>
          </p:cNvSpPr>
          <p:nvPr>
            <p:ph type="sldNum" sz="quarter" idx="5"/>
          </p:nvPr>
        </p:nvSpPr>
        <p:spPr/>
        <p:txBody>
          <a:bodyPr/>
          <a:lstStyle/>
          <a:p>
            <a:fld id="{862A61EA-B18D-4341-AFE5-AFBFF58A0F7A}" type="slidenum">
              <a:rPr lang="zh-CN" altLang="en-US" smtClean="0"/>
              <a:t>26</a:t>
            </a:fld>
            <a:endParaRPr lang="zh-CN" altLang="en-US"/>
          </a:p>
        </p:txBody>
      </p:sp>
    </p:spTree>
    <p:extLst>
      <p:ext uri="{BB962C8B-B14F-4D97-AF65-F5344CB8AC3E}">
        <p14:creationId xmlns:p14="http://schemas.microsoft.com/office/powerpoint/2010/main" val="100769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So, as an important task in the field of computer vision, multi-label image classification has made great progress. These days, researchers have found that there are some dependencies between the different labels. For example, when there is a tennis racket, a sports ball is likely to appear. Therefore, they manage to develop classifiers to learn the correlations between multiple labels. However, this process may introduce some new risks, that is, the classifier </a:t>
            </a:r>
            <a:r>
              <a:rPr lang="en-US" altLang="zh-CN" sz="1200" dirty="0">
                <a:sym typeface="Arial" panose="020B0604020202020204" pitchFamily="34" charset="0"/>
              </a:rPr>
              <a:t>might simply guess whether there is an object in the image</a:t>
            </a:r>
            <a:r>
              <a:rPr lang="en-US" altLang="zh-CN" b="0" i="0" dirty="0">
                <a:solidFill>
                  <a:srgbClr val="333333"/>
                </a:solidFill>
                <a:effectLst/>
                <a:latin typeface="Open Sans" panose="020B0606030504020204" pitchFamily="34" charset="0"/>
              </a:rPr>
              <a:t> based on the relationship, rather than determine it based on the image.</a:t>
            </a:r>
            <a:endParaRPr lang="zh-CN" altLang="en-US" dirty="0"/>
          </a:p>
        </p:txBody>
      </p:sp>
      <p:sp>
        <p:nvSpPr>
          <p:cNvPr id="4" name="灯片编号占位符 3"/>
          <p:cNvSpPr>
            <a:spLocks noGrp="1"/>
          </p:cNvSpPr>
          <p:nvPr>
            <p:ph type="sldNum" sz="quarter" idx="5"/>
          </p:nvPr>
        </p:nvSpPr>
        <p:spPr/>
        <p:txBody>
          <a:bodyPr/>
          <a:lstStyle/>
          <a:p>
            <a:fld id="{862A61EA-B18D-4341-AFE5-AFBFF58A0F7A}" type="slidenum">
              <a:rPr lang="zh-CN" altLang="en-US" smtClean="0"/>
              <a:t>3</a:t>
            </a:fld>
            <a:endParaRPr lang="zh-CN" altLang="en-US"/>
          </a:p>
        </p:txBody>
      </p:sp>
    </p:spTree>
    <p:extLst>
      <p:ext uri="{BB962C8B-B14F-4D97-AF65-F5344CB8AC3E}">
        <p14:creationId xmlns:p14="http://schemas.microsoft.com/office/powerpoint/2010/main" val="1778802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So, to verify whether the classifier can correctly handle the correlations between multiple labels, our previous work, ATOM, took into account the ability of classifiers to handle the label combinations. ATOM tried to obtain images containing a certain label combination, such as cake and orange, via an image search engine, and then evaluated the classifiers using these images. However, ATOM only consider the co-occurrence of multiple labels, for example, a cake and an orange appears at the same time, how about other cases of two or more labels?</a:t>
            </a:r>
            <a:endParaRPr lang="zh-CN" altLang="en-US" dirty="0"/>
          </a:p>
        </p:txBody>
      </p:sp>
      <p:sp>
        <p:nvSpPr>
          <p:cNvPr id="4" name="灯片编号占位符 3"/>
          <p:cNvSpPr>
            <a:spLocks noGrp="1"/>
          </p:cNvSpPr>
          <p:nvPr>
            <p:ph type="sldNum" sz="quarter" idx="5"/>
          </p:nvPr>
        </p:nvSpPr>
        <p:spPr/>
        <p:txBody>
          <a:bodyPr/>
          <a:lstStyle/>
          <a:p>
            <a:fld id="{862A61EA-B18D-4341-AFE5-AFBFF58A0F7A}" type="slidenum">
              <a:rPr lang="zh-CN" altLang="en-US" smtClean="0"/>
              <a:t>4</a:t>
            </a:fld>
            <a:endParaRPr lang="zh-CN" altLang="en-US"/>
          </a:p>
        </p:txBody>
      </p:sp>
    </p:spTree>
    <p:extLst>
      <p:ext uri="{BB962C8B-B14F-4D97-AF65-F5344CB8AC3E}">
        <p14:creationId xmlns:p14="http://schemas.microsoft.com/office/powerpoint/2010/main" val="32102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Take the combination of keyboard and mouse as an example, there are four cases of them need to be tested: co-occurrence, keyboard with no mouse, mouse with no keyboard, and even neither present. It is interesting that the classifier outputs the mouse when tested with a picture of a keyboard but no mouse. However, if there is no keyboard, the classifier will not output the mouse either. Thus, we can </a:t>
            </a:r>
            <a:r>
              <a:rPr lang="en-GB" altLang="zh-CN" dirty="0"/>
              <a:t>conclude that</a:t>
            </a:r>
            <a:r>
              <a:rPr lang="en-US" altLang="zh-CN" b="0" i="0" dirty="0">
                <a:solidFill>
                  <a:srgbClr val="333333"/>
                </a:solidFill>
                <a:effectLst/>
                <a:latin typeface="Open Sans" panose="020B0606030504020204" pitchFamily="34" charset="0"/>
              </a:rPr>
              <a:t> the classifier didn’t correctly learn the correlations between keyboard and mouse. So, it is important to test all these cases for the correlations between different labels.</a:t>
            </a:r>
            <a:endParaRPr lang="zh-CN" altLang="en-US" dirty="0"/>
          </a:p>
        </p:txBody>
      </p:sp>
      <p:sp>
        <p:nvSpPr>
          <p:cNvPr id="4" name="灯片编号占位符 3"/>
          <p:cNvSpPr>
            <a:spLocks noGrp="1"/>
          </p:cNvSpPr>
          <p:nvPr>
            <p:ph type="sldNum" sz="quarter" idx="5"/>
          </p:nvPr>
        </p:nvSpPr>
        <p:spPr/>
        <p:txBody>
          <a:bodyPr/>
          <a:lstStyle/>
          <a:p>
            <a:fld id="{862A61EA-B18D-4341-AFE5-AFBFF58A0F7A}" type="slidenum">
              <a:rPr lang="zh-CN" altLang="en-US" smtClean="0"/>
              <a:t>5</a:t>
            </a:fld>
            <a:endParaRPr lang="zh-CN" altLang="en-US"/>
          </a:p>
        </p:txBody>
      </p:sp>
    </p:spTree>
    <p:extLst>
      <p:ext uri="{BB962C8B-B14F-4D97-AF65-F5344CB8AC3E}">
        <p14:creationId xmlns:p14="http://schemas.microsoft.com/office/powerpoint/2010/main" val="1719840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However, if we test each of these cases one by one, the testing cost will be really high, especially when there are a large number of labels. </a:t>
                </a:r>
                <a:r>
                  <a:rPr lang="en-GB" altLang="zh-CN" dirty="0"/>
                  <a:t>For instance, </a:t>
                </a:r>
                <a:r>
                  <a:rPr lang="en-US" altLang="zh-CN" b="0" i="0" dirty="0">
                    <a:solidFill>
                      <a:srgbClr val="333333"/>
                    </a:solidFill>
                    <a:effectLst/>
                    <a:latin typeface="Open Sans" panose="020B0606030504020204" pitchFamily="34" charset="0"/>
                  </a:rPr>
                  <a:t>if we have ten labels, l1 to l10, and we need to test four cases for the</a:t>
                </a:r>
                <a:r>
                  <a:rPr lang="en-US" altLang="zh-CN" b="0" i="0" baseline="0" dirty="0">
                    <a:solidFill>
                      <a:srgbClr val="333333"/>
                    </a:solidFill>
                    <a:effectLst/>
                    <a:latin typeface="Open Sans" panose="020B0606030504020204" pitchFamily="34" charset="0"/>
                  </a:rPr>
                  <a:t> combination of </a:t>
                </a:r>
                <a:r>
                  <a:rPr lang="en-US" altLang="zh-CN" b="0" i="0" dirty="0">
                    <a:solidFill>
                      <a:srgbClr val="333333"/>
                    </a:solidFill>
                    <a:effectLst/>
                    <a:latin typeface="Open Sans" panose="020B0606030504020204" pitchFamily="34" charset="0"/>
                  </a:rPr>
                  <a:t>l1 and l2, l1 and l3, and so on, all</a:t>
                </a:r>
                <a:r>
                  <a:rPr lang="en-US" altLang="zh-CN" b="0" i="0" baseline="0" dirty="0">
                    <a:solidFill>
                      <a:srgbClr val="333333"/>
                    </a:solidFill>
                    <a:effectLst/>
                    <a:latin typeface="Open Sans" panose="020B0606030504020204" pitchFamily="34" charset="0"/>
                  </a:rPr>
                  <a:t> the way</a:t>
                </a:r>
                <a:r>
                  <a:rPr lang="en-US" altLang="zh-CN" b="0" i="0" dirty="0">
                    <a:solidFill>
                      <a:srgbClr val="333333"/>
                    </a:solidFill>
                    <a:effectLst/>
                    <a:latin typeface="Open Sans" panose="020B0606030504020204" pitchFamily="34" charset="0"/>
                  </a:rPr>
                  <a:t> to l9 and l10, </a:t>
                </a:r>
                <a:r>
                  <a:rPr lang="en-US" altLang="zh-CN" dirty="0"/>
                  <a:t>there will be a total of 180 cases. </a:t>
                </a:r>
                <a:r>
                  <a:rPr lang="en-US" altLang="zh-CN" b="0" i="0" dirty="0">
                    <a:solidFill>
                      <a:srgbClr val="333333"/>
                    </a:solidFill>
                    <a:effectLst/>
                    <a:latin typeface="Open Sans" panose="020B0606030504020204" pitchFamily="34" charset="0"/>
                  </a:rPr>
                  <a:t>In general, the number of cases to test </a:t>
                </a:r>
                <a:r>
                  <a:rPr lang="en-US" altLang="zh-CN"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for combinations of </a:t>
                </a:r>
                <a14:m>
                  <m:oMath xmlns:m="http://schemas.openxmlformats.org/officeDocument/2006/math">
                    <m:r>
                      <a:rPr lang="en-US" altLang="zh-CN" b="0" i="1" smtClean="0">
                        <a:latin typeface="Cambria Math" panose="02040503050406030204" pitchFamily="18" charset="0"/>
                        <a:cs typeface="Arial" panose="020B0604020202020204" pitchFamily="34" charset="0"/>
                        <a:sym typeface="Arial" panose="020B0604020202020204" pitchFamily="34" charset="0"/>
                      </a:rPr>
                      <m:t>𝜏</m:t>
                    </m:r>
                  </m:oMath>
                </a14:m>
                <a:r>
                  <a:rPr lang="en-US" altLang="zh-CN"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labels out of </a:t>
                </a:r>
                <a14:m>
                  <m:oMath xmlns:m="http://schemas.openxmlformats.org/officeDocument/2006/math">
                    <m:r>
                      <a:rPr lang="en-US" altLang="zh-CN" i="1" smtClean="0">
                        <a:latin typeface="Cambria Math" panose="02040503050406030204" pitchFamily="18" charset="0"/>
                        <a:cs typeface="Arial" panose="020B0604020202020204" pitchFamily="34" charset="0"/>
                        <a:sym typeface="Arial" panose="020B0604020202020204" pitchFamily="34" charset="0"/>
                      </a:rPr>
                      <m:t>𝑛</m:t>
                    </m:r>
                  </m:oMath>
                </a14:m>
                <a:r>
                  <a:rPr lang="en-US" altLang="zh-CN"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labels</a:t>
                </a:r>
                <a:r>
                  <a:rPr lang="en-US" altLang="zh-CN" baseline="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is given by two to the power of tau times n choose tau.</a:t>
                </a:r>
                <a:r>
                  <a:rPr lang="en-US" altLang="zh-CN" b="0" i="0" dirty="0">
                    <a:solidFill>
                      <a:srgbClr val="333333"/>
                    </a:solidFill>
                    <a:effectLst/>
                    <a:latin typeface="Open Sans" panose="020B0606030504020204" pitchFamily="34" charset="0"/>
                  </a:rPr>
                  <a:t> </a:t>
                </a:r>
                <a:r>
                  <a:rPr lang="en-US" altLang="zh-CN" dirty="0"/>
                  <a:t>This number becomes extremely large as n and τ increase.</a:t>
                </a:r>
                <a:endParaRPr lang="zh-CN" altLang="en-US" dirty="0"/>
              </a:p>
            </p:txBody>
          </p:sp>
        </mc:Choice>
        <mc:Fallback xmlns="">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However, if we test each of these cases one by one, the testing cost will be really high, especially when there are a large number of labels. For example, if we have ten labels, l1 to l10, and we need to test four cases for interactions between l1 and l2, l1 and l3, and so on, all the way to l9 and l10, there will be 180 cases for all these ten labels. Generally, the number of cases to test </a:t>
                </a:r>
                <a:r>
                  <a:rPr lang="en-US" altLang="zh-CN"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for combinations of </a:t>
                </a:r>
                <a:r>
                  <a:rPr lang="en-US" altLang="zh-CN" b="0" i="0">
                    <a:latin typeface="Cambria Math" panose="02040503050406030204" pitchFamily="18" charset="0"/>
                    <a:cs typeface="Arial" panose="020B0604020202020204" pitchFamily="34" charset="0"/>
                    <a:sym typeface="Arial" panose="020B0604020202020204" pitchFamily="34" charset="0"/>
                  </a:rPr>
                  <a:t>𝜏</a:t>
                </a:r>
                <a:r>
                  <a:rPr lang="en-US" altLang="zh-CN"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labels out of </a:t>
                </a:r>
                <a:r>
                  <a:rPr lang="en-US" altLang="zh-CN" i="0">
                    <a:latin typeface="Cambria Math" panose="02040503050406030204" pitchFamily="18" charset="0"/>
                    <a:cs typeface="Arial" panose="020B0604020202020204" pitchFamily="34" charset="0"/>
                    <a:sym typeface="Arial" panose="020B0604020202020204" pitchFamily="34" charset="0"/>
                  </a:rPr>
                  <a:t>𝑛</a:t>
                </a:r>
                <a:r>
                  <a:rPr lang="en-US" altLang="zh-CN"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labels</a:t>
                </a:r>
                <a:r>
                  <a:rPr lang="en-US" altLang="zh-CN" baseline="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will be two to the power of tau times n choose tau.</a:t>
                </a:r>
                <a:r>
                  <a:rPr lang="en-US" altLang="zh-CN" b="0" i="0" dirty="0">
                    <a:solidFill>
                      <a:srgbClr val="333333"/>
                    </a:solidFill>
                    <a:effectLst/>
                    <a:latin typeface="Open Sans" panose="020B0606030504020204" pitchFamily="34" charset="0"/>
                  </a:rPr>
                  <a:t> The number will be extremely large when</a:t>
                </a:r>
                <a:r>
                  <a:rPr lang="en-US" altLang="zh-CN" b="0" i="0" baseline="0" dirty="0">
                    <a:solidFill>
                      <a:srgbClr val="333333"/>
                    </a:solidFill>
                    <a:effectLst/>
                    <a:latin typeface="Open Sans" panose="020B0606030504020204" pitchFamily="34" charset="0"/>
                  </a:rPr>
                  <a:t> n and tau grow</a:t>
                </a:r>
                <a:r>
                  <a:rPr lang="en-US" altLang="zh-CN" b="0" i="0" dirty="0">
                    <a:solidFill>
                      <a:srgbClr val="333333"/>
                    </a:solidFill>
                    <a:effectLst/>
                    <a:latin typeface="Open Sans" panose="020B0606030504020204" pitchFamily="34" charset="0"/>
                  </a:rPr>
                  <a:t>.</a:t>
                </a:r>
                <a:endParaRPr lang="zh-CN" altLang="en-US" dirty="0"/>
              </a:p>
            </p:txBody>
          </p:sp>
        </mc:Fallback>
      </mc:AlternateContent>
      <p:sp>
        <p:nvSpPr>
          <p:cNvPr id="4" name="灯片编号占位符 3"/>
          <p:cNvSpPr>
            <a:spLocks noGrp="1"/>
          </p:cNvSpPr>
          <p:nvPr>
            <p:ph type="sldNum" sz="quarter" idx="5"/>
          </p:nvPr>
        </p:nvSpPr>
        <p:spPr/>
        <p:txBody>
          <a:bodyPr/>
          <a:lstStyle/>
          <a:p>
            <a:fld id="{862A61EA-B18D-4341-AFE5-AFBFF58A0F7A}" type="slidenum">
              <a:rPr lang="zh-CN" altLang="en-US" smtClean="0"/>
              <a:t>6</a:t>
            </a:fld>
            <a:endParaRPr lang="zh-CN" altLang="en-US"/>
          </a:p>
        </p:txBody>
      </p:sp>
    </p:spTree>
    <p:extLst>
      <p:ext uri="{BB962C8B-B14F-4D97-AF65-F5344CB8AC3E}">
        <p14:creationId xmlns:p14="http://schemas.microsoft.com/office/powerpoint/2010/main" val="4038429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But fortunately, the combinatorial interaction testing, named CIT, is an efficient testing method to </a:t>
            </a:r>
            <a:r>
              <a:rPr lang="en-GB" altLang="zh-CN" dirty="0"/>
              <a:t>address</a:t>
            </a:r>
            <a:r>
              <a:rPr lang="en-US" altLang="zh-CN" b="0" i="0" dirty="0">
                <a:solidFill>
                  <a:srgbClr val="333333"/>
                </a:solidFill>
                <a:effectLst/>
                <a:latin typeface="Open Sans" panose="020B0606030504020204" pitchFamily="34" charset="0"/>
              </a:rPr>
              <a:t> this. The key idea of CIT is to cover multiple cases with one test, and the key component of CIT is a covering array, which includes all tau-way combinations, each column is a parameter and each row is a test. And for the previously mentioned example, we can use just 10 tests to cover all these 180 cases. And we can identified all the cases of each combinations of 2 labels in the 2-way label value covering array. For example, we can see these four cases of the combination of l1 and l2.</a:t>
            </a:r>
          </a:p>
          <a:p>
            <a:endParaRPr lang="en-US" altLang="zh-CN" b="0" i="0" dirty="0">
              <a:solidFill>
                <a:srgbClr val="333333"/>
              </a:solidFill>
              <a:effectLst/>
              <a:latin typeface="Open Sans" panose="020B0606030504020204" pitchFamily="34" charset="0"/>
            </a:endParaRPr>
          </a:p>
        </p:txBody>
      </p:sp>
      <p:sp>
        <p:nvSpPr>
          <p:cNvPr id="4" name="灯片编号占位符 3"/>
          <p:cNvSpPr>
            <a:spLocks noGrp="1"/>
          </p:cNvSpPr>
          <p:nvPr>
            <p:ph type="sldNum" sz="quarter" idx="5"/>
          </p:nvPr>
        </p:nvSpPr>
        <p:spPr/>
        <p:txBody>
          <a:bodyPr/>
          <a:lstStyle/>
          <a:p>
            <a:fld id="{862A61EA-B18D-4341-AFE5-AFBFF58A0F7A}" type="slidenum">
              <a:rPr lang="zh-CN" altLang="en-US" smtClean="0"/>
              <a:t>7</a:t>
            </a:fld>
            <a:endParaRPr lang="zh-CN" altLang="en-US"/>
          </a:p>
        </p:txBody>
      </p:sp>
    </p:spTree>
    <p:extLst>
      <p:ext uri="{BB962C8B-B14F-4D97-AF65-F5344CB8AC3E}">
        <p14:creationId xmlns:p14="http://schemas.microsoft.com/office/powerpoint/2010/main" val="1366603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So here comes our method, LV-CIT. We defined the set of all labels that the classifier is developed to predict as its label space, and generate a label value covering array to cover all the combinations between the labels. But note that, we need to add some constraints to the covering array. Considering that, in a row of the covering array, labels with a value of 1 will appear in one image, and we need to limit the number of objects in one image, so that the image is still recognizable. So we set the maximum number of ones in a row to k, that is, the sum of the row is no greater than k. Then we can generate test images according the covering array and then test the classifiers using these images. Here the test images should only contain an exact set of objects specified in the label value covering array. So now, let's focus on how we can obtain the label value covering array and how we can generate the test images.</a:t>
            </a:r>
            <a:endParaRPr lang="zh-CN" altLang="en-US" dirty="0"/>
          </a:p>
        </p:txBody>
      </p:sp>
      <p:sp>
        <p:nvSpPr>
          <p:cNvPr id="4" name="灯片编号占位符 3"/>
          <p:cNvSpPr>
            <a:spLocks noGrp="1"/>
          </p:cNvSpPr>
          <p:nvPr>
            <p:ph type="sldNum" sz="quarter" idx="5"/>
          </p:nvPr>
        </p:nvSpPr>
        <p:spPr/>
        <p:txBody>
          <a:bodyPr/>
          <a:lstStyle/>
          <a:p>
            <a:fld id="{862A61EA-B18D-4341-AFE5-AFBFF58A0F7A}" type="slidenum">
              <a:rPr lang="zh-CN" altLang="en-US" smtClean="0"/>
              <a:t>8</a:t>
            </a:fld>
            <a:endParaRPr lang="zh-CN" altLang="en-US"/>
          </a:p>
        </p:txBody>
      </p:sp>
    </p:spTree>
    <p:extLst>
      <p:ext uri="{BB962C8B-B14F-4D97-AF65-F5344CB8AC3E}">
        <p14:creationId xmlns:p14="http://schemas.microsoft.com/office/powerpoint/2010/main" val="348017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For the first question, it is easy to think of using existing tools. However, the existing tools may not well support the constraint involved in our test model. According to the recent research, there are two representative state-of-the-art tools, </a:t>
            </a:r>
            <a:r>
              <a:rPr lang="en-US" altLang="zh-CN" b="0" i="0" dirty="0" err="1">
                <a:solidFill>
                  <a:srgbClr val="333333"/>
                </a:solidFill>
                <a:effectLst/>
                <a:latin typeface="Open Sans" panose="020B0606030504020204" pitchFamily="34" charset="0"/>
              </a:rPr>
              <a:t>CAgen</a:t>
            </a:r>
            <a:r>
              <a:rPr lang="en-US" altLang="zh-CN" b="0" i="0" dirty="0">
                <a:solidFill>
                  <a:srgbClr val="333333"/>
                </a:solidFill>
                <a:effectLst/>
                <a:latin typeface="Open Sans" panose="020B0606030504020204" pitchFamily="34" charset="0"/>
              </a:rPr>
              <a:t> and ACTS. </a:t>
            </a:r>
            <a:r>
              <a:rPr lang="en-US" altLang="zh-CN" b="0" i="0" dirty="0" err="1">
                <a:solidFill>
                  <a:srgbClr val="333333"/>
                </a:solidFill>
                <a:effectLst/>
                <a:latin typeface="Open Sans" panose="020B0606030504020204" pitchFamily="34" charset="0"/>
              </a:rPr>
              <a:t>CAgen</a:t>
            </a:r>
            <a:r>
              <a:rPr lang="en-US" altLang="zh-CN" b="0" i="0" dirty="0">
                <a:solidFill>
                  <a:srgbClr val="333333"/>
                </a:solidFill>
                <a:effectLst/>
                <a:latin typeface="Open Sans" panose="020B0606030504020204" pitchFamily="34" charset="0"/>
              </a:rPr>
              <a:t> does not support the addition operations </a:t>
            </a:r>
            <a:r>
              <a:rPr lang="en-US" altLang="zh-CN" dirty="0">
                <a:latin typeface="Arial" panose="020B0604020202020204" pitchFamily="34" charset="0"/>
                <a:ea typeface="黑体" panose="02010609060101010101" pitchFamily="49" charset="-122"/>
                <a:sym typeface="Arial" panose="020B0604020202020204" pitchFamily="34" charset="0"/>
              </a:rPr>
              <a:t>in the constraints</a:t>
            </a:r>
            <a:r>
              <a:rPr lang="en-US" altLang="zh-CN" b="0" i="0" dirty="0">
                <a:solidFill>
                  <a:srgbClr val="333333"/>
                </a:solidFill>
                <a:effectLst/>
                <a:latin typeface="Open Sans" panose="020B0606030504020204" pitchFamily="34" charset="0"/>
              </a:rPr>
              <a:t>, while ACTS, although it accommodates our constraints, it struggles to scale effectively to larger label spaces. </a:t>
            </a:r>
            <a:r>
              <a:rPr lang="en-GB" altLang="zh-CN" dirty="0"/>
              <a:t>Certainly</a:t>
            </a:r>
            <a:r>
              <a:rPr lang="en-US" altLang="zh-CN" b="0" i="0" dirty="0">
                <a:solidFill>
                  <a:srgbClr val="333333"/>
                </a:solidFill>
                <a:effectLst/>
                <a:latin typeface="Open Sans" panose="020B0606030504020204" pitchFamily="34" charset="0"/>
              </a:rPr>
              <a:t>, we can translate the constraints into other forms, such as </a:t>
            </a:r>
            <a:r>
              <a:rPr lang="en-GB" altLang="zh-CN" dirty="0"/>
              <a:t>implications</a:t>
            </a:r>
            <a:r>
              <a:rPr lang="en-US" altLang="zh-CN" b="0" i="0" dirty="0">
                <a:solidFill>
                  <a:srgbClr val="333333"/>
                </a:solidFill>
                <a:effectLst/>
                <a:latin typeface="Open Sans" panose="020B0606030504020204" pitchFamily="34" charset="0"/>
              </a:rPr>
              <a:t> and forbidden tuples. However, the number of constraint expressions will grow dramatically when the size of label space increase.</a:t>
            </a:r>
            <a:endParaRPr lang="zh-CN" altLang="en-US" dirty="0"/>
          </a:p>
        </p:txBody>
      </p:sp>
      <p:sp>
        <p:nvSpPr>
          <p:cNvPr id="4" name="灯片编号占位符 3"/>
          <p:cNvSpPr>
            <a:spLocks noGrp="1"/>
          </p:cNvSpPr>
          <p:nvPr>
            <p:ph type="sldNum" sz="quarter" idx="5"/>
          </p:nvPr>
        </p:nvSpPr>
        <p:spPr/>
        <p:txBody>
          <a:bodyPr/>
          <a:lstStyle/>
          <a:p>
            <a:fld id="{862A61EA-B18D-4341-AFE5-AFBFF58A0F7A}" type="slidenum">
              <a:rPr lang="zh-CN" altLang="en-US" smtClean="0"/>
              <a:t>9</a:t>
            </a:fld>
            <a:endParaRPr lang="zh-CN" altLang="en-US"/>
          </a:p>
        </p:txBody>
      </p:sp>
    </p:spTree>
    <p:extLst>
      <p:ext uri="{BB962C8B-B14F-4D97-AF65-F5344CB8AC3E}">
        <p14:creationId xmlns:p14="http://schemas.microsoft.com/office/powerpoint/2010/main" val="659254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pn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1.png"/><Relationship Id="rId7"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jp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jp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A-Photos Lock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3" y="-10863"/>
            <a:ext cx="12216381" cy="6857997"/>
          </a:xfrm>
          <a:prstGeom prst="rect">
            <a:avLst/>
          </a:prstGeom>
        </p:spPr>
      </p:pic>
      <p:pic>
        <p:nvPicPr>
          <p:cNvPr id="7" name="Picture 6">
            <a:extLst>
              <a:ext uri="{FF2B5EF4-FFF2-40B4-BE49-F238E27FC236}">
                <a16:creationId xmlns:a16="http://schemas.microsoft.com/office/drawing/2014/main" id="{BDE7C324-6D31-5BDF-AA8A-AF17193D946D}"/>
              </a:ext>
            </a:extLst>
          </p:cNvPr>
          <p:cNvPicPr>
            <a:picLocks noChangeAspect="1"/>
          </p:cNvPicPr>
          <p:nvPr userDrawn="1"/>
        </p:nvPicPr>
        <p:blipFill rotWithShape="1">
          <a:blip r:embed="rId3"/>
          <a:srcRect r="26619"/>
          <a:stretch/>
        </p:blipFill>
        <p:spPr>
          <a:xfrm>
            <a:off x="-10693" y="6155746"/>
            <a:ext cx="12216384" cy="710175"/>
          </a:xfrm>
          <a:prstGeom prst="rect">
            <a:avLst/>
          </a:prstGeom>
        </p:spPr>
      </p:pic>
      <p:sp>
        <p:nvSpPr>
          <p:cNvPr id="2" name="Title 1"/>
          <p:cNvSpPr>
            <a:spLocks noGrp="1"/>
          </p:cNvSpPr>
          <p:nvPr>
            <p:ph type="ctrTitle" hasCustomPrompt="1"/>
          </p:nvPr>
        </p:nvSpPr>
        <p:spPr>
          <a:xfrm>
            <a:off x="376386" y="3442191"/>
            <a:ext cx="11404012" cy="1254357"/>
          </a:xfrm>
          <a:prstGeom prst="rect">
            <a:avLst/>
          </a:prstGeom>
        </p:spPr>
        <p:txBody>
          <a:bodyPr lIns="0" anchor="b">
            <a:normAutofit/>
          </a:bodyPr>
          <a:lstStyle>
            <a:lvl1pPr algn="l">
              <a:defRPr sz="44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376387" y="4743310"/>
            <a:ext cx="9363960" cy="1166439"/>
          </a:xfrm>
        </p:spPr>
        <p:txBody>
          <a:bodyPr lIns="0">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1085869" y="6205392"/>
            <a:ext cx="1377413" cy="318100"/>
          </a:xfrm>
          <a:prstGeom prst="rect">
            <a:avLst/>
          </a:prstGeom>
          <a:noFill/>
        </p:spPr>
        <p:txBody>
          <a:bodyPr wrap="square" rtlCol="0">
            <a:spAutoFit/>
          </a:bodyPr>
          <a:lstStyle/>
          <a:p>
            <a:r>
              <a:rPr lang="en-US" sz="1467" b="1" dirty="0">
                <a:solidFill>
                  <a:srgbClr val="00629B"/>
                </a:solidFill>
                <a:latin typeface="Calibri" panose="020F0502020204030204" pitchFamily="34" charset="0"/>
                <a:cs typeface="Calibri" panose="020F0502020204030204" pitchFamily="34" charset="0"/>
              </a:rPr>
              <a:t>gist.nju.edu.cn</a:t>
            </a:r>
          </a:p>
        </p:txBody>
      </p:sp>
      <p:pic>
        <p:nvPicPr>
          <p:cNvPr id="24" name="Picture 23" descr="A picture containing art, majorelle blue&#10;&#10;Description automatically generated">
            <a:extLst>
              <a:ext uri="{FF2B5EF4-FFF2-40B4-BE49-F238E27FC236}">
                <a16:creationId xmlns:a16="http://schemas.microsoft.com/office/drawing/2014/main" id="{B1B8847A-AC7A-DD9F-DBDE-21B0F37365F6}"/>
              </a:ext>
            </a:extLst>
          </p:cNvPr>
          <p:cNvPicPr>
            <a:picLocks noChangeAspect="1"/>
          </p:cNvPicPr>
          <p:nvPr userDrawn="1"/>
        </p:nvPicPr>
        <p:blipFill>
          <a:blip r:embed="rId4"/>
          <a:stretch>
            <a:fillRect/>
          </a:stretch>
        </p:blipFill>
        <p:spPr>
          <a:xfrm>
            <a:off x="-10693" y="499259"/>
            <a:ext cx="12216384" cy="2886048"/>
          </a:xfrm>
          <a:prstGeom prst="rect">
            <a:avLst/>
          </a:prstGeom>
        </p:spPr>
      </p:pic>
      <p:sp>
        <p:nvSpPr>
          <p:cNvPr id="25" name="Google Shape;15;p1">
            <a:extLst>
              <a:ext uri="{FF2B5EF4-FFF2-40B4-BE49-F238E27FC236}">
                <a16:creationId xmlns:a16="http://schemas.microsoft.com/office/drawing/2014/main" id="{52320A1D-5125-B302-1636-C48D547566DC}"/>
              </a:ext>
            </a:extLst>
          </p:cNvPr>
          <p:cNvSpPr txBox="1"/>
          <p:nvPr userDrawn="1"/>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altLang="zh-CN" sz="1067" b="0" i="0" u="none" strike="noStrike" cap="none" dirty="0">
                <a:solidFill>
                  <a:srgbClr val="C7EAFB"/>
                </a:solidFill>
                <a:latin typeface="Calibri"/>
                <a:ea typeface="Calibri"/>
                <a:cs typeface="Calibri"/>
                <a:sym typeface="Calibri"/>
              </a:rPr>
              <a:t>State Key Laboratory for Novel Software Technology and School of Computer Science, Nanjing University, China</a:t>
            </a:r>
            <a:endParaRPr lang="en-US" altLang="zh-CN" sz="2400" dirty="0"/>
          </a:p>
        </p:txBody>
      </p:sp>
    </p:spTree>
    <p:extLst>
      <p:ext uri="{BB962C8B-B14F-4D97-AF65-F5344CB8AC3E}">
        <p14:creationId xmlns:p14="http://schemas.microsoft.com/office/powerpoint/2010/main" val="1687283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2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8C6F44-660A-B745-91FF-45D342C7A560}"/>
              </a:ext>
            </a:extLst>
          </p:cNvPr>
          <p:cNvPicPr>
            <a:picLocks noChangeAspect="1"/>
          </p:cNvPicPr>
          <p:nvPr userDrawn="1"/>
        </p:nvPicPr>
        <p:blipFill>
          <a:blip r:embed="rId2"/>
          <a:srcRect/>
          <a:stretch/>
        </p:blipFill>
        <p:spPr>
          <a:xfrm>
            <a:off x="1" y="-10864"/>
            <a:ext cx="12216383" cy="6857997"/>
          </a:xfrm>
          <a:prstGeom prst="rect">
            <a:avLst/>
          </a:prstGeom>
        </p:spPr>
      </p:pic>
      <p:pic>
        <p:nvPicPr>
          <p:cNvPr id="5" name="Picture 4">
            <a:extLst>
              <a:ext uri="{FF2B5EF4-FFF2-40B4-BE49-F238E27FC236}">
                <a16:creationId xmlns:a16="http://schemas.microsoft.com/office/drawing/2014/main" id="{1F9C8966-6876-32BB-6CC2-8B5303ED0619}"/>
              </a:ext>
            </a:extLst>
          </p:cNvPr>
          <p:cNvPicPr>
            <a:picLocks noChangeAspect="1"/>
          </p:cNvPicPr>
          <p:nvPr userDrawn="1"/>
        </p:nvPicPr>
        <p:blipFill rotWithShape="1">
          <a:blip r:embed="rId3"/>
          <a:srcRect r="26619"/>
          <a:stretch/>
        </p:blipFill>
        <p:spPr>
          <a:xfrm>
            <a:off x="-10693" y="6155746"/>
            <a:ext cx="12216384" cy="710175"/>
          </a:xfrm>
          <a:prstGeom prst="rect">
            <a:avLst/>
          </a:prstGeom>
        </p:spPr>
      </p:pic>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altLang="zh-CN" sz="1067" b="0" i="0" u="none" strike="noStrike" cap="none" dirty="0">
                <a:solidFill>
                  <a:srgbClr val="C7EAFB"/>
                </a:solidFill>
                <a:latin typeface="Calibri"/>
                <a:ea typeface="Calibri"/>
                <a:cs typeface="Calibri"/>
                <a:sym typeface="Calibri"/>
              </a:rPr>
              <a:t>State Key Laboratory for Novel Software Technology and School of Computer Science, Nanjing University, China</a:t>
            </a:r>
            <a:endParaRPr lang="en-US" altLang="zh-CN" sz="2400" dirty="0"/>
          </a:p>
        </p:txBody>
      </p:sp>
      <p:sp>
        <p:nvSpPr>
          <p:cNvPr id="13" name="Title 1">
            <a:extLst>
              <a:ext uri="{FF2B5EF4-FFF2-40B4-BE49-F238E27FC236}">
                <a16:creationId xmlns:a16="http://schemas.microsoft.com/office/drawing/2014/main" id="{BF31D605-ADDB-54A4-FC63-4B18372882C9}"/>
              </a:ext>
            </a:extLst>
          </p:cNvPr>
          <p:cNvSpPr>
            <a:spLocks noGrp="1"/>
          </p:cNvSpPr>
          <p:nvPr>
            <p:ph type="title" hasCustomPrompt="1"/>
          </p:nvPr>
        </p:nvSpPr>
        <p:spPr>
          <a:xfrm>
            <a:off x="376386" y="2670629"/>
            <a:ext cx="11404012" cy="1419961"/>
          </a:xfrm>
          <a:prstGeom prst="rect">
            <a:avLst/>
          </a:prstGeom>
        </p:spPr>
        <p:txBody>
          <a:bodyPr lIns="0" anchor="b">
            <a:normAutofit/>
          </a:bodyPr>
          <a:lstStyle>
            <a:lvl1pPr>
              <a:defRPr sz="4400" i="0">
                <a:solidFill>
                  <a:srgbClr val="00629B"/>
                </a:solidFill>
              </a:defRPr>
            </a:lvl1pPr>
          </a:lstStyle>
          <a:p>
            <a:r>
              <a:rPr lang="en-US" dirty="0"/>
              <a:t>Divider Title</a:t>
            </a:r>
          </a:p>
        </p:txBody>
      </p:sp>
      <p:sp>
        <p:nvSpPr>
          <p:cNvPr id="14" name="Text Placeholder 2">
            <a:extLst>
              <a:ext uri="{FF2B5EF4-FFF2-40B4-BE49-F238E27FC236}">
                <a16:creationId xmlns:a16="http://schemas.microsoft.com/office/drawing/2014/main" id="{404A8526-DBEB-ABFE-0AA2-2CF6022C45EE}"/>
              </a:ext>
            </a:extLst>
          </p:cNvPr>
          <p:cNvSpPr>
            <a:spLocks noGrp="1"/>
          </p:cNvSpPr>
          <p:nvPr>
            <p:ph type="body" idx="1" hasCustomPrompt="1"/>
          </p:nvPr>
        </p:nvSpPr>
        <p:spPr>
          <a:xfrm>
            <a:off x="376387" y="4117577"/>
            <a:ext cx="11404011" cy="1087159"/>
          </a:xfrm>
        </p:spPr>
        <p:txBody>
          <a:bodyPr lIns="0">
            <a:normAutofit/>
          </a:bodyPr>
          <a:lstStyle>
            <a:lvl1pPr marL="0" indent="0">
              <a:buNone/>
              <a:defRPr sz="2800" b="1" i="1">
                <a:solidFill>
                  <a:schemeClr val="tx1">
                    <a:lumMod val="50000"/>
                    <a:lumOff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Subhead</a:t>
            </a:r>
          </a:p>
        </p:txBody>
      </p:sp>
      <p:sp>
        <p:nvSpPr>
          <p:cNvPr id="11" name="TextBox 3">
            <a:extLst>
              <a:ext uri="{FF2B5EF4-FFF2-40B4-BE49-F238E27FC236}">
                <a16:creationId xmlns:a16="http://schemas.microsoft.com/office/drawing/2014/main" id="{7E0343A6-DFA5-467C-8E2D-E5F9E1637A0E}"/>
              </a:ext>
            </a:extLst>
          </p:cNvPr>
          <p:cNvSpPr txBox="1"/>
          <p:nvPr userDrawn="1"/>
        </p:nvSpPr>
        <p:spPr>
          <a:xfrm>
            <a:off x="1085869" y="6205392"/>
            <a:ext cx="1377413" cy="318100"/>
          </a:xfrm>
          <a:prstGeom prst="rect">
            <a:avLst/>
          </a:prstGeom>
          <a:noFill/>
        </p:spPr>
        <p:txBody>
          <a:bodyPr wrap="square" rtlCol="0">
            <a:spAutoFit/>
          </a:bodyPr>
          <a:lstStyle/>
          <a:p>
            <a:r>
              <a:rPr lang="en-US" sz="1467" b="1" dirty="0">
                <a:solidFill>
                  <a:srgbClr val="00629B"/>
                </a:solidFill>
                <a:latin typeface="Calibri" panose="020F0502020204030204" pitchFamily="34" charset="0"/>
                <a:cs typeface="Calibri" panose="020F0502020204030204" pitchFamily="34" charset="0"/>
              </a:rPr>
              <a:t>gist.nju.edu.cn</a:t>
            </a:r>
          </a:p>
        </p:txBody>
      </p:sp>
    </p:spTree>
    <p:extLst>
      <p:ext uri="{BB962C8B-B14F-4D97-AF65-F5344CB8AC3E}">
        <p14:creationId xmlns:p14="http://schemas.microsoft.com/office/powerpoint/2010/main" val="131293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ivider Slide 2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8C6F44-660A-B745-91FF-45D342C7A560}"/>
              </a:ext>
            </a:extLst>
          </p:cNvPr>
          <p:cNvPicPr>
            <a:picLocks noChangeAspect="1"/>
          </p:cNvPicPr>
          <p:nvPr userDrawn="1"/>
        </p:nvPicPr>
        <p:blipFill>
          <a:blip r:embed="rId2"/>
          <a:srcRect/>
          <a:stretch/>
        </p:blipFill>
        <p:spPr>
          <a:xfrm>
            <a:off x="-9330" y="-11058"/>
            <a:ext cx="12216383" cy="6888108"/>
          </a:xfrm>
          <a:prstGeom prst="rect">
            <a:avLst/>
          </a:prstGeom>
        </p:spPr>
      </p:pic>
      <p:sp>
        <p:nvSpPr>
          <p:cNvPr id="13" name="Title 1">
            <a:extLst>
              <a:ext uri="{FF2B5EF4-FFF2-40B4-BE49-F238E27FC236}">
                <a16:creationId xmlns:a16="http://schemas.microsoft.com/office/drawing/2014/main" id="{BF31D605-ADDB-54A4-FC63-4B18372882C9}"/>
              </a:ext>
            </a:extLst>
          </p:cNvPr>
          <p:cNvSpPr>
            <a:spLocks noGrp="1"/>
          </p:cNvSpPr>
          <p:nvPr>
            <p:ph type="title" hasCustomPrompt="1"/>
          </p:nvPr>
        </p:nvSpPr>
        <p:spPr>
          <a:xfrm>
            <a:off x="376386" y="2670629"/>
            <a:ext cx="11404012" cy="1419961"/>
          </a:xfrm>
          <a:prstGeom prst="rect">
            <a:avLst/>
          </a:prstGeom>
        </p:spPr>
        <p:txBody>
          <a:bodyPr lIns="0" anchor="b">
            <a:normAutofit/>
          </a:bodyPr>
          <a:lstStyle>
            <a:lvl1pPr>
              <a:defRPr sz="4400" i="0">
                <a:solidFill>
                  <a:srgbClr val="00629B"/>
                </a:solidFill>
              </a:defRPr>
            </a:lvl1pPr>
          </a:lstStyle>
          <a:p>
            <a:r>
              <a:rPr lang="en-US" dirty="0"/>
              <a:t>Divider Title</a:t>
            </a:r>
          </a:p>
        </p:txBody>
      </p:sp>
      <p:sp>
        <p:nvSpPr>
          <p:cNvPr id="14" name="Text Placeholder 2">
            <a:extLst>
              <a:ext uri="{FF2B5EF4-FFF2-40B4-BE49-F238E27FC236}">
                <a16:creationId xmlns:a16="http://schemas.microsoft.com/office/drawing/2014/main" id="{404A8526-DBEB-ABFE-0AA2-2CF6022C45EE}"/>
              </a:ext>
            </a:extLst>
          </p:cNvPr>
          <p:cNvSpPr>
            <a:spLocks noGrp="1"/>
          </p:cNvSpPr>
          <p:nvPr>
            <p:ph type="body" idx="1" hasCustomPrompt="1"/>
          </p:nvPr>
        </p:nvSpPr>
        <p:spPr>
          <a:xfrm>
            <a:off x="376387" y="4117577"/>
            <a:ext cx="11404011" cy="1087159"/>
          </a:xfrm>
        </p:spPr>
        <p:txBody>
          <a:bodyPr lIns="0">
            <a:normAutofit/>
          </a:bodyPr>
          <a:lstStyle>
            <a:lvl1pPr marL="0" indent="0">
              <a:buNone/>
              <a:defRPr sz="2800" b="1" i="1">
                <a:solidFill>
                  <a:schemeClr val="tx1">
                    <a:lumMod val="50000"/>
                    <a:lumOff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Subhead</a:t>
            </a:r>
          </a:p>
        </p:txBody>
      </p:sp>
    </p:spTree>
    <p:extLst>
      <p:ext uri="{BB962C8B-B14F-4D97-AF65-F5344CB8AC3E}">
        <p14:creationId xmlns:p14="http://schemas.microsoft.com/office/powerpoint/2010/main" val="21139619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Blank">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376386" y="1663217"/>
            <a:ext cx="11544951" cy="4122817"/>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p:cNvSpPr>
            <a:spLocks noGrp="1"/>
          </p:cNvSpPr>
          <p:nvPr>
            <p:ph type="sldNum" sz="quarter" idx="14"/>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11" name="Title 1">
            <a:extLst>
              <a:ext uri="{FF2B5EF4-FFF2-40B4-BE49-F238E27FC236}">
                <a16:creationId xmlns:a16="http://schemas.microsoft.com/office/drawing/2014/main" id="{57EF7957-62A6-2F32-40BC-75E462878F86}"/>
              </a:ext>
            </a:extLst>
          </p:cNvPr>
          <p:cNvSpPr>
            <a:spLocks noGrp="1"/>
          </p:cNvSpPr>
          <p:nvPr>
            <p:ph type="title" hasCustomPrompt="1"/>
          </p:nvPr>
        </p:nvSpPr>
        <p:spPr>
          <a:xfrm>
            <a:off x="376385" y="327534"/>
            <a:ext cx="11544949" cy="567559"/>
          </a:xfrm>
          <a:prstGeom prst="rect">
            <a:avLst/>
          </a:prstGeom>
        </p:spPr>
        <p:txBody>
          <a:bodyPr lIns="0"/>
          <a:lstStyle>
            <a:lvl1pPr>
              <a:defRPr>
                <a:solidFill>
                  <a:srgbClr val="00629B"/>
                </a:solidFill>
              </a:defRPr>
            </a:lvl1pPr>
          </a:lstStyle>
          <a:p>
            <a:r>
              <a:rPr lang="en-US" dirty="0"/>
              <a:t>Topic</a:t>
            </a:r>
          </a:p>
        </p:txBody>
      </p:sp>
      <p:sp>
        <p:nvSpPr>
          <p:cNvPr id="13" name="Text Placeholder 3">
            <a:extLst>
              <a:ext uri="{FF2B5EF4-FFF2-40B4-BE49-F238E27FC236}">
                <a16:creationId xmlns:a16="http://schemas.microsoft.com/office/drawing/2014/main" id="{B528E7C2-CE3F-EE06-4447-2CB3BC3EAE94}"/>
              </a:ext>
            </a:extLst>
          </p:cNvPr>
          <p:cNvSpPr>
            <a:spLocks noGrp="1"/>
          </p:cNvSpPr>
          <p:nvPr>
            <p:ph type="body" sz="quarter" idx="15" hasCustomPrompt="1"/>
          </p:nvPr>
        </p:nvSpPr>
        <p:spPr>
          <a:xfrm>
            <a:off x="376384" y="947716"/>
            <a:ext cx="11544951" cy="439736"/>
          </a:xfrm>
        </p:spPr>
        <p:txBody>
          <a:bodyPr lIns="0">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859135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9" name="Text Placeholder 13"/>
          <p:cNvSpPr>
            <a:spLocks noGrp="1"/>
          </p:cNvSpPr>
          <p:nvPr>
            <p:ph type="body" sz="quarter" idx="14"/>
          </p:nvPr>
        </p:nvSpPr>
        <p:spPr>
          <a:xfrm>
            <a:off x="376385" y="1656446"/>
            <a:ext cx="5645404" cy="4150253"/>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p:cNvSpPr>
            <a:spLocks noGrp="1"/>
          </p:cNvSpPr>
          <p:nvPr>
            <p:ph type="body" sz="quarter" idx="13"/>
          </p:nvPr>
        </p:nvSpPr>
        <p:spPr>
          <a:xfrm>
            <a:off x="6254729" y="1656446"/>
            <a:ext cx="5645404" cy="4150253"/>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5"/>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86AF5401-247A-20C7-3264-A18311DFAD2F}"/>
              </a:ext>
            </a:extLst>
          </p:cNvPr>
          <p:cNvSpPr>
            <a:spLocks noGrp="1"/>
          </p:cNvSpPr>
          <p:nvPr>
            <p:ph type="title" hasCustomPrompt="1"/>
          </p:nvPr>
        </p:nvSpPr>
        <p:spPr>
          <a:xfrm>
            <a:off x="376385" y="327534"/>
            <a:ext cx="11544949" cy="567559"/>
          </a:xfrm>
          <a:prstGeom prst="rect">
            <a:avLst/>
          </a:prstGeom>
        </p:spPr>
        <p:txBody>
          <a:bodyPr lIns="0"/>
          <a:lstStyle>
            <a:lvl1pPr>
              <a:defRPr>
                <a:solidFill>
                  <a:srgbClr val="00629B"/>
                </a:solidFill>
              </a:defRPr>
            </a:lvl1pPr>
          </a:lstStyle>
          <a:p>
            <a:r>
              <a:rPr lang="en-US" dirty="0"/>
              <a:t>Topic</a:t>
            </a:r>
          </a:p>
        </p:txBody>
      </p:sp>
      <p:sp>
        <p:nvSpPr>
          <p:cNvPr id="8" name="Text Placeholder 3">
            <a:extLst>
              <a:ext uri="{FF2B5EF4-FFF2-40B4-BE49-F238E27FC236}">
                <a16:creationId xmlns:a16="http://schemas.microsoft.com/office/drawing/2014/main" id="{FC384FD7-4A7D-5268-62F7-93283DA1026B}"/>
              </a:ext>
            </a:extLst>
          </p:cNvPr>
          <p:cNvSpPr>
            <a:spLocks noGrp="1"/>
          </p:cNvSpPr>
          <p:nvPr>
            <p:ph type="body" sz="quarter" idx="16" hasCustomPrompt="1"/>
          </p:nvPr>
        </p:nvSpPr>
        <p:spPr>
          <a:xfrm>
            <a:off x="376384" y="947716"/>
            <a:ext cx="11544951" cy="439736"/>
          </a:xfrm>
        </p:spPr>
        <p:txBody>
          <a:bodyPr lIns="0">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3238286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254122" y="1660311"/>
            <a:ext cx="5667213" cy="4125723"/>
          </a:xfrm>
        </p:spPr>
        <p:txBody>
          <a:bodyPr/>
          <a:lstStyle>
            <a:lvl1pPr marL="0" indent="0">
              <a:buNone/>
              <a:defRPr sz="1200" i="1"/>
            </a:lvl1pPr>
          </a:lstStyle>
          <a:p>
            <a:pPr lvl="0"/>
            <a:r>
              <a:rPr lang="en-US" dirty="0"/>
              <a:t>Insert Object</a:t>
            </a:r>
          </a:p>
        </p:txBody>
      </p:sp>
      <p:sp>
        <p:nvSpPr>
          <p:cNvPr id="14" name="Text Placeholder 13"/>
          <p:cNvSpPr>
            <a:spLocks noGrp="1"/>
          </p:cNvSpPr>
          <p:nvPr>
            <p:ph type="body" sz="quarter" idx="13"/>
          </p:nvPr>
        </p:nvSpPr>
        <p:spPr>
          <a:xfrm>
            <a:off x="376386" y="1660310"/>
            <a:ext cx="5636956" cy="4125492"/>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14"/>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216AD83B-8216-5397-EEB8-FF133C3E78B9}"/>
              </a:ext>
            </a:extLst>
          </p:cNvPr>
          <p:cNvSpPr>
            <a:spLocks noGrp="1"/>
          </p:cNvSpPr>
          <p:nvPr>
            <p:ph type="title" hasCustomPrompt="1"/>
          </p:nvPr>
        </p:nvSpPr>
        <p:spPr>
          <a:xfrm>
            <a:off x="376385" y="327534"/>
            <a:ext cx="11544949" cy="567559"/>
          </a:xfrm>
          <a:prstGeom prst="rect">
            <a:avLst/>
          </a:prstGeom>
        </p:spPr>
        <p:txBody>
          <a:bodyPr lIns="0"/>
          <a:lstStyle>
            <a:lvl1pPr>
              <a:defRPr>
                <a:solidFill>
                  <a:srgbClr val="00629B"/>
                </a:solidFill>
              </a:defRPr>
            </a:lvl1pPr>
          </a:lstStyle>
          <a:p>
            <a:r>
              <a:rPr lang="en-US" dirty="0"/>
              <a:t>Topic</a:t>
            </a:r>
          </a:p>
        </p:txBody>
      </p:sp>
      <p:sp>
        <p:nvSpPr>
          <p:cNvPr id="8" name="Text Placeholder 3">
            <a:extLst>
              <a:ext uri="{FF2B5EF4-FFF2-40B4-BE49-F238E27FC236}">
                <a16:creationId xmlns:a16="http://schemas.microsoft.com/office/drawing/2014/main" id="{6A02FAF8-5E04-CFFE-9019-473F325D7C2E}"/>
              </a:ext>
            </a:extLst>
          </p:cNvPr>
          <p:cNvSpPr>
            <a:spLocks noGrp="1"/>
          </p:cNvSpPr>
          <p:nvPr>
            <p:ph type="body" sz="quarter" idx="16" hasCustomPrompt="1"/>
          </p:nvPr>
        </p:nvSpPr>
        <p:spPr>
          <a:xfrm>
            <a:off x="376384" y="947716"/>
            <a:ext cx="11544951" cy="439736"/>
          </a:xfrm>
        </p:spPr>
        <p:txBody>
          <a:bodyPr lIns="0">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3075765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250983" y="3834130"/>
            <a:ext cx="5670352" cy="1972569"/>
          </a:xfrm>
        </p:spPr>
        <p:txBody>
          <a:bodyPr/>
          <a:lstStyle>
            <a:lvl1pPr marL="0" indent="0">
              <a:buNone/>
              <a:defRPr sz="1200" i="1"/>
            </a:lvl1pPr>
          </a:lstStyle>
          <a:p>
            <a:pPr lvl="0"/>
            <a:r>
              <a:rPr lang="en-US" dirty="0"/>
              <a:t>Insert Object</a:t>
            </a:r>
          </a:p>
        </p:txBody>
      </p:sp>
      <p:sp>
        <p:nvSpPr>
          <p:cNvPr id="14" name="Text Placeholder 13"/>
          <p:cNvSpPr>
            <a:spLocks noGrp="1"/>
          </p:cNvSpPr>
          <p:nvPr>
            <p:ph type="body" sz="quarter" idx="13"/>
          </p:nvPr>
        </p:nvSpPr>
        <p:spPr>
          <a:xfrm>
            <a:off x="376387" y="1660309"/>
            <a:ext cx="5670352" cy="4146389"/>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half" idx="14" hasCustomPrompt="1"/>
          </p:nvPr>
        </p:nvSpPr>
        <p:spPr>
          <a:xfrm>
            <a:off x="6250983" y="1660309"/>
            <a:ext cx="5670352" cy="1972569"/>
          </a:xfrm>
        </p:spPr>
        <p:txBody>
          <a:bodyPr/>
          <a:lstStyle>
            <a:lvl1pPr marL="0" indent="0">
              <a:buNone/>
              <a:defRPr sz="1200" i="1"/>
            </a:lvl1pPr>
          </a:lstStyle>
          <a:p>
            <a:pPr lvl="0"/>
            <a:r>
              <a:rPr lang="en-US" dirty="0"/>
              <a:t>Insert Object</a:t>
            </a:r>
          </a:p>
        </p:txBody>
      </p:sp>
      <p:sp>
        <p:nvSpPr>
          <p:cNvPr id="3" name="Slide Number Placeholder 2"/>
          <p:cNvSpPr>
            <a:spLocks noGrp="1"/>
          </p:cNvSpPr>
          <p:nvPr>
            <p:ph type="sldNum" sz="quarter" idx="15"/>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7" name="Title 1">
            <a:extLst>
              <a:ext uri="{FF2B5EF4-FFF2-40B4-BE49-F238E27FC236}">
                <a16:creationId xmlns:a16="http://schemas.microsoft.com/office/drawing/2014/main" id="{6C792650-E2E9-3B3D-B60F-CA3A69788FBE}"/>
              </a:ext>
            </a:extLst>
          </p:cNvPr>
          <p:cNvSpPr>
            <a:spLocks noGrp="1"/>
          </p:cNvSpPr>
          <p:nvPr>
            <p:ph type="title" hasCustomPrompt="1"/>
          </p:nvPr>
        </p:nvSpPr>
        <p:spPr>
          <a:xfrm>
            <a:off x="376385" y="327534"/>
            <a:ext cx="11544949" cy="567559"/>
          </a:xfrm>
          <a:prstGeom prst="rect">
            <a:avLst/>
          </a:prstGeom>
        </p:spPr>
        <p:txBody>
          <a:bodyPr lIns="0"/>
          <a:lstStyle>
            <a:lvl1pPr>
              <a:defRPr>
                <a:solidFill>
                  <a:srgbClr val="00629B"/>
                </a:solidFill>
              </a:defRPr>
            </a:lvl1pPr>
          </a:lstStyle>
          <a:p>
            <a:r>
              <a:rPr lang="en-US" dirty="0"/>
              <a:t>Topic</a:t>
            </a:r>
          </a:p>
        </p:txBody>
      </p:sp>
      <p:sp>
        <p:nvSpPr>
          <p:cNvPr id="8" name="Text Placeholder 3">
            <a:extLst>
              <a:ext uri="{FF2B5EF4-FFF2-40B4-BE49-F238E27FC236}">
                <a16:creationId xmlns:a16="http://schemas.microsoft.com/office/drawing/2014/main" id="{37B7DA4B-4D12-6662-3315-7423CCA6909F}"/>
              </a:ext>
            </a:extLst>
          </p:cNvPr>
          <p:cNvSpPr>
            <a:spLocks noGrp="1"/>
          </p:cNvSpPr>
          <p:nvPr>
            <p:ph type="body" sz="quarter" idx="16" hasCustomPrompt="1"/>
          </p:nvPr>
        </p:nvSpPr>
        <p:spPr>
          <a:xfrm>
            <a:off x="376384" y="947716"/>
            <a:ext cx="11544951" cy="439736"/>
          </a:xfrm>
        </p:spPr>
        <p:txBody>
          <a:bodyPr lIns="0">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0048371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6247661" y="3025792"/>
            <a:ext cx="5673673" cy="2780907"/>
          </a:xfrm>
        </p:spPr>
        <p:txBody>
          <a:bodyPr/>
          <a:lstStyle>
            <a:lvl1pPr marL="0" indent="0">
              <a:buNone/>
              <a:defRPr sz="1200" i="1"/>
            </a:lvl1pPr>
          </a:lstStyle>
          <a:p>
            <a:pPr lvl="0"/>
            <a:r>
              <a:rPr lang="en-US" dirty="0"/>
              <a:t>Insert Object</a:t>
            </a:r>
          </a:p>
        </p:txBody>
      </p:sp>
      <p:sp>
        <p:nvSpPr>
          <p:cNvPr id="13" name="Text Placeholder 13"/>
          <p:cNvSpPr>
            <a:spLocks noGrp="1"/>
          </p:cNvSpPr>
          <p:nvPr>
            <p:ph type="body" sz="quarter" idx="13"/>
          </p:nvPr>
        </p:nvSpPr>
        <p:spPr>
          <a:xfrm>
            <a:off x="376387" y="1660309"/>
            <a:ext cx="5647288" cy="4146389"/>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6247661" y="1660310"/>
            <a:ext cx="5673673" cy="1201711"/>
          </a:xfrm>
        </p:spPr>
        <p:txBody>
          <a:bodyPr lIns="0">
            <a:no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a:t>
            </a:r>
          </a:p>
        </p:txBody>
      </p:sp>
      <p:sp>
        <p:nvSpPr>
          <p:cNvPr id="16" name="Slide Number Placeholder 15"/>
          <p:cNvSpPr>
            <a:spLocks noGrp="1"/>
          </p:cNvSpPr>
          <p:nvPr>
            <p:ph type="sldNum" sz="quarter" idx="15"/>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itle 1">
            <a:extLst>
              <a:ext uri="{FF2B5EF4-FFF2-40B4-BE49-F238E27FC236}">
                <a16:creationId xmlns:a16="http://schemas.microsoft.com/office/drawing/2014/main" id="{2E1B004A-409A-77D5-A3C7-281C878085ED}"/>
              </a:ext>
            </a:extLst>
          </p:cNvPr>
          <p:cNvSpPr>
            <a:spLocks noGrp="1"/>
          </p:cNvSpPr>
          <p:nvPr>
            <p:ph type="title" hasCustomPrompt="1"/>
          </p:nvPr>
        </p:nvSpPr>
        <p:spPr>
          <a:xfrm>
            <a:off x="376385" y="327534"/>
            <a:ext cx="11544949" cy="567559"/>
          </a:xfrm>
          <a:prstGeom prst="rect">
            <a:avLst/>
          </a:prstGeom>
        </p:spPr>
        <p:txBody>
          <a:bodyPr lIns="0"/>
          <a:lstStyle>
            <a:lvl1pPr>
              <a:defRPr>
                <a:solidFill>
                  <a:srgbClr val="00629B"/>
                </a:solidFill>
              </a:defRPr>
            </a:lvl1pPr>
          </a:lstStyle>
          <a:p>
            <a:r>
              <a:rPr lang="en-US" dirty="0"/>
              <a:t>Topic</a:t>
            </a:r>
          </a:p>
        </p:txBody>
      </p:sp>
      <p:sp>
        <p:nvSpPr>
          <p:cNvPr id="5" name="Text Placeholder 3">
            <a:extLst>
              <a:ext uri="{FF2B5EF4-FFF2-40B4-BE49-F238E27FC236}">
                <a16:creationId xmlns:a16="http://schemas.microsoft.com/office/drawing/2014/main" id="{7B1E50B4-EB39-89B0-9C6E-A2B502C12D6D}"/>
              </a:ext>
            </a:extLst>
          </p:cNvPr>
          <p:cNvSpPr>
            <a:spLocks noGrp="1"/>
          </p:cNvSpPr>
          <p:nvPr>
            <p:ph type="body" sz="quarter" idx="16" hasCustomPrompt="1"/>
          </p:nvPr>
        </p:nvSpPr>
        <p:spPr>
          <a:xfrm>
            <a:off x="376384" y="947716"/>
            <a:ext cx="11544951" cy="439736"/>
          </a:xfrm>
        </p:spPr>
        <p:txBody>
          <a:bodyPr lIns="0">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709798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Text, Bullets">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381227" y="1660916"/>
            <a:ext cx="5642447" cy="4145784"/>
          </a:xfrm>
        </p:spPr>
        <p:txBody>
          <a:bodyPr/>
          <a:lstStyle>
            <a:lvl1pPr marL="0" indent="0">
              <a:buNone/>
              <a:defRPr sz="1200" i="1"/>
            </a:lvl1pPr>
          </a:lstStyle>
          <a:p>
            <a:pPr lvl="0"/>
            <a:r>
              <a:rPr lang="en-US" dirty="0"/>
              <a:t>Insert Object</a:t>
            </a:r>
          </a:p>
        </p:txBody>
      </p:sp>
      <p:sp>
        <p:nvSpPr>
          <p:cNvPr id="13" name="Text Placeholder 13"/>
          <p:cNvSpPr>
            <a:spLocks noGrp="1"/>
          </p:cNvSpPr>
          <p:nvPr>
            <p:ph type="body" sz="quarter" idx="13"/>
          </p:nvPr>
        </p:nvSpPr>
        <p:spPr>
          <a:xfrm>
            <a:off x="6250474" y="3026006"/>
            <a:ext cx="5670861" cy="2780695"/>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6250474" y="1670643"/>
            <a:ext cx="5670861" cy="1181045"/>
          </a:xfrm>
        </p:spPr>
        <p:txBody>
          <a:bodyPr lIns="0">
            <a:no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2" name="Slide Number Placeholder 1"/>
          <p:cNvSpPr>
            <a:spLocks noGrp="1"/>
          </p:cNvSpPr>
          <p:nvPr>
            <p:ph type="sldNum" sz="quarter" idx="15"/>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5" name="Title 1">
            <a:extLst>
              <a:ext uri="{FF2B5EF4-FFF2-40B4-BE49-F238E27FC236}">
                <a16:creationId xmlns:a16="http://schemas.microsoft.com/office/drawing/2014/main" id="{0AF6E064-8914-FCD2-7B22-B9DD9D169EE1}"/>
              </a:ext>
            </a:extLst>
          </p:cNvPr>
          <p:cNvSpPr>
            <a:spLocks noGrp="1"/>
          </p:cNvSpPr>
          <p:nvPr>
            <p:ph type="title" hasCustomPrompt="1"/>
          </p:nvPr>
        </p:nvSpPr>
        <p:spPr>
          <a:xfrm>
            <a:off x="376385" y="327534"/>
            <a:ext cx="11544949" cy="567559"/>
          </a:xfrm>
          <a:prstGeom prst="rect">
            <a:avLst/>
          </a:prstGeom>
        </p:spPr>
        <p:txBody>
          <a:bodyPr lIns="0"/>
          <a:lstStyle>
            <a:lvl1pPr>
              <a:defRPr>
                <a:solidFill>
                  <a:srgbClr val="00629B"/>
                </a:solidFill>
              </a:defRPr>
            </a:lvl1pPr>
          </a:lstStyle>
          <a:p>
            <a:r>
              <a:rPr lang="en-US" dirty="0"/>
              <a:t>Topic</a:t>
            </a:r>
          </a:p>
        </p:txBody>
      </p:sp>
      <p:sp>
        <p:nvSpPr>
          <p:cNvPr id="6" name="Text Placeholder 3">
            <a:extLst>
              <a:ext uri="{FF2B5EF4-FFF2-40B4-BE49-F238E27FC236}">
                <a16:creationId xmlns:a16="http://schemas.microsoft.com/office/drawing/2014/main" id="{8F514186-64D2-D79F-5790-B5B2D99DECF3}"/>
              </a:ext>
            </a:extLst>
          </p:cNvPr>
          <p:cNvSpPr>
            <a:spLocks noGrp="1"/>
          </p:cNvSpPr>
          <p:nvPr>
            <p:ph type="body" sz="quarter" idx="16" hasCustomPrompt="1"/>
          </p:nvPr>
        </p:nvSpPr>
        <p:spPr>
          <a:xfrm>
            <a:off x="376384" y="947716"/>
            <a:ext cx="11544951" cy="439736"/>
          </a:xfrm>
        </p:spPr>
        <p:txBody>
          <a:bodyPr lIns="0">
            <a:noAutofit/>
          </a:bodyPr>
          <a:lstStyle>
            <a:lvl1pPr marL="0" indent="0">
              <a:buNone/>
              <a:defRPr sz="2400" b="1" i="1">
                <a:solidFill>
                  <a:schemeClr val="tx1">
                    <a:lumMod val="50000"/>
                    <a:lumOff val="50000"/>
                  </a:schemeClr>
                </a:solidFill>
              </a:defRPr>
            </a:lvl1pPr>
          </a:lstStyle>
          <a:p>
            <a:pPr lvl="0"/>
            <a:r>
              <a:rPr lang="en-US" dirty="0"/>
              <a:t>Subhead</a:t>
            </a:r>
          </a:p>
        </p:txBody>
      </p:sp>
      <p:sp>
        <p:nvSpPr>
          <p:cNvPr id="7" name="TextBox 6">
            <a:extLst>
              <a:ext uri="{FF2B5EF4-FFF2-40B4-BE49-F238E27FC236}">
                <a16:creationId xmlns:a16="http://schemas.microsoft.com/office/drawing/2014/main" id="{9DAE3151-C814-8D51-B7C9-E0368224CE31}"/>
              </a:ext>
            </a:extLst>
          </p:cNvPr>
          <p:cNvSpPr txBox="1"/>
          <p:nvPr userDrawn="1"/>
        </p:nvSpPr>
        <p:spPr>
          <a:xfrm>
            <a:off x="9815593" y="2376407"/>
            <a:ext cx="0" cy="0"/>
          </a:xfrm>
          <a:prstGeom prst="rect">
            <a:avLst/>
          </a:prstGeom>
        </p:spPr>
        <p:txBody>
          <a:bodyPr wrap="none" rtlCol="0">
            <a:normAutofit fontScale="25000" lnSpcReduction="20000"/>
          </a:bodyPr>
          <a:lstStyle/>
          <a:p>
            <a:pPr algn="l"/>
            <a:endParaRPr lang="en-US" sz="2400" dirty="0"/>
          </a:p>
        </p:txBody>
      </p:sp>
    </p:spTree>
    <p:extLst>
      <p:ext uri="{BB962C8B-B14F-4D97-AF65-F5344CB8AC3E}">
        <p14:creationId xmlns:p14="http://schemas.microsoft.com/office/powerpoint/2010/main" val="4750033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6276631" y="3895242"/>
            <a:ext cx="5613708" cy="1896092"/>
          </a:xfrm>
        </p:spPr>
        <p:txBody>
          <a:bodyPr/>
          <a:lstStyle>
            <a:lvl1pPr marL="0" indent="0">
              <a:buNone/>
              <a:defRPr sz="1200" i="1"/>
            </a:lvl1pPr>
          </a:lstStyle>
          <a:p>
            <a:pPr lvl="0"/>
            <a:r>
              <a:rPr lang="en-US" dirty="0"/>
              <a:t>Insert Object</a:t>
            </a:r>
          </a:p>
        </p:txBody>
      </p:sp>
      <p:sp>
        <p:nvSpPr>
          <p:cNvPr id="13" name="Text Placeholder 13"/>
          <p:cNvSpPr>
            <a:spLocks noGrp="1"/>
          </p:cNvSpPr>
          <p:nvPr>
            <p:ph type="body" sz="quarter" idx="13"/>
          </p:nvPr>
        </p:nvSpPr>
        <p:spPr>
          <a:xfrm>
            <a:off x="376387" y="1670642"/>
            <a:ext cx="5613707" cy="1919207"/>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p:ph sz="half" idx="14" hasCustomPrompt="1"/>
          </p:nvPr>
        </p:nvSpPr>
        <p:spPr>
          <a:xfrm>
            <a:off x="6276631" y="1692722"/>
            <a:ext cx="5613708" cy="1896092"/>
          </a:xfrm>
        </p:spPr>
        <p:txBody>
          <a:bodyPr/>
          <a:lstStyle>
            <a:lvl1pPr marL="0" indent="0">
              <a:buNone/>
              <a:defRPr sz="1200" i="1"/>
            </a:lvl1pPr>
          </a:lstStyle>
          <a:p>
            <a:pPr lvl="0"/>
            <a:r>
              <a:rPr lang="en-US" dirty="0"/>
              <a:t>Insert Object</a:t>
            </a:r>
          </a:p>
        </p:txBody>
      </p:sp>
      <p:sp>
        <p:nvSpPr>
          <p:cNvPr id="16" name="Content Placeholder 3"/>
          <p:cNvSpPr>
            <a:spLocks noGrp="1"/>
          </p:cNvSpPr>
          <p:nvPr>
            <p:ph sz="half" idx="15" hasCustomPrompt="1"/>
          </p:nvPr>
        </p:nvSpPr>
        <p:spPr>
          <a:xfrm>
            <a:off x="376387" y="3895242"/>
            <a:ext cx="5613707" cy="1896092"/>
          </a:xfrm>
        </p:spPr>
        <p:txBody>
          <a:bodyPr/>
          <a:lstStyle>
            <a:lvl1pPr marL="0" indent="0">
              <a:buNone/>
              <a:defRPr sz="1200" i="1"/>
            </a:lvl1pPr>
          </a:lstStyle>
          <a:p>
            <a:pPr lvl="0"/>
            <a:r>
              <a:rPr lang="en-US" dirty="0"/>
              <a:t>Insert Object</a:t>
            </a:r>
          </a:p>
        </p:txBody>
      </p:sp>
      <p:sp>
        <p:nvSpPr>
          <p:cNvPr id="2" name="Slide Number Placeholder 1"/>
          <p:cNvSpPr>
            <a:spLocks noGrp="1"/>
          </p:cNvSpPr>
          <p:nvPr>
            <p:ph type="sldNum" sz="quarter" idx="16"/>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5" name="Title 1">
            <a:extLst>
              <a:ext uri="{FF2B5EF4-FFF2-40B4-BE49-F238E27FC236}">
                <a16:creationId xmlns:a16="http://schemas.microsoft.com/office/drawing/2014/main" id="{DCB2AA21-5DC4-EF2E-F110-447171121BAE}"/>
              </a:ext>
            </a:extLst>
          </p:cNvPr>
          <p:cNvSpPr>
            <a:spLocks noGrp="1"/>
          </p:cNvSpPr>
          <p:nvPr>
            <p:ph type="title" hasCustomPrompt="1"/>
          </p:nvPr>
        </p:nvSpPr>
        <p:spPr>
          <a:xfrm>
            <a:off x="376385" y="327534"/>
            <a:ext cx="11544949" cy="567559"/>
          </a:xfrm>
          <a:prstGeom prst="rect">
            <a:avLst/>
          </a:prstGeom>
        </p:spPr>
        <p:txBody>
          <a:bodyPr lIns="0"/>
          <a:lstStyle>
            <a:lvl1pPr>
              <a:defRPr>
                <a:solidFill>
                  <a:srgbClr val="00629B"/>
                </a:solidFill>
              </a:defRPr>
            </a:lvl1pPr>
          </a:lstStyle>
          <a:p>
            <a:r>
              <a:rPr lang="en-US" dirty="0"/>
              <a:t>Topic</a:t>
            </a:r>
          </a:p>
        </p:txBody>
      </p:sp>
      <p:sp>
        <p:nvSpPr>
          <p:cNvPr id="6" name="Text Placeholder 3">
            <a:extLst>
              <a:ext uri="{FF2B5EF4-FFF2-40B4-BE49-F238E27FC236}">
                <a16:creationId xmlns:a16="http://schemas.microsoft.com/office/drawing/2014/main" id="{E3B2B563-ED51-2E79-84DE-879842AE1C8B}"/>
              </a:ext>
            </a:extLst>
          </p:cNvPr>
          <p:cNvSpPr>
            <a:spLocks noGrp="1"/>
          </p:cNvSpPr>
          <p:nvPr>
            <p:ph type="body" sz="quarter" idx="17" hasCustomPrompt="1"/>
          </p:nvPr>
        </p:nvSpPr>
        <p:spPr>
          <a:xfrm>
            <a:off x="376384" y="947716"/>
            <a:ext cx="11544951" cy="439736"/>
          </a:xfrm>
        </p:spPr>
        <p:txBody>
          <a:bodyPr lIns="0">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5652592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376389" y="1670641"/>
            <a:ext cx="4026031" cy="4136056"/>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p:cNvSpPr>
            <a:spLocks noGrp="1"/>
          </p:cNvSpPr>
          <p:nvPr>
            <p:ph type="tbl" sz="quarter" idx="14" hasCustomPrompt="1"/>
          </p:nvPr>
        </p:nvSpPr>
        <p:spPr>
          <a:xfrm>
            <a:off x="4590955" y="1670641"/>
            <a:ext cx="7330380" cy="4136057"/>
          </a:xfrm>
        </p:spPr>
        <p:txBody>
          <a:bodyPr>
            <a:normAutofit/>
          </a:bodyPr>
          <a:lstStyle>
            <a:lvl1pPr marL="0" indent="0">
              <a:buNone/>
              <a:defRPr sz="1200" i="1"/>
            </a:lvl1pPr>
          </a:lstStyle>
          <a:p>
            <a:pPr lvl="0"/>
            <a:r>
              <a:rPr lang="en-US" dirty="0"/>
              <a:t>Insert Object</a:t>
            </a:r>
          </a:p>
        </p:txBody>
      </p:sp>
      <p:sp>
        <p:nvSpPr>
          <p:cNvPr id="10" name="Slide Number Placeholder 9"/>
          <p:cNvSpPr>
            <a:spLocks noGrp="1"/>
          </p:cNvSpPr>
          <p:nvPr>
            <p:ph type="sldNum" sz="quarter" idx="15"/>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5" name="Title 1">
            <a:extLst>
              <a:ext uri="{FF2B5EF4-FFF2-40B4-BE49-F238E27FC236}">
                <a16:creationId xmlns:a16="http://schemas.microsoft.com/office/drawing/2014/main" id="{4A304CB7-3AA2-3202-B580-2B5C69FB9F8D}"/>
              </a:ext>
            </a:extLst>
          </p:cNvPr>
          <p:cNvSpPr>
            <a:spLocks noGrp="1"/>
          </p:cNvSpPr>
          <p:nvPr>
            <p:ph type="title" hasCustomPrompt="1"/>
          </p:nvPr>
        </p:nvSpPr>
        <p:spPr>
          <a:xfrm>
            <a:off x="376385" y="327534"/>
            <a:ext cx="11544949" cy="567559"/>
          </a:xfrm>
          <a:prstGeom prst="rect">
            <a:avLst/>
          </a:prstGeom>
        </p:spPr>
        <p:txBody>
          <a:bodyPr lIns="0"/>
          <a:lstStyle>
            <a:lvl1pPr>
              <a:defRPr>
                <a:solidFill>
                  <a:srgbClr val="00629B"/>
                </a:solidFill>
              </a:defRPr>
            </a:lvl1pPr>
          </a:lstStyle>
          <a:p>
            <a:r>
              <a:rPr lang="en-US" dirty="0"/>
              <a:t>Topic</a:t>
            </a:r>
          </a:p>
        </p:txBody>
      </p:sp>
      <p:sp>
        <p:nvSpPr>
          <p:cNvPr id="6" name="Text Placeholder 3">
            <a:extLst>
              <a:ext uri="{FF2B5EF4-FFF2-40B4-BE49-F238E27FC236}">
                <a16:creationId xmlns:a16="http://schemas.microsoft.com/office/drawing/2014/main" id="{957C2D4C-BD60-59E9-69C3-E21B44818806}"/>
              </a:ext>
            </a:extLst>
          </p:cNvPr>
          <p:cNvSpPr>
            <a:spLocks noGrp="1"/>
          </p:cNvSpPr>
          <p:nvPr>
            <p:ph type="body" sz="quarter" idx="16" hasCustomPrompt="1"/>
          </p:nvPr>
        </p:nvSpPr>
        <p:spPr>
          <a:xfrm>
            <a:off x="376384" y="947716"/>
            <a:ext cx="11544951" cy="439736"/>
          </a:xfrm>
        </p:spPr>
        <p:txBody>
          <a:bodyPr lIns="0">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3981677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B-Photos Locke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40C9A8-200B-6071-55EE-30A5E4AA83AF}"/>
              </a:ext>
            </a:extLst>
          </p:cNvPr>
          <p:cNvPicPr>
            <a:picLocks noChangeAspect="1"/>
          </p:cNvPicPr>
          <p:nvPr userDrawn="1"/>
        </p:nvPicPr>
        <p:blipFill>
          <a:blip r:embed="rId2"/>
          <a:srcRect/>
          <a:stretch/>
        </p:blipFill>
        <p:spPr>
          <a:xfrm>
            <a:off x="2" y="-10863"/>
            <a:ext cx="12211927" cy="6857997"/>
          </a:xfrm>
          <a:prstGeom prst="rect">
            <a:avLst/>
          </a:prstGeom>
        </p:spPr>
      </p:pic>
      <p:pic>
        <p:nvPicPr>
          <p:cNvPr id="6" name="Picture 5">
            <a:extLst>
              <a:ext uri="{FF2B5EF4-FFF2-40B4-BE49-F238E27FC236}">
                <a16:creationId xmlns:a16="http://schemas.microsoft.com/office/drawing/2014/main" id="{17216E6C-2274-86AE-A400-AB3F2796DEF4}"/>
              </a:ext>
            </a:extLst>
          </p:cNvPr>
          <p:cNvPicPr>
            <a:picLocks noChangeAspect="1"/>
          </p:cNvPicPr>
          <p:nvPr userDrawn="1"/>
        </p:nvPicPr>
        <p:blipFill rotWithShape="1">
          <a:blip r:embed="rId3"/>
          <a:srcRect r="26619"/>
          <a:stretch/>
        </p:blipFill>
        <p:spPr>
          <a:xfrm>
            <a:off x="-10693" y="6155746"/>
            <a:ext cx="12216384" cy="710175"/>
          </a:xfrm>
          <a:prstGeom prst="rect">
            <a:avLst/>
          </a:prstGeom>
        </p:spPr>
      </p:pic>
      <p:sp>
        <p:nvSpPr>
          <p:cNvPr id="2" name="Title 1"/>
          <p:cNvSpPr>
            <a:spLocks noGrp="1"/>
          </p:cNvSpPr>
          <p:nvPr>
            <p:ph type="ctrTitle" hasCustomPrompt="1"/>
          </p:nvPr>
        </p:nvSpPr>
        <p:spPr>
          <a:xfrm>
            <a:off x="376386" y="3442191"/>
            <a:ext cx="11404012" cy="1254357"/>
          </a:xfrm>
          <a:prstGeom prst="rect">
            <a:avLst/>
          </a:prstGeom>
        </p:spPr>
        <p:txBody>
          <a:bodyPr lIns="0" anchor="b">
            <a:normAutofit/>
          </a:bodyPr>
          <a:lstStyle>
            <a:lvl1pPr algn="l">
              <a:defRPr sz="44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376387" y="4743310"/>
            <a:ext cx="9363960" cy="1166439"/>
          </a:xfrm>
        </p:spPr>
        <p:txBody>
          <a:bodyPr lIns="0">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altLang="zh-CN" sz="1067" b="0" i="0" u="none" strike="noStrike" cap="none" dirty="0">
                <a:solidFill>
                  <a:srgbClr val="C7EAFB"/>
                </a:solidFill>
                <a:latin typeface="Calibri"/>
                <a:ea typeface="Calibri"/>
                <a:cs typeface="Calibri"/>
                <a:sym typeface="Calibri"/>
              </a:rPr>
              <a:t>State Key Laboratory for Novel Software Technology and School of Computer Science, Nanjing University, China</a:t>
            </a:r>
            <a:endParaRPr lang="en-US" altLang="zh-CN" sz="2400" dirty="0"/>
          </a:p>
        </p:txBody>
      </p:sp>
      <p:pic>
        <p:nvPicPr>
          <p:cNvPr id="13" name="Picture Placeholder 10" descr="A person and person standing in a server room&#10;&#10;Description automatically generated">
            <a:extLst>
              <a:ext uri="{FF2B5EF4-FFF2-40B4-BE49-F238E27FC236}">
                <a16:creationId xmlns:a16="http://schemas.microsoft.com/office/drawing/2014/main" id="{E2CDE891-37C3-7DA8-CE02-376B7C6F19F2}"/>
              </a:ext>
            </a:extLst>
          </p:cNvPr>
          <p:cNvPicPr>
            <a:picLocks noChangeAspect="1"/>
          </p:cNvPicPr>
          <p:nvPr userDrawn="1"/>
        </p:nvPicPr>
        <p:blipFill>
          <a:blip r:embed="rId4"/>
          <a:srcRect t="1914" b="1914"/>
          <a:stretch>
            <a:fillRect/>
          </a:stretch>
        </p:blipFill>
        <p:spPr>
          <a:xfrm>
            <a:off x="-735" y="675156"/>
            <a:ext cx="2438400" cy="2438400"/>
          </a:xfrm>
          <a:prstGeom prst="rect">
            <a:avLst/>
          </a:prstGeom>
        </p:spPr>
      </p:pic>
      <p:pic>
        <p:nvPicPr>
          <p:cNvPr id="14" name="Picture Placeholder 12" descr="A person and person standing next to a machine&#10;&#10;Description automatically generated">
            <a:extLst>
              <a:ext uri="{FF2B5EF4-FFF2-40B4-BE49-F238E27FC236}">
                <a16:creationId xmlns:a16="http://schemas.microsoft.com/office/drawing/2014/main" id="{AC3379AB-8D10-2BB7-CAB0-CA8421C07430}"/>
              </a:ext>
            </a:extLst>
          </p:cNvPr>
          <p:cNvPicPr>
            <a:picLocks noChangeAspect="1"/>
          </p:cNvPicPr>
          <p:nvPr userDrawn="1"/>
        </p:nvPicPr>
        <p:blipFill>
          <a:blip r:embed="rId5"/>
          <a:srcRect l="2681" r="2681"/>
          <a:stretch>
            <a:fillRect/>
          </a:stretch>
        </p:blipFill>
        <p:spPr>
          <a:xfrm>
            <a:off x="2416611" y="675157"/>
            <a:ext cx="2481980" cy="2441441"/>
          </a:xfrm>
          <a:prstGeom prst="rect">
            <a:avLst/>
          </a:prstGeom>
        </p:spPr>
      </p:pic>
      <p:pic>
        <p:nvPicPr>
          <p:cNvPr id="15" name="Picture Placeholder 16" descr="A person in a wheelchair working on a computer&#10;&#10;Description automatically generated">
            <a:extLst>
              <a:ext uri="{FF2B5EF4-FFF2-40B4-BE49-F238E27FC236}">
                <a16:creationId xmlns:a16="http://schemas.microsoft.com/office/drawing/2014/main" id="{4AB2EF3D-2061-6AB8-2AED-E8950E43FCAB}"/>
              </a:ext>
            </a:extLst>
          </p:cNvPr>
          <p:cNvPicPr>
            <a:picLocks noChangeAspect="1"/>
          </p:cNvPicPr>
          <p:nvPr userDrawn="1"/>
        </p:nvPicPr>
        <p:blipFill>
          <a:blip r:embed="rId6"/>
          <a:srcRect l="1401" r="1401"/>
          <a:stretch>
            <a:fillRect/>
          </a:stretch>
        </p:blipFill>
        <p:spPr>
          <a:xfrm>
            <a:off x="4899021" y="675156"/>
            <a:ext cx="2423112" cy="2438400"/>
          </a:xfrm>
          <a:prstGeom prst="rect">
            <a:avLst/>
          </a:prstGeom>
        </p:spPr>
      </p:pic>
      <p:pic>
        <p:nvPicPr>
          <p:cNvPr id="16" name="Picture Placeholder 18" descr="A person working on a computer&#10;&#10;Description automatically generated">
            <a:extLst>
              <a:ext uri="{FF2B5EF4-FFF2-40B4-BE49-F238E27FC236}">
                <a16:creationId xmlns:a16="http://schemas.microsoft.com/office/drawing/2014/main" id="{9C157887-8158-B68B-D968-EFE81041397C}"/>
              </a:ext>
            </a:extLst>
          </p:cNvPr>
          <p:cNvPicPr>
            <a:picLocks noChangeAspect="1"/>
          </p:cNvPicPr>
          <p:nvPr userDrawn="1"/>
        </p:nvPicPr>
        <p:blipFill>
          <a:blip r:embed="rId7"/>
          <a:srcRect l="1294" r="1294"/>
          <a:stretch>
            <a:fillRect/>
          </a:stretch>
        </p:blipFill>
        <p:spPr>
          <a:xfrm>
            <a:off x="7324799" y="675156"/>
            <a:ext cx="2450591" cy="2438400"/>
          </a:xfrm>
          <a:prstGeom prst="rect">
            <a:avLst/>
          </a:prstGeom>
        </p:spPr>
      </p:pic>
      <p:pic>
        <p:nvPicPr>
          <p:cNvPr id="17" name="Picture Placeholder 20" descr="A person looking at a screen&#10;&#10;Description automatically generated">
            <a:extLst>
              <a:ext uri="{FF2B5EF4-FFF2-40B4-BE49-F238E27FC236}">
                <a16:creationId xmlns:a16="http://schemas.microsoft.com/office/drawing/2014/main" id="{690CAAAA-DAF1-CE15-5209-33321374416F}"/>
              </a:ext>
            </a:extLst>
          </p:cNvPr>
          <p:cNvPicPr>
            <a:picLocks noChangeAspect="1"/>
          </p:cNvPicPr>
          <p:nvPr userDrawn="1"/>
        </p:nvPicPr>
        <p:blipFill>
          <a:blip r:embed="rId8"/>
          <a:srcRect l="8189" r="8189"/>
          <a:stretch>
            <a:fillRect/>
          </a:stretch>
        </p:blipFill>
        <p:spPr>
          <a:xfrm>
            <a:off x="9763201" y="675156"/>
            <a:ext cx="2448728" cy="2438400"/>
          </a:xfrm>
          <a:prstGeom prst="rect">
            <a:avLst/>
          </a:prstGeom>
        </p:spPr>
      </p:pic>
      <p:sp>
        <p:nvSpPr>
          <p:cNvPr id="18" name="TextBox 3">
            <a:extLst>
              <a:ext uri="{FF2B5EF4-FFF2-40B4-BE49-F238E27FC236}">
                <a16:creationId xmlns:a16="http://schemas.microsoft.com/office/drawing/2014/main" id="{5D385A9C-5572-40EE-A49F-E4D50F2B62C4}"/>
              </a:ext>
            </a:extLst>
          </p:cNvPr>
          <p:cNvSpPr txBox="1"/>
          <p:nvPr userDrawn="1"/>
        </p:nvSpPr>
        <p:spPr>
          <a:xfrm>
            <a:off x="1085869" y="6205392"/>
            <a:ext cx="1377413" cy="318100"/>
          </a:xfrm>
          <a:prstGeom prst="rect">
            <a:avLst/>
          </a:prstGeom>
          <a:noFill/>
        </p:spPr>
        <p:txBody>
          <a:bodyPr wrap="square" rtlCol="0">
            <a:spAutoFit/>
          </a:bodyPr>
          <a:lstStyle/>
          <a:p>
            <a:r>
              <a:rPr lang="en-US" sz="1467" b="1" dirty="0">
                <a:solidFill>
                  <a:srgbClr val="00629B"/>
                </a:solidFill>
                <a:latin typeface="Calibri" panose="020F0502020204030204" pitchFamily="34" charset="0"/>
                <a:cs typeface="Calibri" panose="020F0502020204030204" pitchFamily="34" charset="0"/>
              </a:rPr>
              <a:t>gist.nju.edu.cn</a:t>
            </a:r>
          </a:p>
        </p:txBody>
      </p:sp>
    </p:spTree>
    <p:extLst>
      <p:ext uri="{BB962C8B-B14F-4D97-AF65-F5344CB8AC3E}">
        <p14:creationId xmlns:p14="http://schemas.microsoft.com/office/powerpoint/2010/main" val="22934321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6274047" y="1660309"/>
            <a:ext cx="5647288" cy="4146388"/>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376387" y="4788817"/>
            <a:ext cx="5647288" cy="1017881"/>
          </a:xfrm>
        </p:spPr>
        <p:txBody>
          <a:bodyPr lIns="0">
            <a:no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3" name="Picture Placeholder 2"/>
          <p:cNvSpPr>
            <a:spLocks noGrp="1"/>
          </p:cNvSpPr>
          <p:nvPr>
            <p:ph type="pic" sz="quarter" idx="15" hasCustomPrompt="1"/>
          </p:nvPr>
        </p:nvSpPr>
        <p:spPr>
          <a:xfrm>
            <a:off x="376387" y="1660310"/>
            <a:ext cx="5647288" cy="2963191"/>
          </a:xfrm>
        </p:spPr>
        <p:txBody>
          <a:bodyPr>
            <a:normAutofit/>
          </a:bodyPr>
          <a:lstStyle>
            <a:lvl1pPr marL="0" indent="0">
              <a:buNone/>
              <a:defRPr sz="1200" i="1" baseline="0"/>
            </a:lvl1pPr>
          </a:lstStyle>
          <a:p>
            <a:r>
              <a:rPr lang="en-US" dirty="0"/>
              <a:t>Insert Photo</a:t>
            </a:r>
          </a:p>
        </p:txBody>
      </p:sp>
      <p:sp>
        <p:nvSpPr>
          <p:cNvPr id="4" name="Slide Number Placeholder 3"/>
          <p:cNvSpPr>
            <a:spLocks noGrp="1"/>
          </p:cNvSpPr>
          <p:nvPr>
            <p:ph type="sldNum" sz="quarter" idx="16"/>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EA2468D8-7183-0FC6-538D-BB28C6C2195F}"/>
              </a:ext>
            </a:extLst>
          </p:cNvPr>
          <p:cNvSpPr>
            <a:spLocks noGrp="1"/>
          </p:cNvSpPr>
          <p:nvPr>
            <p:ph type="title" hasCustomPrompt="1"/>
          </p:nvPr>
        </p:nvSpPr>
        <p:spPr>
          <a:xfrm>
            <a:off x="376385" y="327534"/>
            <a:ext cx="11544949" cy="567559"/>
          </a:xfrm>
          <a:prstGeom prst="rect">
            <a:avLst/>
          </a:prstGeom>
        </p:spPr>
        <p:txBody>
          <a:bodyPr lIns="0"/>
          <a:lstStyle>
            <a:lvl1pPr>
              <a:defRPr>
                <a:solidFill>
                  <a:srgbClr val="00629B"/>
                </a:solidFill>
              </a:defRPr>
            </a:lvl1pPr>
          </a:lstStyle>
          <a:p>
            <a:r>
              <a:rPr lang="en-US" dirty="0"/>
              <a:t>Topic</a:t>
            </a:r>
          </a:p>
        </p:txBody>
      </p:sp>
      <p:sp>
        <p:nvSpPr>
          <p:cNvPr id="7" name="Text Placeholder 3">
            <a:extLst>
              <a:ext uri="{FF2B5EF4-FFF2-40B4-BE49-F238E27FC236}">
                <a16:creationId xmlns:a16="http://schemas.microsoft.com/office/drawing/2014/main" id="{2D22E6AC-1D68-1A62-895E-D1CC0C4F3D22}"/>
              </a:ext>
            </a:extLst>
          </p:cNvPr>
          <p:cNvSpPr>
            <a:spLocks noGrp="1"/>
          </p:cNvSpPr>
          <p:nvPr>
            <p:ph type="body" sz="quarter" idx="17" hasCustomPrompt="1"/>
          </p:nvPr>
        </p:nvSpPr>
        <p:spPr>
          <a:xfrm>
            <a:off x="376384" y="947716"/>
            <a:ext cx="11544951" cy="439736"/>
          </a:xfrm>
        </p:spPr>
        <p:txBody>
          <a:bodyPr lIns="0">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2322386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itle 1">
            <a:extLst>
              <a:ext uri="{FF2B5EF4-FFF2-40B4-BE49-F238E27FC236}">
                <a16:creationId xmlns:a16="http://schemas.microsoft.com/office/drawing/2014/main" id="{DCE4219F-8A77-4012-6E77-CCFCA36951F3}"/>
              </a:ext>
            </a:extLst>
          </p:cNvPr>
          <p:cNvSpPr>
            <a:spLocks noGrp="1"/>
          </p:cNvSpPr>
          <p:nvPr>
            <p:ph type="title" hasCustomPrompt="1"/>
          </p:nvPr>
        </p:nvSpPr>
        <p:spPr>
          <a:xfrm>
            <a:off x="376385" y="327534"/>
            <a:ext cx="11544949" cy="567559"/>
          </a:xfrm>
          <a:prstGeom prst="rect">
            <a:avLst/>
          </a:prstGeom>
        </p:spPr>
        <p:txBody>
          <a:bodyPr lIns="0"/>
          <a:lstStyle>
            <a:lvl1pPr>
              <a:defRPr>
                <a:solidFill>
                  <a:srgbClr val="00629B"/>
                </a:solidFill>
              </a:defRPr>
            </a:lvl1pPr>
          </a:lstStyle>
          <a:p>
            <a:r>
              <a:rPr lang="en-US" dirty="0"/>
              <a:t>Topic</a:t>
            </a:r>
          </a:p>
        </p:txBody>
      </p:sp>
      <p:sp>
        <p:nvSpPr>
          <p:cNvPr id="5" name="Text Placeholder 3">
            <a:extLst>
              <a:ext uri="{FF2B5EF4-FFF2-40B4-BE49-F238E27FC236}">
                <a16:creationId xmlns:a16="http://schemas.microsoft.com/office/drawing/2014/main" id="{EE34E679-CD0B-16C4-E8EE-14DDEBE54E03}"/>
              </a:ext>
            </a:extLst>
          </p:cNvPr>
          <p:cNvSpPr>
            <a:spLocks noGrp="1"/>
          </p:cNvSpPr>
          <p:nvPr>
            <p:ph type="body" sz="quarter" idx="16" hasCustomPrompt="1"/>
          </p:nvPr>
        </p:nvSpPr>
        <p:spPr>
          <a:xfrm>
            <a:off x="376384" y="947716"/>
            <a:ext cx="11544951" cy="439736"/>
          </a:xfrm>
        </p:spPr>
        <p:txBody>
          <a:bodyPr lIns="0">
            <a:noAutofit/>
          </a:bodyPr>
          <a:lstStyle>
            <a:lvl1pPr marL="0" indent="0">
              <a:buNone/>
              <a:defRPr sz="2400" b="1" i="1">
                <a:solidFill>
                  <a:schemeClr val="tx1">
                    <a:lumMod val="50000"/>
                    <a:lumOff val="50000"/>
                  </a:schemeClr>
                </a:solidFill>
              </a:defRPr>
            </a:lvl1pPr>
          </a:lstStyle>
          <a:p>
            <a:pPr lvl="0"/>
            <a:r>
              <a:rPr lang="en-US" dirty="0"/>
              <a:t>Subhead</a:t>
            </a:r>
          </a:p>
        </p:txBody>
      </p:sp>
      <p:sp>
        <p:nvSpPr>
          <p:cNvPr id="2" name="TextBox 1">
            <a:extLst>
              <a:ext uri="{FF2B5EF4-FFF2-40B4-BE49-F238E27FC236}">
                <a16:creationId xmlns:a16="http://schemas.microsoft.com/office/drawing/2014/main" id="{72B60127-67C7-F66A-23F8-A934B721F883}"/>
              </a:ext>
            </a:extLst>
          </p:cNvPr>
          <p:cNvSpPr txBox="1"/>
          <p:nvPr userDrawn="1"/>
        </p:nvSpPr>
        <p:spPr>
          <a:xfrm>
            <a:off x="1422400" y="575733"/>
            <a:ext cx="0" cy="0"/>
          </a:xfrm>
          <a:prstGeom prst="rect">
            <a:avLst/>
          </a:prstGeom>
        </p:spPr>
        <p:txBody>
          <a:bodyPr wrap="none" rtlCol="0">
            <a:normAutofit fontScale="25000" lnSpcReduction="20000"/>
          </a:bodyPr>
          <a:lstStyle/>
          <a:p>
            <a:pPr algn="l"/>
            <a:endParaRPr lang="en-US" sz="2400" dirty="0"/>
          </a:p>
        </p:txBody>
      </p:sp>
    </p:spTree>
    <p:extLst>
      <p:ext uri="{BB962C8B-B14F-4D97-AF65-F5344CB8AC3E}">
        <p14:creationId xmlns:p14="http://schemas.microsoft.com/office/powerpoint/2010/main" val="3683540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ullets">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376386" y="2837467"/>
            <a:ext cx="11544948" cy="2139887"/>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376386" y="1671796"/>
            <a:ext cx="11544948" cy="1011843"/>
          </a:xfrm>
        </p:spPr>
        <p:txBody>
          <a:bodyPr lIns="0">
            <a:norm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ea</a:t>
            </a:r>
            <a:r>
              <a:rPr lang="en-US" dirty="0"/>
              <a:t> </a:t>
            </a:r>
            <a:r>
              <a:rPr lang="en-US" dirty="0" err="1"/>
              <a:t>consequat</a:t>
            </a:r>
            <a:r>
              <a:rPr lang="en-US" dirty="0"/>
              <a:t>.</a:t>
            </a:r>
          </a:p>
        </p:txBody>
      </p:sp>
      <p:sp>
        <p:nvSpPr>
          <p:cNvPr id="14" name="Text Placeholder 13"/>
          <p:cNvSpPr>
            <a:spLocks noGrp="1"/>
          </p:cNvSpPr>
          <p:nvPr>
            <p:ph type="body" sz="quarter" idx="15" hasCustomPrompt="1"/>
          </p:nvPr>
        </p:nvSpPr>
        <p:spPr>
          <a:xfrm>
            <a:off x="376386" y="5080673"/>
            <a:ext cx="11544948" cy="726025"/>
          </a:xfrm>
        </p:spPr>
        <p:txBody>
          <a:bodyPr lIns="0">
            <a:normAutofit/>
          </a:bodyPr>
          <a:lstStyle>
            <a:lvl1pPr marL="0" indent="0">
              <a:buNone/>
              <a:defRPr sz="2000" b="1" i="1">
                <a:solidFill>
                  <a:srgbClr val="00629B"/>
                </a:solidFill>
              </a:defRPr>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 name="Slide Number Placeholder 1"/>
          <p:cNvSpPr>
            <a:spLocks noGrp="1"/>
          </p:cNvSpPr>
          <p:nvPr>
            <p:ph type="sldNum" sz="quarter" idx="16"/>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5" name="Title 1">
            <a:extLst>
              <a:ext uri="{FF2B5EF4-FFF2-40B4-BE49-F238E27FC236}">
                <a16:creationId xmlns:a16="http://schemas.microsoft.com/office/drawing/2014/main" id="{3603909E-FD8C-20E1-141E-744AE8D3FAB4}"/>
              </a:ext>
            </a:extLst>
          </p:cNvPr>
          <p:cNvSpPr>
            <a:spLocks noGrp="1"/>
          </p:cNvSpPr>
          <p:nvPr>
            <p:ph type="title" hasCustomPrompt="1"/>
          </p:nvPr>
        </p:nvSpPr>
        <p:spPr>
          <a:xfrm>
            <a:off x="376385" y="327534"/>
            <a:ext cx="11544949" cy="567559"/>
          </a:xfrm>
          <a:prstGeom prst="rect">
            <a:avLst/>
          </a:prstGeom>
        </p:spPr>
        <p:txBody>
          <a:bodyPr lIns="0"/>
          <a:lstStyle>
            <a:lvl1pPr>
              <a:defRPr>
                <a:solidFill>
                  <a:srgbClr val="00629B"/>
                </a:solidFill>
              </a:defRPr>
            </a:lvl1pPr>
          </a:lstStyle>
          <a:p>
            <a:r>
              <a:rPr lang="en-US" noProof="0" dirty="0"/>
              <a:t>Topic</a:t>
            </a:r>
          </a:p>
        </p:txBody>
      </p:sp>
      <p:sp>
        <p:nvSpPr>
          <p:cNvPr id="6" name="Text Placeholder 3">
            <a:extLst>
              <a:ext uri="{FF2B5EF4-FFF2-40B4-BE49-F238E27FC236}">
                <a16:creationId xmlns:a16="http://schemas.microsoft.com/office/drawing/2014/main" id="{C8408872-713C-D7D4-6C0F-6707249D20ED}"/>
              </a:ext>
            </a:extLst>
          </p:cNvPr>
          <p:cNvSpPr>
            <a:spLocks noGrp="1"/>
          </p:cNvSpPr>
          <p:nvPr>
            <p:ph type="body" sz="quarter" idx="17" hasCustomPrompt="1"/>
          </p:nvPr>
        </p:nvSpPr>
        <p:spPr>
          <a:xfrm>
            <a:off x="376384" y="947716"/>
            <a:ext cx="11544951" cy="439736"/>
          </a:xfrm>
        </p:spPr>
        <p:txBody>
          <a:bodyPr lIns="0">
            <a:noAutofit/>
          </a:bodyPr>
          <a:lstStyle>
            <a:lvl1pPr marL="0" indent="0">
              <a:buNone/>
              <a:defRPr sz="2400" b="1" i="1">
                <a:solidFill>
                  <a:schemeClr val="tx1">
                    <a:lumMod val="50000"/>
                    <a:lumOff val="50000"/>
                  </a:schemeClr>
                </a:solidFill>
              </a:defRPr>
            </a:lvl1pPr>
          </a:lstStyle>
          <a:p>
            <a:pPr lvl="0"/>
            <a:r>
              <a:rPr lang="en-US" noProof="0" dirty="0"/>
              <a:t>Subhead</a:t>
            </a:r>
          </a:p>
        </p:txBody>
      </p:sp>
    </p:spTree>
    <p:extLst>
      <p:ext uri="{BB962C8B-B14F-4D97-AF65-F5344CB8AC3E}">
        <p14:creationId xmlns:p14="http://schemas.microsoft.com/office/powerpoint/2010/main" val="24046680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Bullets, Content">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376387" y="4185247"/>
            <a:ext cx="5719613" cy="1611771"/>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376386" y="1660310"/>
            <a:ext cx="11544948" cy="1942700"/>
          </a:xfrm>
        </p:spPr>
        <p:txBody>
          <a:bodyPr lIns="0" numCol="2" spcCol="274320">
            <a:norm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endParaRPr lang="en-US" dirty="0"/>
          </a:p>
          <a:p>
            <a:pPr lvl="0"/>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a:t>
            </a:r>
          </a:p>
        </p:txBody>
      </p:sp>
      <p:sp>
        <p:nvSpPr>
          <p:cNvPr id="3" name="Picture Placeholder 2"/>
          <p:cNvSpPr>
            <a:spLocks noGrp="1"/>
          </p:cNvSpPr>
          <p:nvPr>
            <p:ph type="pic" sz="quarter" idx="15" hasCustomPrompt="1"/>
          </p:nvPr>
        </p:nvSpPr>
        <p:spPr>
          <a:xfrm>
            <a:off x="6297293" y="4185246"/>
            <a:ext cx="5624040" cy="1611772"/>
          </a:xfrm>
        </p:spPr>
        <p:txBody>
          <a:bodyPr>
            <a:normAutofit/>
          </a:bodyPr>
          <a:lstStyle>
            <a:lvl1pPr marL="0" indent="0">
              <a:buNone/>
              <a:defRPr sz="1200" i="1" baseline="0"/>
            </a:lvl1pPr>
          </a:lstStyle>
          <a:p>
            <a:r>
              <a:rPr lang="en-US" dirty="0"/>
              <a:t>Insert Photo</a:t>
            </a:r>
          </a:p>
        </p:txBody>
      </p:sp>
      <p:sp>
        <p:nvSpPr>
          <p:cNvPr id="2" name="Slide Number Placeholder 1"/>
          <p:cNvSpPr>
            <a:spLocks noGrp="1"/>
          </p:cNvSpPr>
          <p:nvPr>
            <p:ph type="sldNum" sz="quarter" idx="16"/>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22101C7A-858B-1E2B-83E0-2582C721453B}"/>
              </a:ext>
            </a:extLst>
          </p:cNvPr>
          <p:cNvSpPr>
            <a:spLocks noGrp="1"/>
          </p:cNvSpPr>
          <p:nvPr>
            <p:ph type="title" hasCustomPrompt="1"/>
          </p:nvPr>
        </p:nvSpPr>
        <p:spPr>
          <a:xfrm>
            <a:off x="376385" y="327534"/>
            <a:ext cx="11544949" cy="567559"/>
          </a:xfrm>
          <a:prstGeom prst="rect">
            <a:avLst/>
          </a:prstGeom>
        </p:spPr>
        <p:txBody>
          <a:bodyPr lIns="0"/>
          <a:lstStyle>
            <a:lvl1pPr>
              <a:defRPr>
                <a:solidFill>
                  <a:srgbClr val="00629B"/>
                </a:solidFill>
              </a:defRPr>
            </a:lvl1pPr>
          </a:lstStyle>
          <a:p>
            <a:r>
              <a:rPr lang="en-US" dirty="0"/>
              <a:t>Topic</a:t>
            </a:r>
          </a:p>
        </p:txBody>
      </p:sp>
      <p:sp>
        <p:nvSpPr>
          <p:cNvPr id="7" name="Text Placeholder 3">
            <a:extLst>
              <a:ext uri="{FF2B5EF4-FFF2-40B4-BE49-F238E27FC236}">
                <a16:creationId xmlns:a16="http://schemas.microsoft.com/office/drawing/2014/main" id="{13388630-5250-47EC-8C4D-75D355887114}"/>
              </a:ext>
            </a:extLst>
          </p:cNvPr>
          <p:cNvSpPr>
            <a:spLocks noGrp="1"/>
          </p:cNvSpPr>
          <p:nvPr>
            <p:ph type="body" sz="quarter" idx="17" hasCustomPrompt="1"/>
          </p:nvPr>
        </p:nvSpPr>
        <p:spPr>
          <a:xfrm>
            <a:off x="376384" y="947716"/>
            <a:ext cx="11544951" cy="439736"/>
          </a:xfrm>
        </p:spPr>
        <p:txBody>
          <a:bodyPr lIns="0">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4990705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376387" y="1670642"/>
            <a:ext cx="6627829" cy="2887777"/>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376387" y="4713402"/>
            <a:ext cx="6627829" cy="1093297"/>
          </a:xfrm>
        </p:spPr>
        <p:txBody>
          <a:bodyPr lIns="0">
            <a:normAutofit/>
          </a:bodyPr>
          <a:lstStyle>
            <a:lvl1pPr marL="0" indent="0">
              <a:buNone/>
              <a:defRPr sz="2000" b="1">
                <a:solidFill>
                  <a:srgbClr val="00629B"/>
                </a:solidFill>
              </a:defRPr>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3" name="Picture Placeholder 2"/>
          <p:cNvSpPr>
            <a:spLocks noGrp="1"/>
          </p:cNvSpPr>
          <p:nvPr>
            <p:ph type="pic" sz="quarter" idx="15" hasCustomPrompt="1"/>
          </p:nvPr>
        </p:nvSpPr>
        <p:spPr>
          <a:xfrm>
            <a:off x="7155044" y="1670643"/>
            <a:ext cx="4766291" cy="4136056"/>
          </a:xfrm>
        </p:spPr>
        <p:txBody>
          <a:bodyPr>
            <a:normAutofit/>
          </a:bodyPr>
          <a:lstStyle>
            <a:lvl1pPr marL="0" indent="0">
              <a:buNone/>
              <a:defRPr sz="1200" i="1" baseline="0"/>
            </a:lvl1pPr>
          </a:lstStyle>
          <a:p>
            <a:r>
              <a:rPr lang="en-US" dirty="0"/>
              <a:t>Insert Photo</a:t>
            </a:r>
          </a:p>
        </p:txBody>
      </p:sp>
      <p:sp>
        <p:nvSpPr>
          <p:cNvPr id="2" name="Slide Number Placeholder 1"/>
          <p:cNvSpPr>
            <a:spLocks noGrp="1"/>
          </p:cNvSpPr>
          <p:nvPr>
            <p:ph type="sldNum" sz="quarter" idx="16"/>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5B1788BA-926E-34CC-7A52-44AE3BA957D1}"/>
              </a:ext>
            </a:extLst>
          </p:cNvPr>
          <p:cNvSpPr>
            <a:spLocks noGrp="1"/>
          </p:cNvSpPr>
          <p:nvPr>
            <p:ph type="title" hasCustomPrompt="1"/>
          </p:nvPr>
        </p:nvSpPr>
        <p:spPr>
          <a:xfrm>
            <a:off x="376385" y="327534"/>
            <a:ext cx="11544949" cy="567559"/>
          </a:xfrm>
          <a:prstGeom prst="rect">
            <a:avLst/>
          </a:prstGeom>
        </p:spPr>
        <p:txBody>
          <a:bodyPr lIns="0"/>
          <a:lstStyle>
            <a:lvl1pPr>
              <a:defRPr>
                <a:solidFill>
                  <a:srgbClr val="00629B"/>
                </a:solidFill>
              </a:defRPr>
            </a:lvl1pPr>
          </a:lstStyle>
          <a:p>
            <a:r>
              <a:rPr lang="en-US" dirty="0"/>
              <a:t>Topic</a:t>
            </a:r>
          </a:p>
        </p:txBody>
      </p:sp>
      <p:sp>
        <p:nvSpPr>
          <p:cNvPr id="7" name="Text Placeholder 3">
            <a:extLst>
              <a:ext uri="{FF2B5EF4-FFF2-40B4-BE49-F238E27FC236}">
                <a16:creationId xmlns:a16="http://schemas.microsoft.com/office/drawing/2014/main" id="{8D91E58F-B24D-1552-AAE8-A8CA5C5411D0}"/>
              </a:ext>
            </a:extLst>
          </p:cNvPr>
          <p:cNvSpPr>
            <a:spLocks noGrp="1"/>
          </p:cNvSpPr>
          <p:nvPr>
            <p:ph type="body" sz="quarter" idx="17" hasCustomPrompt="1"/>
          </p:nvPr>
        </p:nvSpPr>
        <p:spPr>
          <a:xfrm>
            <a:off x="376384" y="947716"/>
            <a:ext cx="11544951" cy="439736"/>
          </a:xfrm>
        </p:spPr>
        <p:txBody>
          <a:bodyPr lIns="0">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767917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C-Photos Locke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E20EAB0-9F05-4750-8101-7E1E3E8E240D}"/>
              </a:ext>
            </a:extLst>
          </p:cNvPr>
          <p:cNvPicPr>
            <a:picLocks noChangeAspect="1"/>
          </p:cNvPicPr>
          <p:nvPr userDrawn="1"/>
        </p:nvPicPr>
        <p:blipFill>
          <a:blip r:embed="rId2"/>
          <a:srcRect/>
          <a:stretch/>
        </p:blipFill>
        <p:spPr>
          <a:xfrm>
            <a:off x="2" y="-10863"/>
            <a:ext cx="12211927" cy="6857997"/>
          </a:xfrm>
          <a:prstGeom prst="rect">
            <a:avLst/>
          </a:prstGeom>
        </p:spPr>
      </p:pic>
      <p:pic>
        <p:nvPicPr>
          <p:cNvPr id="13" name="Picture 12">
            <a:extLst>
              <a:ext uri="{FF2B5EF4-FFF2-40B4-BE49-F238E27FC236}">
                <a16:creationId xmlns:a16="http://schemas.microsoft.com/office/drawing/2014/main" id="{21A0BA18-E708-72D9-D1C2-D27D8467425E}"/>
              </a:ext>
            </a:extLst>
          </p:cNvPr>
          <p:cNvPicPr>
            <a:picLocks noChangeAspect="1"/>
          </p:cNvPicPr>
          <p:nvPr userDrawn="1"/>
        </p:nvPicPr>
        <p:blipFill rotWithShape="1">
          <a:blip r:embed="rId3"/>
          <a:srcRect r="26619"/>
          <a:stretch/>
        </p:blipFill>
        <p:spPr>
          <a:xfrm>
            <a:off x="-10693" y="6155746"/>
            <a:ext cx="12216384" cy="710175"/>
          </a:xfrm>
          <a:prstGeom prst="rect">
            <a:avLst/>
          </a:prstGeom>
        </p:spPr>
      </p:pic>
      <p:sp>
        <p:nvSpPr>
          <p:cNvPr id="2" name="Title 1"/>
          <p:cNvSpPr>
            <a:spLocks noGrp="1"/>
          </p:cNvSpPr>
          <p:nvPr>
            <p:ph type="ctrTitle" hasCustomPrompt="1"/>
          </p:nvPr>
        </p:nvSpPr>
        <p:spPr>
          <a:xfrm>
            <a:off x="376386" y="3442191"/>
            <a:ext cx="11404012" cy="1254357"/>
          </a:xfrm>
          <a:prstGeom prst="rect">
            <a:avLst/>
          </a:prstGeom>
        </p:spPr>
        <p:txBody>
          <a:bodyPr lIns="0" anchor="b">
            <a:normAutofit/>
          </a:bodyPr>
          <a:lstStyle>
            <a:lvl1pPr algn="l">
              <a:defRPr sz="44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376387" y="4743310"/>
            <a:ext cx="9363960" cy="1166439"/>
          </a:xfrm>
        </p:spPr>
        <p:txBody>
          <a:bodyPr lIns="0">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altLang="zh-CN" sz="1067" b="0" i="0" u="none" strike="noStrike" cap="none" dirty="0">
                <a:solidFill>
                  <a:srgbClr val="C7EAFB"/>
                </a:solidFill>
                <a:latin typeface="Calibri"/>
                <a:ea typeface="Calibri"/>
                <a:cs typeface="Calibri"/>
                <a:sym typeface="Calibri"/>
              </a:rPr>
              <a:t>State Key Laboratory for Novel Software Technology and School of Computer Science, Nanjing University, China</a:t>
            </a:r>
            <a:endParaRPr lang="en-US" altLang="zh-CN" sz="2400" dirty="0"/>
          </a:p>
        </p:txBody>
      </p:sp>
      <p:pic>
        <p:nvPicPr>
          <p:cNvPr id="5" name="Picture Placeholder 10" descr="A person wearing a hard hat and holding a tablet&#10;&#10;Description automatically generated">
            <a:extLst>
              <a:ext uri="{FF2B5EF4-FFF2-40B4-BE49-F238E27FC236}">
                <a16:creationId xmlns:a16="http://schemas.microsoft.com/office/drawing/2014/main" id="{1983CD9E-58BA-8497-EABE-8AEB7632EE71}"/>
              </a:ext>
            </a:extLst>
          </p:cNvPr>
          <p:cNvPicPr>
            <a:picLocks noChangeAspect="1"/>
          </p:cNvPicPr>
          <p:nvPr userDrawn="1"/>
        </p:nvPicPr>
        <p:blipFill>
          <a:blip r:embed="rId4"/>
          <a:srcRect l="1852" r="1852"/>
          <a:stretch>
            <a:fillRect/>
          </a:stretch>
        </p:blipFill>
        <p:spPr>
          <a:xfrm>
            <a:off x="-735" y="675156"/>
            <a:ext cx="2438400" cy="2438400"/>
          </a:xfrm>
          <a:prstGeom prst="rect">
            <a:avLst/>
          </a:prstGeom>
        </p:spPr>
      </p:pic>
      <p:pic>
        <p:nvPicPr>
          <p:cNvPr id="6" name="Picture Placeholder 12" descr="A computer screen with numbers and lines&#10;&#10;Description automatically generated">
            <a:extLst>
              <a:ext uri="{FF2B5EF4-FFF2-40B4-BE49-F238E27FC236}">
                <a16:creationId xmlns:a16="http://schemas.microsoft.com/office/drawing/2014/main" id="{233133B5-4B0B-6DB8-7727-64E8DF6FA21D}"/>
              </a:ext>
            </a:extLst>
          </p:cNvPr>
          <p:cNvPicPr>
            <a:picLocks noChangeAspect="1"/>
          </p:cNvPicPr>
          <p:nvPr userDrawn="1"/>
        </p:nvPicPr>
        <p:blipFill>
          <a:blip r:embed="rId5"/>
          <a:srcRect t="1691" b="1691"/>
          <a:stretch>
            <a:fillRect/>
          </a:stretch>
        </p:blipFill>
        <p:spPr>
          <a:xfrm>
            <a:off x="2416611" y="675157"/>
            <a:ext cx="2481980" cy="2441441"/>
          </a:xfrm>
          <a:prstGeom prst="rect">
            <a:avLst/>
          </a:prstGeom>
        </p:spPr>
      </p:pic>
      <p:pic>
        <p:nvPicPr>
          <p:cNvPr id="7" name="Picture Placeholder 14" descr="A person in a white coat working on a computer&#10;&#10;Description automatically generated">
            <a:extLst>
              <a:ext uri="{FF2B5EF4-FFF2-40B4-BE49-F238E27FC236}">
                <a16:creationId xmlns:a16="http://schemas.microsoft.com/office/drawing/2014/main" id="{C3704A6D-9A48-FAE2-A984-46EEBD384428}"/>
              </a:ext>
            </a:extLst>
          </p:cNvPr>
          <p:cNvPicPr>
            <a:picLocks noChangeAspect="1"/>
          </p:cNvPicPr>
          <p:nvPr userDrawn="1"/>
        </p:nvPicPr>
        <p:blipFill>
          <a:blip r:embed="rId6"/>
          <a:srcRect t="1382" b="1382"/>
          <a:stretch>
            <a:fillRect/>
          </a:stretch>
        </p:blipFill>
        <p:spPr>
          <a:xfrm>
            <a:off x="4899021" y="675156"/>
            <a:ext cx="2423112" cy="2438400"/>
          </a:xfrm>
          <a:prstGeom prst="rect">
            <a:avLst/>
          </a:prstGeom>
        </p:spPr>
      </p:pic>
      <p:pic>
        <p:nvPicPr>
          <p:cNvPr id="9" name="Picture Placeholder 16" descr="A digital image of a person's head&#10;&#10;Description automatically generated">
            <a:extLst>
              <a:ext uri="{FF2B5EF4-FFF2-40B4-BE49-F238E27FC236}">
                <a16:creationId xmlns:a16="http://schemas.microsoft.com/office/drawing/2014/main" id="{F062005E-FA08-9FF9-21A3-3FC892EACB19}"/>
              </a:ext>
            </a:extLst>
          </p:cNvPr>
          <p:cNvPicPr>
            <a:picLocks noChangeAspect="1"/>
          </p:cNvPicPr>
          <p:nvPr userDrawn="1"/>
        </p:nvPicPr>
        <p:blipFill>
          <a:blip r:embed="rId7"/>
          <a:srcRect t="1803" b="1803"/>
          <a:stretch>
            <a:fillRect/>
          </a:stretch>
        </p:blipFill>
        <p:spPr>
          <a:xfrm>
            <a:off x="7324799" y="675156"/>
            <a:ext cx="2450591" cy="2438400"/>
          </a:xfrm>
          <a:prstGeom prst="rect">
            <a:avLst/>
          </a:prstGeom>
        </p:spPr>
      </p:pic>
      <p:pic>
        <p:nvPicPr>
          <p:cNvPr id="11" name="Picture Placeholder 18" descr="A person using a video call&#10;&#10;Description automatically generated">
            <a:extLst>
              <a:ext uri="{FF2B5EF4-FFF2-40B4-BE49-F238E27FC236}">
                <a16:creationId xmlns:a16="http://schemas.microsoft.com/office/drawing/2014/main" id="{D97C07C5-B1A6-B762-9791-82B23BD26EB9}"/>
              </a:ext>
            </a:extLst>
          </p:cNvPr>
          <p:cNvPicPr>
            <a:picLocks noChangeAspect="1"/>
          </p:cNvPicPr>
          <p:nvPr userDrawn="1"/>
        </p:nvPicPr>
        <p:blipFill>
          <a:blip r:embed="rId8"/>
          <a:srcRect l="4356" r="4356"/>
          <a:stretch>
            <a:fillRect/>
          </a:stretch>
        </p:blipFill>
        <p:spPr>
          <a:xfrm>
            <a:off x="9763201" y="675156"/>
            <a:ext cx="2448728" cy="2438400"/>
          </a:xfrm>
          <a:prstGeom prst="rect">
            <a:avLst/>
          </a:prstGeom>
        </p:spPr>
      </p:pic>
      <p:sp>
        <p:nvSpPr>
          <p:cNvPr id="15" name="TextBox 3">
            <a:extLst>
              <a:ext uri="{FF2B5EF4-FFF2-40B4-BE49-F238E27FC236}">
                <a16:creationId xmlns:a16="http://schemas.microsoft.com/office/drawing/2014/main" id="{79239932-A431-4FF5-A91A-0A2D9CB41A5E}"/>
              </a:ext>
            </a:extLst>
          </p:cNvPr>
          <p:cNvSpPr txBox="1"/>
          <p:nvPr userDrawn="1"/>
        </p:nvSpPr>
        <p:spPr>
          <a:xfrm>
            <a:off x="1085869" y="6205392"/>
            <a:ext cx="1377413" cy="318100"/>
          </a:xfrm>
          <a:prstGeom prst="rect">
            <a:avLst/>
          </a:prstGeom>
          <a:noFill/>
        </p:spPr>
        <p:txBody>
          <a:bodyPr wrap="square" rtlCol="0">
            <a:spAutoFit/>
          </a:bodyPr>
          <a:lstStyle/>
          <a:p>
            <a:r>
              <a:rPr lang="en-US" sz="1467" b="1" dirty="0">
                <a:solidFill>
                  <a:srgbClr val="00629B"/>
                </a:solidFill>
                <a:latin typeface="Calibri" panose="020F0502020204030204" pitchFamily="34" charset="0"/>
                <a:cs typeface="Calibri" panose="020F0502020204030204" pitchFamily="34" charset="0"/>
              </a:rPr>
              <a:t>gist.nju.edu.cn</a:t>
            </a:r>
          </a:p>
        </p:txBody>
      </p:sp>
    </p:spTree>
    <p:extLst>
      <p:ext uri="{BB962C8B-B14F-4D97-AF65-F5344CB8AC3E}">
        <p14:creationId xmlns:p14="http://schemas.microsoft.com/office/powerpoint/2010/main" val="2200460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1D-Photos Unlocke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7571-5A3F-98B8-2919-54D06E3D5772}"/>
              </a:ext>
            </a:extLst>
          </p:cNvPr>
          <p:cNvPicPr>
            <a:picLocks noChangeAspect="1"/>
          </p:cNvPicPr>
          <p:nvPr userDrawn="1"/>
        </p:nvPicPr>
        <p:blipFill>
          <a:blip r:embed="rId2"/>
          <a:srcRect/>
          <a:stretch/>
        </p:blipFill>
        <p:spPr>
          <a:xfrm>
            <a:off x="2" y="-10863"/>
            <a:ext cx="12211927" cy="6857997"/>
          </a:xfrm>
          <a:prstGeom prst="rect">
            <a:avLst/>
          </a:prstGeom>
        </p:spPr>
      </p:pic>
      <p:pic>
        <p:nvPicPr>
          <p:cNvPr id="14" name="Picture 13">
            <a:extLst>
              <a:ext uri="{FF2B5EF4-FFF2-40B4-BE49-F238E27FC236}">
                <a16:creationId xmlns:a16="http://schemas.microsoft.com/office/drawing/2014/main" id="{A9AB87A4-5D34-DBF7-15D8-FBAE94E0D56C}"/>
              </a:ext>
            </a:extLst>
          </p:cNvPr>
          <p:cNvPicPr>
            <a:picLocks noChangeAspect="1"/>
          </p:cNvPicPr>
          <p:nvPr userDrawn="1"/>
        </p:nvPicPr>
        <p:blipFill rotWithShape="1">
          <a:blip r:embed="rId3"/>
          <a:srcRect r="26619"/>
          <a:stretch/>
        </p:blipFill>
        <p:spPr>
          <a:xfrm>
            <a:off x="-10693" y="6155746"/>
            <a:ext cx="12216384" cy="710175"/>
          </a:xfrm>
          <a:prstGeom prst="rect">
            <a:avLst/>
          </a:prstGeom>
        </p:spPr>
      </p:pic>
      <p:sp>
        <p:nvSpPr>
          <p:cNvPr id="2" name="Title 1"/>
          <p:cNvSpPr>
            <a:spLocks noGrp="1"/>
          </p:cNvSpPr>
          <p:nvPr>
            <p:ph type="ctrTitle" hasCustomPrompt="1"/>
          </p:nvPr>
        </p:nvSpPr>
        <p:spPr>
          <a:xfrm>
            <a:off x="376386" y="3442191"/>
            <a:ext cx="11404012" cy="1254357"/>
          </a:xfrm>
          <a:prstGeom prst="rect">
            <a:avLst/>
          </a:prstGeom>
        </p:spPr>
        <p:txBody>
          <a:bodyPr lIns="0" anchor="b">
            <a:normAutofit/>
          </a:bodyPr>
          <a:lstStyle>
            <a:lvl1pPr algn="l">
              <a:defRPr sz="44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376387" y="4743310"/>
            <a:ext cx="9363960" cy="1166439"/>
          </a:xfrm>
        </p:spPr>
        <p:txBody>
          <a:bodyPr lIns="0">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altLang="zh-CN" sz="1067" b="0" i="0" u="none" strike="noStrike" cap="none" dirty="0">
                <a:solidFill>
                  <a:srgbClr val="C7EAFB"/>
                </a:solidFill>
                <a:latin typeface="Calibri"/>
                <a:ea typeface="Calibri"/>
                <a:cs typeface="Calibri"/>
                <a:sym typeface="Calibri"/>
              </a:rPr>
              <a:t>State Key Laboratory for Novel Software Technology and School of Computer Science, Nanjing University, China</a:t>
            </a:r>
            <a:endParaRPr lang="en-US" altLang="zh-CN" sz="2400" dirty="0"/>
          </a:p>
        </p:txBody>
      </p:sp>
      <p:sp>
        <p:nvSpPr>
          <p:cNvPr id="5" name="Picture Placeholder 2">
            <a:extLst>
              <a:ext uri="{FF2B5EF4-FFF2-40B4-BE49-F238E27FC236}">
                <a16:creationId xmlns:a16="http://schemas.microsoft.com/office/drawing/2014/main" id="{C15FADBE-3A29-1E95-9C47-935083B27C71}"/>
              </a:ext>
            </a:extLst>
          </p:cNvPr>
          <p:cNvSpPr>
            <a:spLocks noGrp="1"/>
          </p:cNvSpPr>
          <p:nvPr>
            <p:ph type="pic" sz="quarter" idx="13" hasCustomPrompt="1"/>
          </p:nvPr>
        </p:nvSpPr>
        <p:spPr>
          <a:xfrm>
            <a:off x="-735" y="682573"/>
            <a:ext cx="2448728" cy="2438400"/>
          </a:xfrm>
          <a:solidFill>
            <a:schemeClr val="bg1"/>
          </a:solidFill>
        </p:spPr>
        <p:txBody>
          <a:bodyPr anchor="b">
            <a:normAutofit/>
          </a:bodyPr>
          <a:lstStyle>
            <a:lvl1pPr marL="165096" indent="0" algn="ctr">
              <a:buNone/>
              <a:defRPr sz="1867">
                <a:solidFill>
                  <a:srgbClr val="0066A1"/>
                </a:solidFill>
              </a:defRPr>
            </a:lvl1pPr>
          </a:lstStyle>
          <a:p>
            <a:r>
              <a:rPr lang="en-US" dirty="0"/>
              <a:t>Click to Insert Photo</a:t>
            </a:r>
          </a:p>
        </p:txBody>
      </p:sp>
      <p:sp>
        <p:nvSpPr>
          <p:cNvPr id="6" name="Picture Placeholder 2">
            <a:extLst>
              <a:ext uri="{FF2B5EF4-FFF2-40B4-BE49-F238E27FC236}">
                <a16:creationId xmlns:a16="http://schemas.microsoft.com/office/drawing/2014/main" id="{80A25B10-0BC1-34CB-1AE9-91D80CD073BD}"/>
              </a:ext>
            </a:extLst>
          </p:cNvPr>
          <p:cNvSpPr>
            <a:spLocks noGrp="1"/>
          </p:cNvSpPr>
          <p:nvPr>
            <p:ph type="pic" sz="quarter" idx="14" hasCustomPrompt="1"/>
          </p:nvPr>
        </p:nvSpPr>
        <p:spPr>
          <a:xfrm>
            <a:off x="2440249" y="682573"/>
            <a:ext cx="2448728" cy="2438400"/>
          </a:xfrm>
          <a:prstGeom prst="rect">
            <a:avLst/>
          </a:prstGeom>
          <a:solidFill>
            <a:schemeClr val="bg1"/>
          </a:solidFill>
        </p:spPr>
        <p:txBody>
          <a:bodyPr anchor="b">
            <a:normAutofit/>
          </a:bodyPr>
          <a:lstStyle>
            <a:lvl1pPr marL="165096" indent="0" algn="ctr">
              <a:buNone/>
              <a:defRPr sz="1867">
                <a:solidFill>
                  <a:srgbClr val="0066A1"/>
                </a:solidFill>
              </a:defRPr>
            </a:lvl1pPr>
          </a:lstStyle>
          <a:p>
            <a:r>
              <a:rPr lang="en-US" dirty="0"/>
              <a:t>Click to Insert Photo</a:t>
            </a:r>
          </a:p>
        </p:txBody>
      </p:sp>
      <p:sp>
        <p:nvSpPr>
          <p:cNvPr id="7" name="Picture Placeholder 2">
            <a:extLst>
              <a:ext uri="{FF2B5EF4-FFF2-40B4-BE49-F238E27FC236}">
                <a16:creationId xmlns:a16="http://schemas.microsoft.com/office/drawing/2014/main" id="{C87B41E3-9465-5800-4CC3-1599D54B45F6}"/>
              </a:ext>
            </a:extLst>
          </p:cNvPr>
          <p:cNvSpPr>
            <a:spLocks noGrp="1"/>
          </p:cNvSpPr>
          <p:nvPr>
            <p:ph type="pic" sz="quarter" idx="15" hasCustomPrompt="1"/>
          </p:nvPr>
        </p:nvSpPr>
        <p:spPr>
          <a:xfrm>
            <a:off x="4881233" y="682573"/>
            <a:ext cx="2448728" cy="2438400"/>
          </a:xfrm>
          <a:solidFill>
            <a:schemeClr val="bg1"/>
          </a:solidFill>
        </p:spPr>
        <p:txBody>
          <a:bodyPr anchor="b">
            <a:normAutofit/>
          </a:bodyPr>
          <a:lstStyle>
            <a:lvl1pPr marL="165096" indent="0" algn="ctr">
              <a:buNone/>
              <a:defRPr sz="1867">
                <a:solidFill>
                  <a:srgbClr val="0066A1"/>
                </a:solidFill>
              </a:defRPr>
            </a:lvl1pPr>
          </a:lstStyle>
          <a:p>
            <a:r>
              <a:rPr lang="en-US" dirty="0"/>
              <a:t>Click to Insert Photo</a:t>
            </a:r>
          </a:p>
        </p:txBody>
      </p:sp>
      <p:sp>
        <p:nvSpPr>
          <p:cNvPr id="9" name="Picture Placeholder 2">
            <a:extLst>
              <a:ext uri="{FF2B5EF4-FFF2-40B4-BE49-F238E27FC236}">
                <a16:creationId xmlns:a16="http://schemas.microsoft.com/office/drawing/2014/main" id="{75824EB5-3550-BCA0-C7FF-9BD2CA57949D}"/>
              </a:ext>
            </a:extLst>
          </p:cNvPr>
          <p:cNvSpPr>
            <a:spLocks noGrp="1"/>
          </p:cNvSpPr>
          <p:nvPr>
            <p:ph type="pic" sz="quarter" idx="16" hasCustomPrompt="1"/>
          </p:nvPr>
        </p:nvSpPr>
        <p:spPr>
          <a:xfrm>
            <a:off x="7322217" y="682573"/>
            <a:ext cx="2448728" cy="2438400"/>
          </a:xfrm>
          <a:solidFill>
            <a:schemeClr val="bg1"/>
          </a:solidFill>
        </p:spPr>
        <p:txBody>
          <a:bodyPr anchor="b">
            <a:normAutofit/>
          </a:bodyPr>
          <a:lstStyle>
            <a:lvl1pPr marL="165096" indent="0" algn="ctr">
              <a:buNone/>
              <a:defRPr sz="1867">
                <a:solidFill>
                  <a:srgbClr val="0066A1"/>
                </a:solidFill>
              </a:defRPr>
            </a:lvl1pPr>
          </a:lstStyle>
          <a:p>
            <a:r>
              <a:rPr lang="en-US" dirty="0"/>
              <a:t>Click to Insert Photo</a:t>
            </a:r>
          </a:p>
        </p:txBody>
      </p:sp>
      <p:sp>
        <p:nvSpPr>
          <p:cNvPr id="11" name="Picture Placeholder 2">
            <a:extLst>
              <a:ext uri="{FF2B5EF4-FFF2-40B4-BE49-F238E27FC236}">
                <a16:creationId xmlns:a16="http://schemas.microsoft.com/office/drawing/2014/main" id="{7314601B-6241-4ED7-E8F6-B3CB1AF27926}"/>
              </a:ext>
            </a:extLst>
          </p:cNvPr>
          <p:cNvSpPr>
            <a:spLocks noGrp="1"/>
          </p:cNvSpPr>
          <p:nvPr>
            <p:ph type="pic" sz="quarter" idx="17" hasCustomPrompt="1"/>
          </p:nvPr>
        </p:nvSpPr>
        <p:spPr>
          <a:xfrm>
            <a:off x="9763201" y="682573"/>
            <a:ext cx="2448728" cy="2438400"/>
          </a:xfrm>
          <a:solidFill>
            <a:schemeClr val="bg1"/>
          </a:solidFill>
        </p:spPr>
        <p:txBody>
          <a:bodyPr anchor="b">
            <a:normAutofit/>
          </a:bodyPr>
          <a:lstStyle>
            <a:lvl1pPr marL="165096" indent="0" algn="ctr">
              <a:buNone/>
              <a:defRPr sz="1867">
                <a:solidFill>
                  <a:srgbClr val="0066A1"/>
                </a:solidFill>
              </a:defRPr>
            </a:lvl1pPr>
          </a:lstStyle>
          <a:p>
            <a:r>
              <a:rPr lang="en-US" dirty="0"/>
              <a:t>Click to Insert Photo</a:t>
            </a:r>
          </a:p>
        </p:txBody>
      </p:sp>
      <p:sp>
        <p:nvSpPr>
          <p:cNvPr id="15" name="TextBox 3">
            <a:extLst>
              <a:ext uri="{FF2B5EF4-FFF2-40B4-BE49-F238E27FC236}">
                <a16:creationId xmlns:a16="http://schemas.microsoft.com/office/drawing/2014/main" id="{2BB0520E-6917-4F1D-AD4E-962C7B695C7E}"/>
              </a:ext>
            </a:extLst>
          </p:cNvPr>
          <p:cNvSpPr txBox="1"/>
          <p:nvPr userDrawn="1"/>
        </p:nvSpPr>
        <p:spPr>
          <a:xfrm>
            <a:off x="1085869" y="6205392"/>
            <a:ext cx="1377413" cy="318100"/>
          </a:xfrm>
          <a:prstGeom prst="rect">
            <a:avLst/>
          </a:prstGeom>
          <a:noFill/>
        </p:spPr>
        <p:txBody>
          <a:bodyPr wrap="square" rtlCol="0">
            <a:spAutoFit/>
          </a:bodyPr>
          <a:lstStyle/>
          <a:p>
            <a:r>
              <a:rPr lang="en-US" sz="1467" b="1" dirty="0">
                <a:solidFill>
                  <a:srgbClr val="00629B"/>
                </a:solidFill>
                <a:latin typeface="Calibri" panose="020F0502020204030204" pitchFamily="34" charset="0"/>
                <a:cs typeface="Calibri" panose="020F0502020204030204" pitchFamily="34" charset="0"/>
              </a:rPr>
              <a:t>gist.nju.edu.cn</a:t>
            </a:r>
          </a:p>
        </p:txBody>
      </p:sp>
    </p:spTree>
    <p:extLst>
      <p:ext uri="{BB962C8B-B14F-4D97-AF65-F5344CB8AC3E}">
        <p14:creationId xmlns:p14="http://schemas.microsoft.com/office/powerpoint/2010/main" val="3025740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1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6ACB5-A032-535C-C189-44C3740D5E0E}"/>
              </a:ext>
            </a:extLst>
          </p:cNvPr>
          <p:cNvPicPr>
            <a:picLocks noChangeAspect="1"/>
          </p:cNvPicPr>
          <p:nvPr userDrawn="1"/>
        </p:nvPicPr>
        <p:blipFill>
          <a:blip r:embed="rId2"/>
          <a:srcRect/>
          <a:stretch/>
        </p:blipFill>
        <p:spPr>
          <a:xfrm>
            <a:off x="3" y="-10863"/>
            <a:ext cx="12216381" cy="6857997"/>
          </a:xfrm>
          <a:prstGeom prst="rect">
            <a:avLst/>
          </a:prstGeom>
        </p:spPr>
      </p:pic>
      <p:pic>
        <p:nvPicPr>
          <p:cNvPr id="2" name="Picture 1">
            <a:extLst>
              <a:ext uri="{FF2B5EF4-FFF2-40B4-BE49-F238E27FC236}">
                <a16:creationId xmlns:a16="http://schemas.microsoft.com/office/drawing/2014/main" id="{D0482E86-2029-C649-0EF8-72FF8C4C22DE}"/>
              </a:ext>
            </a:extLst>
          </p:cNvPr>
          <p:cNvPicPr>
            <a:picLocks noChangeAspect="1"/>
          </p:cNvPicPr>
          <p:nvPr userDrawn="1"/>
        </p:nvPicPr>
        <p:blipFill rotWithShape="1">
          <a:blip r:embed="rId3"/>
          <a:srcRect r="26619"/>
          <a:stretch/>
        </p:blipFill>
        <p:spPr>
          <a:xfrm>
            <a:off x="-10693" y="6155746"/>
            <a:ext cx="12216384" cy="710175"/>
          </a:xfrm>
          <a:prstGeom prst="rect">
            <a:avLst/>
          </a:prstGeom>
        </p:spPr>
      </p:pic>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altLang="zh-CN" sz="1067" b="0" i="0" u="none" strike="noStrike" cap="none" dirty="0">
                <a:solidFill>
                  <a:srgbClr val="C7EAFB"/>
                </a:solidFill>
                <a:latin typeface="Calibri"/>
                <a:ea typeface="Calibri"/>
                <a:cs typeface="Calibri"/>
                <a:sym typeface="Calibri"/>
              </a:rPr>
              <a:t>State Key Laboratory for Novel Software Technology and School of Computer Science, Nanjing University, China</a:t>
            </a:r>
            <a:endParaRPr lang="en-US" altLang="zh-CN" sz="2400" dirty="0"/>
          </a:p>
        </p:txBody>
      </p:sp>
      <p:sp>
        <p:nvSpPr>
          <p:cNvPr id="13" name="Title 1">
            <a:extLst>
              <a:ext uri="{FF2B5EF4-FFF2-40B4-BE49-F238E27FC236}">
                <a16:creationId xmlns:a16="http://schemas.microsoft.com/office/drawing/2014/main" id="{BF31D605-ADDB-54A4-FC63-4B18372882C9}"/>
              </a:ext>
            </a:extLst>
          </p:cNvPr>
          <p:cNvSpPr>
            <a:spLocks noGrp="1"/>
          </p:cNvSpPr>
          <p:nvPr>
            <p:ph type="title" hasCustomPrompt="1"/>
          </p:nvPr>
        </p:nvSpPr>
        <p:spPr>
          <a:xfrm>
            <a:off x="376386" y="2670629"/>
            <a:ext cx="11404012" cy="1419961"/>
          </a:xfrm>
          <a:prstGeom prst="rect">
            <a:avLst/>
          </a:prstGeom>
        </p:spPr>
        <p:txBody>
          <a:bodyPr lIns="0" anchor="b">
            <a:normAutofit/>
          </a:bodyPr>
          <a:lstStyle>
            <a:lvl1pPr>
              <a:defRPr sz="4400" i="0">
                <a:solidFill>
                  <a:srgbClr val="00629B"/>
                </a:solidFill>
              </a:defRPr>
            </a:lvl1pPr>
          </a:lstStyle>
          <a:p>
            <a:r>
              <a:rPr lang="en-US" dirty="0"/>
              <a:t>Divider Title</a:t>
            </a:r>
          </a:p>
        </p:txBody>
      </p:sp>
      <p:sp>
        <p:nvSpPr>
          <p:cNvPr id="14" name="Text Placeholder 2">
            <a:extLst>
              <a:ext uri="{FF2B5EF4-FFF2-40B4-BE49-F238E27FC236}">
                <a16:creationId xmlns:a16="http://schemas.microsoft.com/office/drawing/2014/main" id="{404A8526-DBEB-ABFE-0AA2-2CF6022C45EE}"/>
              </a:ext>
            </a:extLst>
          </p:cNvPr>
          <p:cNvSpPr>
            <a:spLocks noGrp="1"/>
          </p:cNvSpPr>
          <p:nvPr>
            <p:ph type="body" idx="1" hasCustomPrompt="1"/>
          </p:nvPr>
        </p:nvSpPr>
        <p:spPr>
          <a:xfrm>
            <a:off x="376387" y="4117577"/>
            <a:ext cx="11404011" cy="1087159"/>
          </a:xfrm>
        </p:spPr>
        <p:txBody>
          <a:bodyPr lIns="0">
            <a:normAutofit/>
          </a:bodyPr>
          <a:lstStyle>
            <a:lvl1pPr marL="0" indent="0">
              <a:buNone/>
              <a:defRPr sz="2800" b="1" i="1">
                <a:solidFill>
                  <a:schemeClr val="tx1">
                    <a:lumMod val="50000"/>
                    <a:lumOff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Subhead</a:t>
            </a:r>
          </a:p>
        </p:txBody>
      </p:sp>
      <p:sp>
        <p:nvSpPr>
          <p:cNvPr id="11" name="TextBox 3">
            <a:extLst>
              <a:ext uri="{FF2B5EF4-FFF2-40B4-BE49-F238E27FC236}">
                <a16:creationId xmlns:a16="http://schemas.microsoft.com/office/drawing/2014/main" id="{D2EB0B13-616C-4ACF-99F2-2472E3726736}"/>
              </a:ext>
            </a:extLst>
          </p:cNvPr>
          <p:cNvSpPr txBox="1"/>
          <p:nvPr userDrawn="1"/>
        </p:nvSpPr>
        <p:spPr>
          <a:xfrm>
            <a:off x="1085869" y="6205392"/>
            <a:ext cx="1377413" cy="318100"/>
          </a:xfrm>
          <a:prstGeom prst="rect">
            <a:avLst/>
          </a:prstGeom>
          <a:noFill/>
        </p:spPr>
        <p:txBody>
          <a:bodyPr wrap="square" rtlCol="0">
            <a:spAutoFit/>
          </a:bodyPr>
          <a:lstStyle/>
          <a:p>
            <a:r>
              <a:rPr lang="en-US" sz="1467" b="1" dirty="0">
                <a:solidFill>
                  <a:srgbClr val="00629B"/>
                </a:solidFill>
                <a:latin typeface="Calibri" panose="020F0502020204030204" pitchFamily="34" charset="0"/>
                <a:cs typeface="Calibri" panose="020F0502020204030204" pitchFamily="34" charset="0"/>
              </a:rPr>
              <a:t>gist.nju.edu.cn</a:t>
            </a:r>
          </a:p>
        </p:txBody>
      </p:sp>
    </p:spTree>
    <p:extLst>
      <p:ext uri="{BB962C8B-B14F-4D97-AF65-F5344CB8AC3E}">
        <p14:creationId xmlns:p14="http://schemas.microsoft.com/office/powerpoint/2010/main" val="2143635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ivider Slide 1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6ACB5-A032-535C-C189-44C3740D5E0E}"/>
              </a:ext>
            </a:extLst>
          </p:cNvPr>
          <p:cNvPicPr>
            <a:picLocks noChangeAspect="1"/>
          </p:cNvPicPr>
          <p:nvPr userDrawn="1"/>
        </p:nvPicPr>
        <p:blipFill>
          <a:blip r:embed="rId2"/>
          <a:srcRect/>
          <a:stretch/>
        </p:blipFill>
        <p:spPr>
          <a:xfrm>
            <a:off x="-9522" y="-1338"/>
            <a:ext cx="12216381" cy="6868863"/>
          </a:xfrm>
          <a:prstGeom prst="rect">
            <a:avLst/>
          </a:prstGeom>
        </p:spPr>
      </p:pic>
      <p:sp>
        <p:nvSpPr>
          <p:cNvPr id="13" name="Title 1">
            <a:extLst>
              <a:ext uri="{FF2B5EF4-FFF2-40B4-BE49-F238E27FC236}">
                <a16:creationId xmlns:a16="http://schemas.microsoft.com/office/drawing/2014/main" id="{BF31D605-ADDB-54A4-FC63-4B18372882C9}"/>
              </a:ext>
            </a:extLst>
          </p:cNvPr>
          <p:cNvSpPr>
            <a:spLocks noGrp="1"/>
          </p:cNvSpPr>
          <p:nvPr>
            <p:ph type="title" hasCustomPrompt="1"/>
          </p:nvPr>
        </p:nvSpPr>
        <p:spPr>
          <a:xfrm>
            <a:off x="376386" y="2670629"/>
            <a:ext cx="11404012" cy="1419961"/>
          </a:xfrm>
          <a:prstGeom prst="rect">
            <a:avLst/>
          </a:prstGeom>
        </p:spPr>
        <p:txBody>
          <a:bodyPr lIns="0" anchor="b">
            <a:normAutofit/>
          </a:bodyPr>
          <a:lstStyle>
            <a:lvl1pPr>
              <a:defRPr sz="4400" i="0">
                <a:solidFill>
                  <a:srgbClr val="00629B"/>
                </a:solidFill>
              </a:defRPr>
            </a:lvl1pPr>
          </a:lstStyle>
          <a:p>
            <a:r>
              <a:rPr lang="en-US" dirty="0"/>
              <a:t>Divider Title</a:t>
            </a:r>
          </a:p>
        </p:txBody>
      </p:sp>
      <p:sp>
        <p:nvSpPr>
          <p:cNvPr id="14" name="Text Placeholder 2">
            <a:extLst>
              <a:ext uri="{FF2B5EF4-FFF2-40B4-BE49-F238E27FC236}">
                <a16:creationId xmlns:a16="http://schemas.microsoft.com/office/drawing/2014/main" id="{404A8526-DBEB-ABFE-0AA2-2CF6022C45EE}"/>
              </a:ext>
            </a:extLst>
          </p:cNvPr>
          <p:cNvSpPr>
            <a:spLocks noGrp="1"/>
          </p:cNvSpPr>
          <p:nvPr>
            <p:ph type="body" idx="1" hasCustomPrompt="1"/>
          </p:nvPr>
        </p:nvSpPr>
        <p:spPr>
          <a:xfrm>
            <a:off x="376387" y="4117577"/>
            <a:ext cx="11404011" cy="1087159"/>
          </a:xfrm>
        </p:spPr>
        <p:txBody>
          <a:bodyPr lIns="0">
            <a:normAutofit/>
          </a:bodyPr>
          <a:lstStyle>
            <a:lvl1pPr marL="0" indent="0">
              <a:buNone/>
              <a:defRPr sz="2800" b="1" i="1">
                <a:solidFill>
                  <a:schemeClr val="tx1">
                    <a:lumMod val="50000"/>
                    <a:lumOff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Subhead</a:t>
            </a:r>
          </a:p>
        </p:txBody>
      </p:sp>
    </p:spTree>
    <p:extLst>
      <p:ext uri="{BB962C8B-B14F-4D97-AF65-F5344CB8AC3E}">
        <p14:creationId xmlns:p14="http://schemas.microsoft.com/office/powerpoint/2010/main" val="4276847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A-Photos Lock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1" y="-10864"/>
            <a:ext cx="12216383" cy="6857997"/>
          </a:xfrm>
          <a:prstGeom prst="rect">
            <a:avLst/>
          </a:prstGeom>
        </p:spPr>
      </p:pic>
      <p:pic>
        <p:nvPicPr>
          <p:cNvPr id="5" name="Picture 4">
            <a:extLst>
              <a:ext uri="{FF2B5EF4-FFF2-40B4-BE49-F238E27FC236}">
                <a16:creationId xmlns:a16="http://schemas.microsoft.com/office/drawing/2014/main" id="{741DC6EA-1BC4-04C3-5A19-39AF1D292A50}"/>
              </a:ext>
            </a:extLst>
          </p:cNvPr>
          <p:cNvPicPr>
            <a:picLocks noChangeAspect="1"/>
          </p:cNvPicPr>
          <p:nvPr userDrawn="1"/>
        </p:nvPicPr>
        <p:blipFill rotWithShape="1">
          <a:blip r:embed="rId3"/>
          <a:srcRect r="26619"/>
          <a:stretch/>
        </p:blipFill>
        <p:spPr>
          <a:xfrm>
            <a:off x="-10693" y="6155746"/>
            <a:ext cx="12216384" cy="710175"/>
          </a:xfrm>
          <a:prstGeom prst="rect">
            <a:avLst/>
          </a:prstGeom>
        </p:spPr>
      </p:pic>
      <p:sp>
        <p:nvSpPr>
          <p:cNvPr id="2" name="Title 1"/>
          <p:cNvSpPr>
            <a:spLocks noGrp="1"/>
          </p:cNvSpPr>
          <p:nvPr>
            <p:ph type="ctrTitle" hasCustomPrompt="1"/>
          </p:nvPr>
        </p:nvSpPr>
        <p:spPr>
          <a:xfrm>
            <a:off x="376386" y="3442191"/>
            <a:ext cx="9363961" cy="1254357"/>
          </a:xfrm>
          <a:prstGeom prst="rect">
            <a:avLst/>
          </a:prstGeom>
        </p:spPr>
        <p:txBody>
          <a:bodyPr lIns="0" anchor="b">
            <a:normAutofit/>
          </a:bodyPr>
          <a:lstStyle>
            <a:lvl1pPr algn="l">
              <a:defRPr sz="44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376387" y="4743310"/>
            <a:ext cx="9363960" cy="1166439"/>
          </a:xfrm>
        </p:spPr>
        <p:txBody>
          <a:bodyPr lIns="0">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altLang="zh-CN" sz="1067" b="0" i="0" u="none" strike="noStrike" cap="none" dirty="0">
                <a:solidFill>
                  <a:srgbClr val="C7EAFB"/>
                </a:solidFill>
                <a:latin typeface="Calibri"/>
                <a:ea typeface="Calibri"/>
                <a:cs typeface="Calibri"/>
                <a:sym typeface="Calibri"/>
              </a:rPr>
              <a:t>State Key Laboratory for Novel Software Technology and School of Computer Science, Nanjing University, China</a:t>
            </a:r>
            <a:endParaRPr lang="en-US" altLang="zh-CN" sz="2400" dirty="0"/>
          </a:p>
        </p:txBody>
      </p:sp>
      <p:pic>
        <p:nvPicPr>
          <p:cNvPr id="11" name="Picture Placeholder 9" descr="A group of people wearing hard hats and jackets looking at a computer screen&#10;&#10;Description automatically generated">
            <a:extLst>
              <a:ext uri="{FF2B5EF4-FFF2-40B4-BE49-F238E27FC236}">
                <a16:creationId xmlns:a16="http://schemas.microsoft.com/office/drawing/2014/main" id="{971E8037-2F71-478A-7B70-1B9B8BCC4F47}"/>
              </a:ext>
            </a:extLst>
          </p:cNvPr>
          <p:cNvPicPr>
            <a:picLocks noChangeAspect="1"/>
          </p:cNvPicPr>
          <p:nvPr userDrawn="1"/>
        </p:nvPicPr>
        <p:blipFill>
          <a:blip r:embed="rId4"/>
          <a:srcRect l="2604" r="2604"/>
          <a:stretch>
            <a:fillRect/>
          </a:stretch>
        </p:blipFill>
        <p:spPr>
          <a:xfrm>
            <a:off x="-650173" y="-367449"/>
            <a:ext cx="3511423" cy="3510688"/>
          </a:xfrm>
          <a:prstGeom prst="ellipse">
            <a:avLst/>
          </a:prstGeom>
        </p:spPr>
      </p:pic>
      <p:pic>
        <p:nvPicPr>
          <p:cNvPr id="17" name="Picture Placeholder 17" descr="A group of people in a meeting&#10;&#10;Description automatically generated">
            <a:extLst>
              <a:ext uri="{FF2B5EF4-FFF2-40B4-BE49-F238E27FC236}">
                <a16:creationId xmlns:a16="http://schemas.microsoft.com/office/drawing/2014/main" id="{AE58B03D-17F4-ADE9-3B99-C65A056E8533}"/>
              </a:ext>
            </a:extLst>
          </p:cNvPr>
          <p:cNvPicPr>
            <a:picLocks noChangeAspect="1"/>
          </p:cNvPicPr>
          <p:nvPr userDrawn="1"/>
        </p:nvPicPr>
        <p:blipFill>
          <a:blip r:embed="rId5"/>
          <a:srcRect l="16626" r="16626"/>
          <a:stretch>
            <a:fillRect/>
          </a:stretch>
        </p:blipFill>
        <p:spPr>
          <a:xfrm>
            <a:off x="9622651" y="576993"/>
            <a:ext cx="1751693" cy="1752060"/>
          </a:xfrm>
          <a:prstGeom prst="ellipse">
            <a:avLst/>
          </a:prstGeom>
        </p:spPr>
      </p:pic>
      <p:pic>
        <p:nvPicPr>
          <p:cNvPr id="18" name="Picture Placeholder 11" descr="A doctor using a virtual reality device&#10;&#10;Description automatically generated">
            <a:extLst>
              <a:ext uri="{FF2B5EF4-FFF2-40B4-BE49-F238E27FC236}">
                <a16:creationId xmlns:a16="http://schemas.microsoft.com/office/drawing/2014/main" id="{53E22AF1-56BB-E6C3-64B5-7E763C07FFA8}"/>
              </a:ext>
            </a:extLst>
          </p:cNvPr>
          <p:cNvPicPr>
            <a:picLocks noChangeAspect="1"/>
          </p:cNvPicPr>
          <p:nvPr userDrawn="1"/>
        </p:nvPicPr>
        <p:blipFill>
          <a:blip r:embed="rId6"/>
          <a:srcRect l="10503" r="10503"/>
          <a:stretch>
            <a:fillRect/>
          </a:stretch>
        </p:blipFill>
        <p:spPr>
          <a:xfrm>
            <a:off x="4621105" y="-110530"/>
            <a:ext cx="2917264" cy="2916655"/>
          </a:xfrm>
          <a:prstGeom prst="ellipse">
            <a:avLst/>
          </a:prstGeom>
        </p:spPr>
      </p:pic>
      <p:pic>
        <p:nvPicPr>
          <p:cNvPr id="19" name="Picture Placeholder 15">
            <a:extLst>
              <a:ext uri="{FF2B5EF4-FFF2-40B4-BE49-F238E27FC236}">
                <a16:creationId xmlns:a16="http://schemas.microsoft.com/office/drawing/2014/main" id="{5E53593A-3F8C-932A-59F0-DFBE45383AA2}"/>
              </a:ext>
            </a:extLst>
          </p:cNvPr>
          <p:cNvPicPr>
            <a:picLocks noChangeAspect="1"/>
          </p:cNvPicPr>
          <p:nvPr userDrawn="1"/>
        </p:nvPicPr>
        <p:blipFill>
          <a:blip r:embed="rId7"/>
          <a:srcRect l="8941" r="8941"/>
          <a:stretch/>
        </p:blipFill>
        <p:spPr>
          <a:xfrm>
            <a:off x="9927358" y="2679719"/>
            <a:ext cx="2517381" cy="2517381"/>
          </a:xfrm>
          <a:prstGeom prst="ellipse">
            <a:avLst/>
          </a:prstGeom>
        </p:spPr>
      </p:pic>
      <p:sp>
        <p:nvSpPr>
          <p:cNvPr id="14" name="TextBox 3">
            <a:extLst>
              <a:ext uri="{FF2B5EF4-FFF2-40B4-BE49-F238E27FC236}">
                <a16:creationId xmlns:a16="http://schemas.microsoft.com/office/drawing/2014/main" id="{4919434A-2707-49BB-AAE8-DA71AB128553}"/>
              </a:ext>
            </a:extLst>
          </p:cNvPr>
          <p:cNvSpPr txBox="1"/>
          <p:nvPr userDrawn="1"/>
        </p:nvSpPr>
        <p:spPr>
          <a:xfrm>
            <a:off x="1085869" y="6205392"/>
            <a:ext cx="1377413" cy="318100"/>
          </a:xfrm>
          <a:prstGeom prst="rect">
            <a:avLst/>
          </a:prstGeom>
          <a:noFill/>
        </p:spPr>
        <p:txBody>
          <a:bodyPr wrap="square" rtlCol="0">
            <a:spAutoFit/>
          </a:bodyPr>
          <a:lstStyle/>
          <a:p>
            <a:r>
              <a:rPr lang="en-US" sz="1467" b="1" dirty="0">
                <a:solidFill>
                  <a:srgbClr val="00629B"/>
                </a:solidFill>
                <a:latin typeface="Calibri" panose="020F0502020204030204" pitchFamily="34" charset="0"/>
                <a:cs typeface="Calibri" panose="020F0502020204030204" pitchFamily="34" charset="0"/>
              </a:rPr>
              <a:t>gist.nju.edu.cn</a:t>
            </a:r>
          </a:p>
        </p:txBody>
      </p:sp>
    </p:spTree>
    <p:extLst>
      <p:ext uri="{BB962C8B-B14F-4D97-AF65-F5344CB8AC3E}">
        <p14:creationId xmlns:p14="http://schemas.microsoft.com/office/powerpoint/2010/main" val="327054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B-Photos Locke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545542-F34C-4B8A-C251-D014E75FF425}"/>
              </a:ext>
            </a:extLst>
          </p:cNvPr>
          <p:cNvPicPr>
            <a:picLocks noChangeAspect="1"/>
          </p:cNvPicPr>
          <p:nvPr userDrawn="1"/>
        </p:nvPicPr>
        <p:blipFill>
          <a:blip r:embed="rId2"/>
          <a:srcRect/>
          <a:stretch/>
        </p:blipFill>
        <p:spPr>
          <a:xfrm>
            <a:off x="1" y="-10864"/>
            <a:ext cx="12202692" cy="6857997"/>
          </a:xfrm>
          <a:prstGeom prst="rect">
            <a:avLst/>
          </a:prstGeom>
        </p:spPr>
      </p:pic>
      <p:pic>
        <p:nvPicPr>
          <p:cNvPr id="14" name="Picture 13">
            <a:extLst>
              <a:ext uri="{FF2B5EF4-FFF2-40B4-BE49-F238E27FC236}">
                <a16:creationId xmlns:a16="http://schemas.microsoft.com/office/drawing/2014/main" id="{5E131DA0-FAC9-2833-A436-BFA92F724003}"/>
              </a:ext>
            </a:extLst>
          </p:cNvPr>
          <p:cNvPicPr>
            <a:picLocks noChangeAspect="1"/>
          </p:cNvPicPr>
          <p:nvPr userDrawn="1"/>
        </p:nvPicPr>
        <p:blipFill rotWithShape="1">
          <a:blip r:embed="rId3"/>
          <a:srcRect r="26619"/>
          <a:stretch/>
        </p:blipFill>
        <p:spPr>
          <a:xfrm>
            <a:off x="-10693" y="6155746"/>
            <a:ext cx="12216384" cy="710175"/>
          </a:xfrm>
          <a:prstGeom prst="rect">
            <a:avLst/>
          </a:prstGeom>
        </p:spPr>
      </p:pic>
      <p:sp>
        <p:nvSpPr>
          <p:cNvPr id="2" name="Title 1"/>
          <p:cNvSpPr>
            <a:spLocks noGrp="1"/>
          </p:cNvSpPr>
          <p:nvPr>
            <p:ph type="ctrTitle" hasCustomPrompt="1"/>
          </p:nvPr>
        </p:nvSpPr>
        <p:spPr>
          <a:xfrm>
            <a:off x="376387" y="3442191"/>
            <a:ext cx="9363960" cy="1254357"/>
          </a:xfrm>
          <a:prstGeom prst="rect">
            <a:avLst/>
          </a:prstGeom>
        </p:spPr>
        <p:txBody>
          <a:bodyPr lIns="0" anchor="b">
            <a:normAutofit/>
          </a:bodyPr>
          <a:lstStyle>
            <a:lvl1pPr algn="l">
              <a:defRPr sz="44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376387" y="4743310"/>
            <a:ext cx="9363960" cy="1166439"/>
          </a:xfrm>
        </p:spPr>
        <p:txBody>
          <a:bodyPr lIns="0">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altLang="zh-CN" sz="1067" b="0" i="0" u="none" strike="noStrike" cap="none" dirty="0">
                <a:solidFill>
                  <a:srgbClr val="C7EAFB"/>
                </a:solidFill>
                <a:latin typeface="Calibri"/>
                <a:ea typeface="Calibri"/>
                <a:cs typeface="Calibri"/>
                <a:sym typeface="Calibri"/>
              </a:rPr>
              <a:t>State Key Laboratory for Novel Software Technology and School of Computer Science, Nanjing University, China</a:t>
            </a:r>
            <a:endParaRPr lang="en-US" altLang="zh-CN" sz="2400" dirty="0"/>
          </a:p>
        </p:txBody>
      </p:sp>
      <p:pic>
        <p:nvPicPr>
          <p:cNvPr id="5" name="Picture Placeholder 9" descr="A group of people around a table&#10;&#10;Description automatically generated">
            <a:extLst>
              <a:ext uri="{FF2B5EF4-FFF2-40B4-BE49-F238E27FC236}">
                <a16:creationId xmlns:a16="http://schemas.microsoft.com/office/drawing/2014/main" id="{6B0AB2CF-1496-60EB-9749-1F18FBB1886C}"/>
              </a:ext>
            </a:extLst>
          </p:cNvPr>
          <p:cNvPicPr>
            <a:picLocks noChangeAspect="1"/>
          </p:cNvPicPr>
          <p:nvPr userDrawn="1"/>
        </p:nvPicPr>
        <p:blipFill>
          <a:blip r:embed="rId4"/>
          <a:srcRect l="3559" r="3559"/>
          <a:stretch>
            <a:fillRect/>
          </a:stretch>
        </p:blipFill>
        <p:spPr>
          <a:xfrm>
            <a:off x="-650173" y="-367449"/>
            <a:ext cx="3511423" cy="3510688"/>
          </a:xfrm>
          <a:prstGeom prst="ellipse">
            <a:avLst/>
          </a:prstGeom>
        </p:spPr>
      </p:pic>
      <p:pic>
        <p:nvPicPr>
          <p:cNvPr id="6" name="Picture Placeholder 13" descr="A hand touching a sphere&#10;&#10;Description automatically generated">
            <a:extLst>
              <a:ext uri="{FF2B5EF4-FFF2-40B4-BE49-F238E27FC236}">
                <a16:creationId xmlns:a16="http://schemas.microsoft.com/office/drawing/2014/main" id="{61393A28-42FE-4220-C6F9-FEA637B7AA11}"/>
              </a:ext>
            </a:extLst>
          </p:cNvPr>
          <p:cNvPicPr>
            <a:picLocks noChangeAspect="1"/>
          </p:cNvPicPr>
          <p:nvPr userDrawn="1"/>
        </p:nvPicPr>
        <p:blipFill>
          <a:blip r:embed="rId5"/>
          <a:srcRect t="319" b="319"/>
          <a:stretch>
            <a:fillRect/>
          </a:stretch>
        </p:blipFill>
        <p:spPr>
          <a:xfrm>
            <a:off x="9622651" y="576993"/>
            <a:ext cx="1751693" cy="1752060"/>
          </a:xfrm>
          <a:prstGeom prst="ellipse">
            <a:avLst/>
          </a:prstGeom>
        </p:spPr>
      </p:pic>
      <p:pic>
        <p:nvPicPr>
          <p:cNvPr id="7" name="Picture Placeholder 11" descr="A person and person wearing safety vests and helmets looking at a computer&#10;&#10;Description automatically generated">
            <a:extLst>
              <a:ext uri="{FF2B5EF4-FFF2-40B4-BE49-F238E27FC236}">
                <a16:creationId xmlns:a16="http://schemas.microsoft.com/office/drawing/2014/main" id="{F9AC9626-6C9B-4881-5579-DBB2A1D39B18}"/>
              </a:ext>
            </a:extLst>
          </p:cNvPr>
          <p:cNvPicPr>
            <a:picLocks noChangeAspect="1"/>
          </p:cNvPicPr>
          <p:nvPr userDrawn="1"/>
        </p:nvPicPr>
        <p:blipFill>
          <a:blip r:embed="rId6"/>
          <a:srcRect t="1020" b="1020"/>
          <a:stretch>
            <a:fillRect/>
          </a:stretch>
        </p:blipFill>
        <p:spPr>
          <a:xfrm>
            <a:off x="4621105" y="-110530"/>
            <a:ext cx="2917264" cy="2916655"/>
          </a:xfrm>
          <a:prstGeom prst="ellipse">
            <a:avLst/>
          </a:prstGeom>
        </p:spPr>
      </p:pic>
      <p:pic>
        <p:nvPicPr>
          <p:cNvPr id="9" name="Picture Placeholder 15" descr="A person wearing a white hard hat and white shirt&#10;&#10;Description automatically generated">
            <a:extLst>
              <a:ext uri="{FF2B5EF4-FFF2-40B4-BE49-F238E27FC236}">
                <a16:creationId xmlns:a16="http://schemas.microsoft.com/office/drawing/2014/main" id="{39DEC6CB-EC87-7831-0461-99EF21915327}"/>
              </a:ext>
            </a:extLst>
          </p:cNvPr>
          <p:cNvPicPr>
            <a:picLocks noChangeAspect="1"/>
          </p:cNvPicPr>
          <p:nvPr userDrawn="1"/>
        </p:nvPicPr>
        <p:blipFill>
          <a:blip r:embed="rId7"/>
          <a:srcRect l="4783" r="4783"/>
          <a:stretch>
            <a:fillRect/>
          </a:stretch>
        </p:blipFill>
        <p:spPr>
          <a:xfrm>
            <a:off x="9927358" y="2679719"/>
            <a:ext cx="2517381" cy="2517381"/>
          </a:xfrm>
          <a:prstGeom prst="ellipse">
            <a:avLst/>
          </a:prstGeom>
        </p:spPr>
      </p:pic>
      <p:sp>
        <p:nvSpPr>
          <p:cNvPr id="15" name="TextBox 3">
            <a:extLst>
              <a:ext uri="{FF2B5EF4-FFF2-40B4-BE49-F238E27FC236}">
                <a16:creationId xmlns:a16="http://schemas.microsoft.com/office/drawing/2014/main" id="{01829D5C-8096-46F2-ADBC-FC8F7558C5C5}"/>
              </a:ext>
            </a:extLst>
          </p:cNvPr>
          <p:cNvSpPr txBox="1"/>
          <p:nvPr userDrawn="1"/>
        </p:nvSpPr>
        <p:spPr>
          <a:xfrm>
            <a:off x="1085869" y="6205392"/>
            <a:ext cx="1377413" cy="318100"/>
          </a:xfrm>
          <a:prstGeom prst="rect">
            <a:avLst/>
          </a:prstGeom>
          <a:noFill/>
        </p:spPr>
        <p:txBody>
          <a:bodyPr wrap="square" rtlCol="0">
            <a:spAutoFit/>
          </a:bodyPr>
          <a:lstStyle/>
          <a:p>
            <a:r>
              <a:rPr lang="en-US" sz="1467" b="1" dirty="0">
                <a:solidFill>
                  <a:srgbClr val="00629B"/>
                </a:solidFill>
                <a:latin typeface="Calibri" panose="020F0502020204030204" pitchFamily="34" charset="0"/>
                <a:cs typeface="Calibri" panose="020F0502020204030204" pitchFamily="34" charset="0"/>
              </a:rPr>
              <a:t>gist.nju.edu.cn</a:t>
            </a:r>
          </a:p>
        </p:txBody>
      </p:sp>
    </p:spTree>
    <p:extLst>
      <p:ext uri="{BB962C8B-B14F-4D97-AF65-F5344CB8AC3E}">
        <p14:creationId xmlns:p14="http://schemas.microsoft.com/office/powerpoint/2010/main" val="908611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2C-Photos Unlocke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A78E2A-D661-BFA6-DB68-7536AA89AE95}"/>
              </a:ext>
            </a:extLst>
          </p:cNvPr>
          <p:cNvPicPr>
            <a:picLocks noChangeAspect="1"/>
          </p:cNvPicPr>
          <p:nvPr userDrawn="1"/>
        </p:nvPicPr>
        <p:blipFill>
          <a:blip r:embed="rId2"/>
          <a:srcRect/>
          <a:stretch/>
        </p:blipFill>
        <p:spPr>
          <a:xfrm>
            <a:off x="1" y="-10864"/>
            <a:ext cx="12216383" cy="6857997"/>
          </a:xfrm>
          <a:prstGeom prst="rect">
            <a:avLst/>
          </a:prstGeom>
        </p:spPr>
      </p:pic>
      <p:pic>
        <p:nvPicPr>
          <p:cNvPr id="5" name="Picture 4">
            <a:extLst>
              <a:ext uri="{FF2B5EF4-FFF2-40B4-BE49-F238E27FC236}">
                <a16:creationId xmlns:a16="http://schemas.microsoft.com/office/drawing/2014/main" id="{099C6AF0-FF34-187B-BA5E-4E9E09E800DC}"/>
              </a:ext>
            </a:extLst>
          </p:cNvPr>
          <p:cNvPicPr>
            <a:picLocks noChangeAspect="1"/>
          </p:cNvPicPr>
          <p:nvPr userDrawn="1"/>
        </p:nvPicPr>
        <p:blipFill rotWithShape="1">
          <a:blip r:embed="rId3"/>
          <a:srcRect r="26619"/>
          <a:stretch/>
        </p:blipFill>
        <p:spPr>
          <a:xfrm>
            <a:off x="-10693" y="6155746"/>
            <a:ext cx="12216384" cy="710175"/>
          </a:xfrm>
          <a:prstGeom prst="rect">
            <a:avLst/>
          </a:prstGeom>
        </p:spPr>
      </p:pic>
      <p:sp>
        <p:nvSpPr>
          <p:cNvPr id="2" name="Title 1"/>
          <p:cNvSpPr>
            <a:spLocks noGrp="1"/>
          </p:cNvSpPr>
          <p:nvPr>
            <p:ph type="ctrTitle" hasCustomPrompt="1"/>
          </p:nvPr>
        </p:nvSpPr>
        <p:spPr>
          <a:xfrm>
            <a:off x="376386" y="3442191"/>
            <a:ext cx="9363961" cy="1254357"/>
          </a:xfrm>
          <a:prstGeom prst="rect">
            <a:avLst/>
          </a:prstGeom>
        </p:spPr>
        <p:txBody>
          <a:bodyPr lIns="0" anchor="b">
            <a:normAutofit/>
          </a:bodyPr>
          <a:lstStyle>
            <a:lvl1pPr algn="l">
              <a:defRPr sz="44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376387" y="4743310"/>
            <a:ext cx="9363960" cy="1166439"/>
          </a:xfrm>
        </p:spPr>
        <p:txBody>
          <a:bodyPr lIns="0">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altLang="zh-CN" sz="1067" b="0" i="0" u="none" strike="noStrike" cap="none" dirty="0">
                <a:solidFill>
                  <a:srgbClr val="C7EAFB"/>
                </a:solidFill>
                <a:latin typeface="Calibri"/>
                <a:ea typeface="Calibri"/>
                <a:cs typeface="Calibri"/>
                <a:sym typeface="Calibri"/>
              </a:rPr>
              <a:t>State Key Laboratory for Novel Software Technology and School of Computer Science, Nanjing University, China</a:t>
            </a:r>
            <a:endParaRPr lang="en-US" altLang="zh-CN" sz="2400" dirty="0"/>
          </a:p>
        </p:txBody>
      </p:sp>
      <p:sp>
        <p:nvSpPr>
          <p:cNvPr id="13" name="Picture Placeholder 2">
            <a:extLst>
              <a:ext uri="{FF2B5EF4-FFF2-40B4-BE49-F238E27FC236}">
                <a16:creationId xmlns:a16="http://schemas.microsoft.com/office/drawing/2014/main" id="{41B942C3-F0D0-0FE4-55A4-3280FC67B60B}"/>
              </a:ext>
            </a:extLst>
          </p:cNvPr>
          <p:cNvSpPr>
            <a:spLocks noGrp="1"/>
          </p:cNvSpPr>
          <p:nvPr>
            <p:ph type="pic" sz="quarter" idx="13" hasCustomPrompt="1"/>
          </p:nvPr>
        </p:nvSpPr>
        <p:spPr>
          <a:xfrm>
            <a:off x="-650173" y="-367449"/>
            <a:ext cx="3511423" cy="3510688"/>
          </a:xfrm>
          <a:prstGeom prst="ellipse">
            <a:avLst/>
          </a:prstGeom>
          <a:solidFill>
            <a:schemeClr val="bg1"/>
          </a:solidFill>
        </p:spPr>
        <p:txBody>
          <a:bodyPr anchor="b">
            <a:normAutofit/>
          </a:bodyPr>
          <a:lstStyle>
            <a:lvl1pPr marL="165096" indent="0" algn="ctr">
              <a:buNone/>
              <a:defRPr sz="1867">
                <a:solidFill>
                  <a:srgbClr val="0066A1"/>
                </a:solidFill>
              </a:defRPr>
            </a:lvl1pPr>
          </a:lstStyle>
          <a:p>
            <a:r>
              <a:rPr lang="en-US" dirty="0"/>
              <a:t>Click to Insert </a:t>
            </a:r>
            <a:br>
              <a:rPr lang="en-US" dirty="0"/>
            </a:br>
            <a:r>
              <a:rPr lang="en-US" dirty="0"/>
              <a:t>Photo</a:t>
            </a:r>
          </a:p>
        </p:txBody>
      </p:sp>
      <p:sp>
        <p:nvSpPr>
          <p:cNvPr id="14" name="Picture Placeholder 2">
            <a:extLst>
              <a:ext uri="{FF2B5EF4-FFF2-40B4-BE49-F238E27FC236}">
                <a16:creationId xmlns:a16="http://schemas.microsoft.com/office/drawing/2014/main" id="{C561BD8F-E829-81AE-998B-EC8728C49409}"/>
              </a:ext>
            </a:extLst>
          </p:cNvPr>
          <p:cNvSpPr>
            <a:spLocks noGrp="1" noChangeAspect="1"/>
          </p:cNvSpPr>
          <p:nvPr>
            <p:ph type="pic" sz="quarter" idx="14" hasCustomPrompt="1"/>
          </p:nvPr>
        </p:nvSpPr>
        <p:spPr>
          <a:xfrm>
            <a:off x="9622651" y="576993"/>
            <a:ext cx="1751693" cy="1752060"/>
          </a:xfrm>
          <a:prstGeom prst="ellipse">
            <a:avLst/>
          </a:prstGeom>
          <a:solidFill>
            <a:schemeClr val="bg1"/>
          </a:solidFill>
        </p:spPr>
        <p:txBody>
          <a:bodyPr anchor="b">
            <a:normAutofit/>
          </a:bodyPr>
          <a:lstStyle>
            <a:lvl1pPr marL="165096" indent="0" algn="ctr">
              <a:buNone/>
              <a:defRPr sz="1200">
                <a:solidFill>
                  <a:srgbClr val="0066A1"/>
                </a:solidFill>
              </a:defRPr>
            </a:lvl1pPr>
          </a:lstStyle>
          <a:p>
            <a:r>
              <a:rPr lang="en-US" dirty="0"/>
              <a:t>Click to Insert Photo</a:t>
            </a:r>
          </a:p>
        </p:txBody>
      </p:sp>
      <p:sp>
        <p:nvSpPr>
          <p:cNvPr id="15" name="Picture Placeholder 2">
            <a:extLst>
              <a:ext uri="{FF2B5EF4-FFF2-40B4-BE49-F238E27FC236}">
                <a16:creationId xmlns:a16="http://schemas.microsoft.com/office/drawing/2014/main" id="{F0E25509-AA47-5110-4AD7-580DBFBBD0B5}"/>
              </a:ext>
            </a:extLst>
          </p:cNvPr>
          <p:cNvSpPr>
            <a:spLocks noGrp="1"/>
          </p:cNvSpPr>
          <p:nvPr>
            <p:ph type="pic" sz="quarter" idx="15" hasCustomPrompt="1"/>
          </p:nvPr>
        </p:nvSpPr>
        <p:spPr>
          <a:xfrm>
            <a:off x="4621105" y="-110530"/>
            <a:ext cx="2917264" cy="2916655"/>
          </a:xfrm>
          <a:prstGeom prst="ellipse">
            <a:avLst/>
          </a:prstGeom>
          <a:solidFill>
            <a:schemeClr val="bg1"/>
          </a:solidFill>
        </p:spPr>
        <p:txBody>
          <a:bodyPr anchor="b">
            <a:normAutofit/>
          </a:bodyPr>
          <a:lstStyle>
            <a:lvl1pPr marL="165096" indent="0" algn="ctr">
              <a:buNone/>
              <a:defRPr sz="1867">
                <a:solidFill>
                  <a:srgbClr val="0066A1"/>
                </a:solidFill>
              </a:defRPr>
            </a:lvl1pPr>
          </a:lstStyle>
          <a:p>
            <a:r>
              <a:rPr lang="en-US" dirty="0"/>
              <a:t>Click to Insert Photo</a:t>
            </a:r>
          </a:p>
        </p:txBody>
      </p:sp>
      <p:sp>
        <p:nvSpPr>
          <p:cNvPr id="16" name="Picture Placeholder 2">
            <a:extLst>
              <a:ext uri="{FF2B5EF4-FFF2-40B4-BE49-F238E27FC236}">
                <a16:creationId xmlns:a16="http://schemas.microsoft.com/office/drawing/2014/main" id="{3049B42D-8691-6A46-0F68-FF26C528C567}"/>
              </a:ext>
            </a:extLst>
          </p:cNvPr>
          <p:cNvSpPr>
            <a:spLocks noGrp="1"/>
          </p:cNvSpPr>
          <p:nvPr>
            <p:ph type="pic" sz="quarter" idx="17" hasCustomPrompt="1"/>
          </p:nvPr>
        </p:nvSpPr>
        <p:spPr>
          <a:xfrm>
            <a:off x="9927358" y="2679719"/>
            <a:ext cx="2517381" cy="2517381"/>
          </a:xfrm>
          <a:prstGeom prst="ellipse">
            <a:avLst/>
          </a:prstGeom>
          <a:solidFill>
            <a:schemeClr val="bg1"/>
          </a:solidFill>
        </p:spPr>
        <p:txBody>
          <a:bodyPr anchor="b">
            <a:normAutofit/>
          </a:bodyPr>
          <a:lstStyle>
            <a:lvl1pPr marL="165096" indent="0" algn="ctr">
              <a:buNone/>
              <a:defRPr sz="1867">
                <a:solidFill>
                  <a:srgbClr val="0066A1"/>
                </a:solidFill>
              </a:defRPr>
            </a:lvl1pPr>
          </a:lstStyle>
          <a:p>
            <a:r>
              <a:rPr lang="en-US" dirty="0"/>
              <a:t>Click to Insert Photo</a:t>
            </a:r>
          </a:p>
        </p:txBody>
      </p:sp>
      <p:sp>
        <p:nvSpPr>
          <p:cNvPr id="17" name="TextBox 3">
            <a:extLst>
              <a:ext uri="{FF2B5EF4-FFF2-40B4-BE49-F238E27FC236}">
                <a16:creationId xmlns:a16="http://schemas.microsoft.com/office/drawing/2014/main" id="{8968EAED-2F24-44AC-92AD-FE4EC5791447}"/>
              </a:ext>
            </a:extLst>
          </p:cNvPr>
          <p:cNvSpPr txBox="1"/>
          <p:nvPr userDrawn="1"/>
        </p:nvSpPr>
        <p:spPr>
          <a:xfrm>
            <a:off x="1085869" y="6205392"/>
            <a:ext cx="1377413" cy="318100"/>
          </a:xfrm>
          <a:prstGeom prst="rect">
            <a:avLst/>
          </a:prstGeom>
          <a:noFill/>
        </p:spPr>
        <p:txBody>
          <a:bodyPr wrap="square" rtlCol="0">
            <a:spAutoFit/>
          </a:bodyPr>
          <a:lstStyle/>
          <a:p>
            <a:r>
              <a:rPr lang="en-US" sz="1467" b="1" dirty="0">
                <a:solidFill>
                  <a:srgbClr val="00629B"/>
                </a:solidFill>
                <a:latin typeface="Calibri" panose="020F0502020204030204" pitchFamily="34" charset="0"/>
                <a:cs typeface="Calibri" panose="020F0502020204030204" pitchFamily="34" charset="0"/>
              </a:rPr>
              <a:t>gist.nju.edu.cn</a:t>
            </a:r>
          </a:p>
        </p:txBody>
      </p:sp>
    </p:spTree>
    <p:extLst>
      <p:ext uri="{BB962C8B-B14F-4D97-AF65-F5344CB8AC3E}">
        <p14:creationId xmlns:p14="http://schemas.microsoft.com/office/powerpoint/2010/main" val="672336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70F23-6C4F-9DDF-447A-8A004AE2446C}"/>
              </a:ext>
            </a:extLst>
          </p:cNvPr>
          <p:cNvPicPr>
            <a:picLocks noChangeAspect="1"/>
          </p:cNvPicPr>
          <p:nvPr userDrawn="1"/>
        </p:nvPicPr>
        <p:blipFill rotWithShape="1">
          <a:blip r:embed="rId26"/>
          <a:srcRect r="26619"/>
          <a:stretch/>
        </p:blipFill>
        <p:spPr>
          <a:xfrm rot="10800000">
            <a:off x="0" y="-2"/>
            <a:ext cx="12198453" cy="710175"/>
          </a:xfrm>
          <a:prstGeom prst="rect">
            <a:avLst/>
          </a:prstGeom>
        </p:spPr>
      </p:pic>
      <p:pic>
        <p:nvPicPr>
          <p:cNvPr id="4" name="Picture 3">
            <a:extLst>
              <a:ext uri="{FF2B5EF4-FFF2-40B4-BE49-F238E27FC236}">
                <a16:creationId xmlns:a16="http://schemas.microsoft.com/office/drawing/2014/main" id="{3C4C326D-E901-03B5-EA3B-3BC78E5A3BF2}"/>
              </a:ext>
            </a:extLst>
          </p:cNvPr>
          <p:cNvPicPr>
            <a:picLocks noChangeAspect="1"/>
          </p:cNvPicPr>
          <p:nvPr userDrawn="1"/>
        </p:nvPicPr>
        <p:blipFill rotWithShape="1">
          <a:blip r:embed="rId26"/>
          <a:srcRect r="26619"/>
          <a:stretch/>
        </p:blipFill>
        <p:spPr>
          <a:xfrm>
            <a:off x="-10693" y="6155746"/>
            <a:ext cx="12216384" cy="710175"/>
          </a:xfrm>
          <a:prstGeom prst="rect">
            <a:avLst/>
          </a:prstGeom>
        </p:spPr>
      </p:pic>
      <p:sp>
        <p:nvSpPr>
          <p:cNvPr id="3" name="Text Placeholder 2"/>
          <p:cNvSpPr>
            <a:spLocks noGrp="1"/>
          </p:cNvSpPr>
          <p:nvPr>
            <p:ph type="body" idx="1"/>
          </p:nvPr>
        </p:nvSpPr>
        <p:spPr>
          <a:xfrm>
            <a:off x="376386" y="1551969"/>
            <a:ext cx="11528740" cy="40410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Slide Number Placeholder 25"/>
          <p:cNvSpPr>
            <a:spLocks noGrp="1"/>
          </p:cNvSpPr>
          <p:nvPr>
            <p:ph type="sldNum" sz="quarter" idx="4"/>
          </p:nvPr>
        </p:nvSpPr>
        <p:spPr>
          <a:xfrm>
            <a:off x="376387" y="6205392"/>
            <a:ext cx="648879" cy="365125"/>
          </a:xfrm>
          <a:prstGeom prst="rect">
            <a:avLst/>
          </a:prstGeom>
        </p:spPr>
        <p:txBody>
          <a:bodyPr vert="horz" lIns="91440" tIns="45720" rIns="91440" bIns="45720" rtlCol="0" anchor="ctr"/>
          <a:lstStyle>
            <a:lvl1pPr algn="l">
              <a:defRPr sz="1200">
                <a:solidFill>
                  <a:srgbClr val="002855"/>
                </a:solidFill>
              </a:defRPr>
            </a:lvl1pPr>
          </a:lstStyle>
          <a:p>
            <a:fld id="{3DD97BEB-BAEF-0344-9D5C-EC73E478698A}" type="slidenum">
              <a:rPr lang="en-US" smtClean="0"/>
              <a:pPr/>
              <a:t>‹#›</a:t>
            </a:fld>
            <a:endParaRPr lang="en-US" dirty="0"/>
          </a:p>
        </p:txBody>
      </p:sp>
      <p:sp>
        <p:nvSpPr>
          <p:cNvPr id="9" name="Google Shape;15;p1">
            <a:extLst>
              <a:ext uri="{FF2B5EF4-FFF2-40B4-BE49-F238E27FC236}">
                <a16:creationId xmlns:a16="http://schemas.microsoft.com/office/drawing/2014/main" id="{5F028249-8526-C24F-DC97-781076A629BC}"/>
              </a:ext>
            </a:extLst>
          </p:cNvPr>
          <p:cNvSpPr txBox="1"/>
          <p:nvPr userDrawn="1"/>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067" b="0" i="0" u="none" strike="noStrike" cap="none" dirty="0">
                <a:solidFill>
                  <a:srgbClr val="C7EAFB"/>
                </a:solidFill>
                <a:latin typeface="Calibri"/>
                <a:ea typeface="Calibri"/>
                <a:cs typeface="Calibri"/>
                <a:sym typeface="Calibri"/>
              </a:rPr>
              <a:t>State Key Laboratory for Novel Software Technology and School of Computer Science, Nanjing University, China</a:t>
            </a:r>
            <a:endParaRPr lang="en-US" sz="2400" dirty="0"/>
          </a:p>
        </p:txBody>
      </p:sp>
      <p:sp>
        <p:nvSpPr>
          <p:cNvPr id="10" name="TextBox 9">
            <a:extLst>
              <a:ext uri="{FF2B5EF4-FFF2-40B4-BE49-F238E27FC236}">
                <a16:creationId xmlns:a16="http://schemas.microsoft.com/office/drawing/2014/main" id="{1C6D7628-BB4B-9FA6-9AFA-DA6FF4866DB2}"/>
              </a:ext>
            </a:extLst>
          </p:cNvPr>
          <p:cNvSpPr txBox="1"/>
          <p:nvPr userDrawn="1"/>
        </p:nvSpPr>
        <p:spPr>
          <a:xfrm>
            <a:off x="824495" y="596443"/>
            <a:ext cx="0" cy="0"/>
          </a:xfrm>
          <a:prstGeom prst="rect">
            <a:avLst/>
          </a:prstGeom>
        </p:spPr>
        <p:txBody>
          <a:bodyPr wrap="none" rtlCol="0">
            <a:normAutofit fontScale="25000" lnSpcReduction="20000"/>
          </a:bodyPr>
          <a:lstStyle/>
          <a:p>
            <a:pPr algn="l"/>
            <a:endParaRPr lang="en-US" sz="2400" dirty="0"/>
          </a:p>
        </p:txBody>
      </p:sp>
    </p:spTree>
    <p:extLst>
      <p:ext uri="{BB962C8B-B14F-4D97-AF65-F5344CB8AC3E}">
        <p14:creationId xmlns:p14="http://schemas.microsoft.com/office/powerpoint/2010/main" val="329316325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87" r:id="rId6"/>
    <p:sldLayoutId id="2147483669" r:id="rId7"/>
    <p:sldLayoutId id="2147483670" r:id="rId8"/>
    <p:sldLayoutId id="2147483671" r:id="rId9"/>
    <p:sldLayoutId id="2147483672" r:id="rId10"/>
    <p:sldLayoutId id="2147483686"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Lst>
  <p:hf hdr="0" ftr="0" dt="0"/>
  <p:txStyles>
    <p:titleStyle>
      <a:lvl1pPr algn="l" defTabSz="914377" rtl="0" eaLnBrk="1" latinLnBrk="0" hangingPunct="1">
        <a:lnSpc>
          <a:spcPct val="90000"/>
        </a:lnSpc>
        <a:spcBef>
          <a:spcPct val="0"/>
        </a:spcBef>
        <a:buNone/>
        <a:defRPr sz="3400" b="1" i="0" kern="1200">
          <a:solidFill>
            <a:srgbClr val="0066A1"/>
          </a:solidFill>
          <a:latin typeface="Calibri" charset="0"/>
          <a:ea typeface="Calibri" charset="0"/>
          <a:cs typeface="Calibri" charset="0"/>
        </a:defRPr>
      </a:lvl1pPr>
    </p:titleStyle>
    <p:bodyStyle>
      <a:lvl1pPr marL="228594" indent="-228594" algn="l" defTabSz="914377" rtl="0" eaLnBrk="1" latinLnBrk="0" hangingPunct="1">
        <a:lnSpc>
          <a:spcPct val="90000"/>
        </a:lnSpc>
        <a:spcBef>
          <a:spcPts val="1000"/>
        </a:spcBef>
        <a:buClr>
          <a:srgbClr val="00629B"/>
        </a:buClr>
        <a:buFont typeface="LucidaGrande" charset="0"/>
        <a:buChar char="▸"/>
        <a:defRPr sz="22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0629B"/>
        </a:buClr>
        <a:buFont typeface="LucidaGrande" charset="0"/>
        <a:buChar char="-"/>
        <a:defRPr sz="18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0629B"/>
        </a:buClr>
        <a:buFont typeface="Arial" panose="020B0604020202020204" pitchFamily="34" charset="0"/>
        <a:buChar char="•"/>
        <a:defRPr sz="18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0629B"/>
        </a:buClr>
        <a:buFont typeface="Wingdings" charset="2"/>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0629B"/>
        </a:buClr>
        <a:buFont typeface="Courier New" charset="0"/>
        <a:buChar char="o"/>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jp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51.jpg"/><Relationship Id="rId11" Type="http://schemas.openxmlformats.org/officeDocument/2006/relationships/image" Target="../media/image56.png"/><Relationship Id="rId5" Type="http://schemas.openxmlformats.org/officeDocument/2006/relationships/image" Target="../media/image50.jpg"/><Relationship Id="rId10" Type="http://schemas.openxmlformats.org/officeDocument/2006/relationships/image" Target="../media/image55.png"/><Relationship Id="rId4" Type="http://schemas.openxmlformats.org/officeDocument/2006/relationships/image" Target="../media/image49.jpg"/><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jpeg"/></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hyperlink" Target="mailto:pengwang@smail.nju.edu.cn"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s://github.com/GIST-NJU/LV-CIT"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jpeg"/><Relationship Id="rId7"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2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jpe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1.xml"/><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25.xml"/><Relationship Id="rId1" Type="http://schemas.openxmlformats.org/officeDocument/2006/relationships/slideLayout" Target="../slideLayouts/slideLayout21.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21.xml"/><Relationship Id="rId6" Type="http://schemas.openxmlformats.org/officeDocument/2006/relationships/image" Target="../media/image106.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29.emf"/></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341E377-1FA9-4970-AD2D-7AF1390CFC61}"/>
              </a:ext>
            </a:extLst>
          </p:cNvPr>
          <p:cNvSpPr>
            <a:spLocks noGrp="1"/>
          </p:cNvSpPr>
          <p:nvPr>
            <p:ph type="title"/>
          </p:nvPr>
        </p:nvSpPr>
        <p:spPr>
          <a:xfrm>
            <a:off x="393994" y="1777089"/>
            <a:ext cx="11404012" cy="1419961"/>
          </a:xfrm>
        </p:spPr>
        <p:txBody>
          <a:bodyPr>
            <a:normAutofit fontScale="90000"/>
          </a:bodyPr>
          <a:lstStyle/>
          <a:p>
            <a:pPr algn="ctr"/>
            <a:r>
              <a:rPr lang="en-US" altLang="zh-CN" sz="4800" dirty="0">
                <a:solidFill>
                  <a:schemeClr val="tx1"/>
                </a:solidFill>
                <a:latin typeface="Arial" panose="020B0604020202020204" pitchFamily="34" charset="0"/>
                <a:ea typeface="黑体" panose="02010609060101010101" pitchFamily="49" charset="-122"/>
                <a:sym typeface="Arial" panose="020B0604020202020204" pitchFamily="34" charset="0"/>
              </a:rPr>
              <a:t>A Combinatorial Interaction Testing Method for Multi-Label Image Classifier</a:t>
            </a:r>
            <a:endParaRPr lang="zh-CN" altLang="en-US" sz="4800" dirty="0">
              <a:solidFill>
                <a:schemeClr val="tx1"/>
              </a:solidFill>
              <a:latin typeface="Arial" panose="020B0604020202020204" pitchFamily="34" charset="0"/>
              <a:ea typeface="黑体" panose="02010609060101010101" pitchFamily="49" charset="-122"/>
              <a:sym typeface="Arial" panose="020B0604020202020204" pitchFamily="34" charset="0"/>
            </a:endParaRPr>
          </a:p>
        </p:txBody>
      </p:sp>
      <p:sp>
        <p:nvSpPr>
          <p:cNvPr id="6" name="副标题 5">
            <a:extLst>
              <a:ext uri="{FF2B5EF4-FFF2-40B4-BE49-F238E27FC236}">
                <a16:creationId xmlns:a16="http://schemas.microsoft.com/office/drawing/2014/main" id="{E5B14470-21E8-4250-AC32-AC5F1FB99864}"/>
              </a:ext>
            </a:extLst>
          </p:cNvPr>
          <p:cNvSpPr>
            <a:spLocks noGrp="1"/>
          </p:cNvSpPr>
          <p:nvPr>
            <p:ph type="body" idx="1"/>
          </p:nvPr>
        </p:nvSpPr>
        <p:spPr>
          <a:xfrm>
            <a:off x="1040681" y="3936602"/>
            <a:ext cx="10110639" cy="1587898"/>
          </a:xfrm>
        </p:spPr>
        <p:txBody>
          <a:bodyPr>
            <a:normAutofit/>
          </a:bodyPr>
          <a:lstStyle/>
          <a:p>
            <a:pPr algn="ctr"/>
            <a:r>
              <a:rPr lang="en-US" altLang="zh-CN" sz="2000" dirty="0">
                <a:solidFill>
                  <a:schemeClr val="tx1"/>
                </a:solidFill>
                <a:latin typeface="Arial" panose="020B0604020202020204" pitchFamily="34" charset="0"/>
                <a:ea typeface="黑体" panose="02010609060101010101" pitchFamily="49" charset="-122"/>
                <a:sym typeface="Arial" panose="020B0604020202020204" pitchFamily="34" charset="0"/>
              </a:rPr>
              <a:t>Peng Wang</a:t>
            </a:r>
            <a:r>
              <a:rPr lang="en-US" altLang="zh-CN" sz="2000" b="0" dirty="0">
                <a:solidFill>
                  <a:schemeClr val="tx1"/>
                </a:solidFill>
                <a:latin typeface="Arial" panose="020B0604020202020204" pitchFamily="34" charset="0"/>
                <a:ea typeface="黑体" panose="02010609060101010101" pitchFamily="49" charset="-122"/>
                <a:sym typeface="Arial" panose="020B0604020202020204" pitchFamily="34" charset="0"/>
              </a:rPr>
              <a:t>, </a:t>
            </a:r>
            <a:r>
              <a:rPr lang="en-US" altLang="zh-CN" sz="2000" b="0" dirty="0" err="1">
                <a:solidFill>
                  <a:schemeClr val="tx1"/>
                </a:solidFill>
                <a:latin typeface="Arial" panose="020B0604020202020204" pitchFamily="34" charset="0"/>
                <a:ea typeface="黑体" panose="02010609060101010101" pitchFamily="49" charset="-122"/>
                <a:sym typeface="Arial" panose="020B0604020202020204" pitchFamily="34" charset="0"/>
              </a:rPr>
              <a:t>Shengyou</a:t>
            </a:r>
            <a:r>
              <a:rPr lang="en-US" altLang="zh-CN" sz="2000" b="0" dirty="0">
                <a:solidFill>
                  <a:schemeClr val="tx1"/>
                </a:solidFill>
                <a:latin typeface="Arial" panose="020B0604020202020204" pitchFamily="34" charset="0"/>
                <a:ea typeface="黑体" panose="02010609060101010101" pitchFamily="49" charset="-122"/>
                <a:sym typeface="Arial" panose="020B0604020202020204" pitchFamily="34" charset="0"/>
              </a:rPr>
              <a:t> Hu, </a:t>
            </a:r>
            <a:r>
              <a:rPr lang="en-US" altLang="zh-CN" sz="2000" b="0" dirty="0" err="1">
                <a:solidFill>
                  <a:schemeClr val="tx1"/>
                </a:solidFill>
                <a:latin typeface="Arial" panose="020B0604020202020204" pitchFamily="34" charset="0"/>
                <a:ea typeface="黑体" panose="02010609060101010101" pitchFamily="49" charset="-122"/>
                <a:sym typeface="Arial" panose="020B0604020202020204" pitchFamily="34" charset="0"/>
              </a:rPr>
              <a:t>Huayao</a:t>
            </a:r>
            <a:r>
              <a:rPr lang="en-US" altLang="zh-CN" sz="2000" b="0" dirty="0">
                <a:solidFill>
                  <a:schemeClr val="tx1"/>
                </a:solidFill>
                <a:latin typeface="Arial" panose="020B0604020202020204" pitchFamily="34" charset="0"/>
                <a:ea typeface="黑体" panose="02010609060101010101" pitchFamily="49" charset="-122"/>
                <a:sym typeface="Arial" panose="020B0604020202020204" pitchFamily="34" charset="0"/>
              </a:rPr>
              <a:t> Wu*, </a:t>
            </a:r>
            <a:r>
              <a:rPr lang="en-US" altLang="zh-CN" sz="2000" b="0" dirty="0" err="1">
                <a:solidFill>
                  <a:schemeClr val="tx1"/>
                </a:solidFill>
                <a:latin typeface="Arial" panose="020B0604020202020204" pitchFamily="34" charset="0"/>
                <a:ea typeface="黑体" panose="02010609060101010101" pitchFamily="49" charset="-122"/>
                <a:sym typeface="Arial" panose="020B0604020202020204" pitchFamily="34" charset="0"/>
              </a:rPr>
              <a:t>Xintao</a:t>
            </a:r>
            <a:r>
              <a:rPr lang="en-US" altLang="zh-CN" sz="2000" b="0" dirty="0">
                <a:solidFill>
                  <a:schemeClr val="tx1"/>
                </a:solidFill>
                <a:latin typeface="Arial" panose="020B0604020202020204" pitchFamily="34" charset="0"/>
                <a:ea typeface="黑体" panose="02010609060101010101" pitchFamily="49" charset="-122"/>
                <a:sym typeface="Arial" panose="020B0604020202020204" pitchFamily="34" charset="0"/>
              </a:rPr>
              <a:t> </a:t>
            </a:r>
            <a:r>
              <a:rPr lang="en-US" altLang="zh-CN" sz="2000" b="0" dirty="0" err="1">
                <a:solidFill>
                  <a:schemeClr val="tx1"/>
                </a:solidFill>
                <a:latin typeface="Arial" panose="020B0604020202020204" pitchFamily="34" charset="0"/>
                <a:ea typeface="黑体" panose="02010609060101010101" pitchFamily="49" charset="-122"/>
                <a:sym typeface="Arial" panose="020B0604020202020204" pitchFamily="34" charset="0"/>
              </a:rPr>
              <a:t>Niu</a:t>
            </a:r>
            <a:r>
              <a:rPr lang="en-US" altLang="zh-CN" sz="2000" b="0" dirty="0">
                <a:solidFill>
                  <a:schemeClr val="tx1"/>
                </a:solidFill>
                <a:latin typeface="Arial" panose="020B0604020202020204" pitchFamily="34" charset="0"/>
                <a:ea typeface="黑体" panose="02010609060101010101" pitchFamily="49" charset="-122"/>
                <a:sym typeface="Arial" panose="020B0604020202020204" pitchFamily="34" charset="0"/>
              </a:rPr>
              <a:t>, </a:t>
            </a:r>
            <a:r>
              <a:rPr lang="en-US" altLang="zh-CN" sz="2000" b="0" dirty="0" err="1">
                <a:solidFill>
                  <a:schemeClr val="tx1"/>
                </a:solidFill>
                <a:latin typeface="Arial" panose="020B0604020202020204" pitchFamily="34" charset="0"/>
                <a:ea typeface="黑体" panose="02010609060101010101" pitchFamily="49" charset="-122"/>
                <a:sym typeface="Arial" panose="020B0604020202020204" pitchFamily="34" charset="0"/>
              </a:rPr>
              <a:t>Changhai</a:t>
            </a:r>
            <a:r>
              <a:rPr lang="en-US" altLang="zh-CN" sz="2000" b="0" dirty="0">
                <a:solidFill>
                  <a:schemeClr val="tx1"/>
                </a:solidFill>
                <a:latin typeface="Arial" panose="020B0604020202020204" pitchFamily="34" charset="0"/>
                <a:ea typeface="黑体" panose="02010609060101010101" pitchFamily="49" charset="-122"/>
                <a:sym typeface="Arial" panose="020B0604020202020204" pitchFamily="34" charset="0"/>
              </a:rPr>
              <a:t> </a:t>
            </a:r>
            <a:r>
              <a:rPr lang="en-US" altLang="zh-CN" sz="2000" b="0" dirty="0" err="1">
                <a:solidFill>
                  <a:schemeClr val="tx1"/>
                </a:solidFill>
                <a:latin typeface="Arial" panose="020B0604020202020204" pitchFamily="34" charset="0"/>
                <a:ea typeface="黑体" panose="02010609060101010101" pitchFamily="49" charset="-122"/>
                <a:sym typeface="Arial" panose="020B0604020202020204" pitchFamily="34" charset="0"/>
              </a:rPr>
              <a:t>Nie</a:t>
            </a:r>
            <a:r>
              <a:rPr lang="en-US" altLang="zh-CN" sz="2000" b="0" dirty="0">
                <a:solidFill>
                  <a:schemeClr val="tx1"/>
                </a:solidFill>
                <a:latin typeface="Arial" panose="020B0604020202020204" pitchFamily="34" charset="0"/>
                <a:ea typeface="黑体" panose="02010609060101010101" pitchFamily="49" charset="-122"/>
                <a:sym typeface="Arial" panose="020B0604020202020204" pitchFamily="34" charset="0"/>
              </a:rPr>
              <a:t>, and Lin Chen</a:t>
            </a:r>
          </a:p>
          <a:p>
            <a:pPr algn="ctr"/>
            <a:r>
              <a:rPr lang="en-US" altLang="zh-CN" sz="2000" b="0" dirty="0">
                <a:solidFill>
                  <a:schemeClr val="tx1"/>
                </a:solidFill>
                <a:latin typeface="Arial" panose="020B0604020202020204" pitchFamily="34" charset="0"/>
                <a:ea typeface="黑体" panose="02010609060101010101" pitchFamily="49" charset="-122"/>
                <a:sym typeface="Arial" panose="020B0604020202020204" pitchFamily="34" charset="0"/>
              </a:rPr>
              <a:t>State Key Laboratory for Novel Software Technology and</a:t>
            </a:r>
          </a:p>
          <a:p>
            <a:pPr algn="ctr"/>
            <a:r>
              <a:rPr lang="en-US" altLang="zh-CN" sz="2000" b="0" dirty="0">
                <a:solidFill>
                  <a:schemeClr val="tx1"/>
                </a:solidFill>
                <a:latin typeface="Arial" panose="020B0604020202020204" pitchFamily="34" charset="0"/>
                <a:ea typeface="黑体" panose="02010609060101010101" pitchFamily="49" charset="-122"/>
                <a:sym typeface="Arial" panose="020B0604020202020204" pitchFamily="34" charset="0"/>
              </a:rPr>
              <a:t>School of Computer Science, Nanjing University, China</a:t>
            </a:r>
          </a:p>
          <a:p>
            <a:pPr algn="ctr"/>
            <a:r>
              <a:rPr lang="en-US" altLang="zh-CN" sz="2000" b="0" dirty="0">
                <a:solidFill>
                  <a:schemeClr val="tx1"/>
                </a:solidFill>
                <a:latin typeface="Arial" panose="020B0604020202020204" pitchFamily="34" charset="0"/>
                <a:ea typeface="黑体" panose="02010609060101010101" pitchFamily="49" charset="-122"/>
                <a:sym typeface="Arial" panose="020B0604020202020204" pitchFamily="34" charset="0"/>
              </a:rPr>
              <a:t>Presented at ISSRE 2024, Tsukuba, Japan</a:t>
            </a:r>
            <a:endParaRPr lang="zh-CN" altLang="en-US" sz="2000" b="0" dirty="0">
              <a:solidFill>
                <a:schemeClr val="tx1"/>
              </a:solidFill>
              <a:latin typeface="Arial" panose="020B0604020202020204" pitchFamily="34" charset="0"/>
              <a:ea typeface="黑体" panose="02010609060101010101" pitchFamily="49" charset="-122"/>
              <a:sym typeface="Arial" panose="020B0604020202020204" pitchFamily="34" charset="0"/>
            </a:endParaRPr>
          </a:p>
        </p:txBody>
      </p:sp>
    </p:spTree>
    <p:extLst>
      <p:ext uri="{BB962C8B-B14F-4D97-AF65-F5344CB8AC3E}">
        <p14:creationId xmlns:p14="http://schemas.microsoft.com/office/powerpoint/2010/main" val="3853955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A5EE3FC-DE0E-48BE-92DD-B332AE367ED9}"/>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10</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4" name="标题 3">
            <a:extLst>
              <a:ext uri="{FF2B5EF4-FFF2-40B4-BE49-F238E27FC236}">
                <a16:creationId xmlns:a16="http://schemas.microsoft.com/office/drawing/2014/main" id="{5575D336-A161-469B-B53B-C414FADC3EE5}"/>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Methodology: LV-CIT</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9" name="文本占位符 8">
            <a:extLst>
              <a:ext uri="{FF2B5EF4-FFF2-40B4-BE49-F238E27FC236}">
                <a16:creationId xmlns:a16="http://schemas.microsoft.com/office/drawing/2014/main" id="{E7E4E222-9BC3-426F-8F88-4A52BC447A54}"/>
              </a:ext>
            </a:extLst>
          </p:cNvPr>
          <p:cNvSpPr>
            <a:spLocks noGrp="1"/>
          </p:cNvSpPr>
          <p:nvPr>
            <p:ph type="body" sz="quarter" idx="16"/>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Label value covering array generation (abstract test inputs generation)</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2" name="文本框 1">
            <a:extLst>
              <a:ext uri="{FF2B5EF4-FFF2-40B4-BE49-F238E27FC236}">
                <a16:creationId xmlns:a16="http://schemas.microsoft.com/office/drawing/2014/main" id="{792B7AA5-3C7E-48A3-AB8E-ADC9BA2A551C}"/>
              </a:ext>
            </a:extLst>
          </p:cNvPr>
          <p:cNvSpPr txBox="1"/>
          <p:nvPr/>
        </p:nvSpPr>
        <p:spPr>
          <a:xfrm>
            <a:off x="774590" y="1560612"/>
            <a:ext cx="3111610" cy="547461"/>
          </a:xfrm>
          <a:prstGeom prst="rect">
            <a:avLst/>
          </a:prstGeom>
        </p:spPr>
        <p:txBody>
          <a:bodyPr wrap="none" rtlCol="0">
            <a:normAutofit/>
          </a:bodyPr>
          <a:lstStyle/>
          <a:p>
            <a:pPr marL="285750" indent="-285750" algn="l">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Baseline (when </a:t>
            </a:r>
            <a:r>
              <a:rPr lang="zh-CN" altLang="en-US" dirty="0">
                <a:latin typeface="Arial" panose="020B0604020202020204" pitchFamily="34" charset="0"/>
                <a:ea typeface="黑体" panose="02010609060101010101" pitchFamily="49" charset="-122"/>
                <a:sym typeface="Arial" panose="020B0604020202020204" pitchFamily="34" charset="0"/>
              </a:rPr>
              <a:t>𝜏 ≤ ⌊𝑛</a:t>
            </a:r>
            <a:r>
              <a:rPr lang="en-US" altLang="zh-CN" dirty="0">
                <a:latin typeface="Arial" panose="020B0604020202020204" pitchFamily="34" charset="0"/>
                <a:ea typeface="黑体" panose="02010609060101010101" pitchFamily="49" charset="-122"/>
                <a:sym typeface="Arial" panose="020B0604020202020204" pitchFamily="34" charset="0"/>
              </a:rPr>
              <a:t>/2⌋):</a:t>
            </a:r>
          </a:p>
        </p:txBody>
      </p:sp>
      <p:graphicFrame>
        <p:nvGraphicFramePr>
          <p:cNvPr id="12" name="表格 11">
            <a:extLst>
              <a:ext uri="{FF2B5EF4-FFF2-40B4-BE49-F238E27FC236}">
                <a16:creationId xmlns:a16="http://schemas.microsoft.com/office/drawing/2014/main" id="{E05FBB9D-0607-4134-8144-E6C29D940FD8}"/>
              </a:ext>
            </a:extLst>
          </p:cNvPr>
          <p:cNvGraphicFramePr>
            <a:graphicFrameLocks noGrp="1"/>
          </p:cNvGraphicFramePr>
          <p:nvPr>
            <p:extLst>
              <p:ext uri="{D42A27DB-BD31-4B8C-83A1-F6EECF244321}">
                <p14:modId xmlns:p14="http://schemas.microsoft.com/office/powerpoint/2010/main" val="2712868330"/>
              </p:ext>
            </p:extLst>
          </p:nvPr>
        </p:nvGraphicFramePr>
        <p:xfrm>
          <a:off x="6303385" y="2751245"/>
          <a:ext cx="3826193" cy="2415770"/>
        </p:xfrm>
        <a:graphic>
          <a:graphicData uri="http://schemas.openxmlformats.org/drawingml/2006/table">
            <a:tbl>
              <a:tblPr>
                <a:tableStyleId>{7DF18680-E054-41AD-8BC1-D1AEF772440D}</a:tableStyleId>
              </a:tblPr>
              <a:tblGrid>
                <a:gridCol w="916130">
                  <a:extLst>
                    <a:ext uri="{9D8B030D-6E8A-4147-A177-3AD203B41FA5}">
                      <a16:colId xmlns:a16="http://schemas.microsoft.com/office/drawing/2014/main" val="897259815"/>
                    </a:ext>
                  </a:extLst>
                </a:gridCol>
                <a:gridCol w="970021">
                  <a:extLst>
                    <a:ext uri="{9D8B030D-6E8A-4147-A177-3AD203B41FA5}">
                      <a16:colId xmlns:a16="http://schemas.microsoft.com/office/drawing/2014/main" val="3544546413"/>
                    </a:ext>
                  </a:extLst>
                </a:gridCol>
                <a:gridCol w="970021">
                  <a:extLst>
                    <a:ext uri="{9D8B030D-6E8A-4147-A177-3AD203B41FA5}">
                      <a16:colId xmlns:a16="http://schemas.microsoft.com/office/drawing/2014/main" val="2671155102"/>
                    </a:ext>
                  </a:extLst>
                </a:gridCol>
                <a:gridCol w="970021">
                  <a:extLst>
                    <a:ext uri="{9D8B030D-6E8A-4147-A177-3AD203B41FA5}">
                      <a16:colId xmlns:a16="http://schemas.microsoft.com/office/drawing/2014/main" val="1162331530"/>
                    </a:ext>
                  </a:extLst>
                </a:gridCol>
              </a:tblGrid>
              <a:tr h="345110">
                <a:tc>
                  <a:txBody>
                    <a:bodyPr/>
                    <a:lstStyle/>
                    <a:p>
                      <a:pPr algn="ctr" fontAlgn="ct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cat</a:t>
                      </a:r>
                      <a:endParaRPr lang="zh-CN" alt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marL="0" marR="0" lvl="0" indent="0" algn="ctr" defTabSz="959937" rtl="0" eaLnBrk="1" fontAlgn="ctr" latinLnBrk="0" hangingPunct="1">
                        <a:lnSpc>
                          <a:spcPct val="100000"/>
                        </a:lnSpc>
                        <a:spcBef>
                          <a:spcPts val="0"/>
                        </a:spcBef>
                        <a:spcAft>
                          <a:spcPts val="0"/>
                        </a:spcAft>
                        <a:buClrTx/>
                        <a:buSzTx/>
                        <a:buFontTx/>
                        <a:buNone/>
                        <a:tabLst/>
                        <a:defRPr/>
                      </a:pP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dog</a:t>
                      </a:r>
                      <a:endParaRPr lang="en-US" altLang="zh-CN" sz="1400" b="1"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person</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car</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extLst>
                  <a:ext uri="{0D108BD9-81ED-4DB2-BD59-A6C34878D82A}">
                    <a16:rowId xmlns:a16="http://schemas.microsoft.com/office/drawing/2014/main" val="576621408"/>
                  </a:ext>
                </a:extLst>
              </a:tr>
              <a:tr h="345110">
                <a:tc>
                  <a:txBody>
                    <a:bodyPr/>
                    <a:lstStyle/>
                    <a:p>
                      <a:pPr algn="ctr" fontAlgn="ctr"/>
                      <a:r>
                        <a:rPr lang="en-US" sz="1400" b="1"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1</a:t>
                      </a:r>
                      <a:endParaRPr lang="en-US"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60000"/>
                        <a:lumOff val="40000"/>
                      </a:schemeClr>
                    </a:solidFill>
                  </a:tcPr>
                </a:tc>
                <a:tc>
                  <a:txBody>
                    <a:bodyPr/>
                    <a:lstStyle/>
                    <a:p>
                      <a:pPr algn="ctr" fontAlgn="ctr"/>
                      <a:r>
                        <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solidFill>
                      <a:schemeClr val="accent1">
                        <a:lumMod val="60000"/>
                        <a:lumOff val="40000"/>
                      </a:schemeClr>
                    </a:solidFill>
                  </a:tcPr>
                </a:tc>
                <a:tc>
                  <a:txBody>
                    <a:bodyPr/>
                    <a:lstStyle/>
                    <a:p>
                      <a:pPr algn="ctr" fontAlgn="ctr"/>
                      <a:r>
                        <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tc>
                <a:tc>
                  <a:txBody>
                    <a:bodyPr/>
                    <a:lstStyle/>
                    <a:p>
                      <a:pPr algn="ctr" fontAlgn="ctr"/>
                      <a:r>
                        <a:rPr lang="en-US" altLang="zh-CN" sz="1400" b="1" u="none" strike="noStrike" dirty="0">
                          <a:effectLst/>
                          <a:latin typeface="Arial" panose="020B0604020202020204" pitchFamily="34" charset="0"/>
                          <a:ea typeface="黑体" panose="02010609060101010101" pitchFamily="49" charset="-122"/>
                          <a:sym typeface="Arial" panose="020B0604020202020204" pitchFamily="34" charset="0"/>
                        </a:rPr>
                        <a:t>0</a:t>
                      </a:r>
                      <a:endPar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tc>
                <a:extLst>
                  <a:ext uri="{0D108BD9-81ED-4DB2-BD59-A6C34878D82A}">
                    <a16:rowId xmlns:a16="http://schemas.microsoft.com/office/drawing/2014/main" val="631140432"/>
                  </a:ext>
                </a:extLst>
              </a:tr>
              <a:tr h="345110">
                <a:tc>
                  <a:txBody>
                    <a:bodyPr/>
                    <a:lstStyle/>
                    <a:p>
                      <a:pPr algn="ctr" fontAlgn="ctr"/>
                      <a:r>
                        <a:rPr lang="en-US" sz="1400" b="1"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1</a:t>
                      </a:r>
                      <a:endParaRPr lang="en-US"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60000"/>
                        <a:lumOff val="40000"/>
                      </a:schemeClr>
                    </a:solidFill>
                  </a:tcPr>
                </a:tc>
                <a:tc>
                  <a:txBody>
                    <a:bodyPr/>
                    <a:lstStyle/>
                    <a:p>
                      <a:pPr algn="ctr" fontAlgn="ctr"/>
                      <a:r>
                        <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tc>
                <a:tc>
                  <a:txBody>
                    <a:bodyPr/>
                    <a:lstStyle/>
                    <a:p>
                      <a:pPr algn="ctr" fontAlgn="ctr"/>
                      <a:r>
                        <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solidFill>
                      <a:schemeClr val="accent1">
                        <a:lumMod val="60000"/>
                        <a:lumOff val="40000"/>
                      </a:schemeClr>
                    </a:solidFill>
                  </a:tcPr>
                </a:tc>
                <a:tc>
                  <a:txBody>
                    <a:bodyPr/>
                    <a:lstStyle/>
                    <a:p>
                      <a:pPr algn="ctr" fontAlgn="ctr"/>
                      <a:r>
                        <a:rPr lang="en-US" altLang="zh-CN" sz="1400" b="1" u="none" strike="noStrike" dirty="0">
                          <a:effectLst/>
                          <a:latin typeface="Arial" panose="020B0604020202020204" pitchFamily="34" charset="0"/>
                          <a:ea typeface="黑体" panose="02010609060101010101" pitchFamily="49" charset="-122"/>
                          <a:sym typeface="Arial" panose="020B0604020202020204" pitchFamily="34" charset="0"/>
                        </a:rPr>
                        <a:t>0</a:t>
                      </a:r>
                      <a:endPar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tc>
                <a:extLst>
                  <a:ext uri="{0D108BD9-81ED-4DB2-BD59-A6C34878D82A}">
                    <a16:rowId xmlns:a16="http://schemas.microsoft.com/office/drawing/2014/main" val="2652020627"/>
                  </a:ext>
                </a:extLst>
              </a:tr>
              <a:tr h="345110">
                <a:tc>
                  <a:txBody>
                    <a:bodyPr/>
                    <a:lstStyle/>
                    <a:p>
                      <a:pPr algn="ctr" fontAlgn="ctr"/>
                      <a:r>
                        <a:rPr lang="en-US"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solidFill>
                      <a:schemeClr val="accent1">
                        <a:lumMod val="60000"/>
                        <a:lumOff val="40000"/>
                      </a:schemeClr>
                    </a:solidFill>
                  </a:tcPr>
                </a:tc>
                <a:tc>
                  <a:txBody>
                    <a:bodyPr/>
                    <a:lstStyle/>
                    <a:p>
                      <a:pPr algn="ctr" fontAlgn="ctr"/>
                      <a:r>
                        <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tc>
                <a:tc>
                  <a:txBody>
                    <a:bodyPr/>
                    <a:lstStyle/>
                    <a:p>
                      <a:pPr algn="ctr" fontAlgn="ctr"/>
                      <a:r>
                        <a:rPr lang="en-US" altLang="zh-CN" sz="1400" b="1" u="none" strike="noStrike" dirty="0">
                          <a:effectLst/>
                          <a:latin typeface="Arial" panose="020B0604020202020204" pitchFamily="34" charset="0"/>
                          <a:ea typeface="黑体" panose="02010609060101010101" pitchFamily="49" charset="-122"/>
                          <a:sym typeface="Arial" panose="020B0604020202020204" pitchFamily="34" charset="0"/>
                        </a:rPr>
                        <a:t>0</a:t>
                      </a:r>
                      <a:endPar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tc>
                <a:tc>
                  <a:txBody>
                    <a:bodyPr/>
                    <a:lstStyle/>
                    <a:p>
                      <a:pPr algn="ctr" fontAlgn="ctr"/>
                      <a:r>
                        <a:rPr lang="en-US" altLang="zh-CN" sz="1400" b="1" u="none" strike="noStrike" dirty="0">
                          <a:effectLst/>
                          <a:latin typeface="Arial" panose="020B0604020202020204" pitchFamily="34" charset="0"/>
                          <a:ea typeface="黑体" panose="02010609060101010101" pitchFamily="49" charset="-122"/>
                          <a:sym typeface="Arial" panose="020B0604020202020204" pitchFamily="34" charset="0"/>
                        </a:rPr>
                        <a:t>1</a:t>
                      </a:r>
                      <a:endPar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3276001337"/>
                  </a:ext>
                </a:extLst>
              </a:tr>
              <a:tr h="345110">
                <a:tc>
                  <a:txBody>
                    <a:bodyPr/>
                    <a:lstStyle/>
                    <a:p>
                      <a:pPr algn="ctr" fontAlgn="ctr"/>
                      <a:r>
                        <a:rPr lang="en-US"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tc>
                <a:tc>
                  <a:txBody>
                    <a:bodyPr/>
                    <a:lstStyle/>
                    <a:p>
                      <a:pPr algn="ctr" fontAlgn="ctr"/>
                      <a:r>
                        <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solidFill>
                      <a:schemeClr val="accent1">
                        <a:lumMod val="60000"/>
                        <a:lumOff val="40000"/>
                      </a:schemeClr>
                    </a:solidFill>
                  </a:tcPr>
                </a:tc>
                <a:tc>
                  <a:txBody>
                    <a:bodyPr/>
                    <a:lstStyle/>
                    <a:p>
                      <a:pPr algn="ctr" fontAlgn="ctr"/>
                      <a:r>
                        <a:rPr lang="en-US" altLang="zh-CN" sz="1400" b="1" u="none" strike="noStrike" dirty="0">
                          <a:effectLst/>
                          <a:latin typeface="Arial" panose="020B0604020202020204" pitchFamily="34" charset="0"/>
                          <a:ea typeface="黑体" panose="02010609060101010101" pitchFamily="49" charset="-122"/>
                          <a:sym typeface="Arial" panose="020B0604020202020204" pitchFamily="34" charset="0"/>
                        </a:rPr>
                        <a:t>1</a:t>
                      </a:r>
                      <a:endPar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60000"/>
                        <a:lumOff val="40000"/>
                      </a:schemeClr>
                    </a:solidFill>
                  </a:tcPr>
                </a:tc>
                <a:tc>
                  <a:txBody>
                    <a:bodyPr/>
                    <a:lstStyle/>
                    <a:p>
                      <a:pPr algn="ctr" fontAlgn="ctr"/>
                      <a:r>
                        <a:rPr lang="en-US" altLang="zh-CN" sz="1400" b="1" u="none" strike="noStrike" dirty="0">
                          <a:effectLst/>
                          <a:latin typeface="Arial" panose="020B0604020202020204" pitchFamily="34" charset="0"/>
                          <a:ea typeface="黑体" panose="02010609060101010101" pitchFamily="49" charset="-122"/>
                          <a:sym typeface="Arial" panose="020B0604020202020204" pitchFamily="34" charset="0"/>
                        </a:rPr>
                        <a:t>0</a:t>
                      </a:r>
                      <a:endPar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tc>
                <a:extLst>
                  <a:ext uri="{0D108BD9-81ED-4DB2-BD59-A6C34878D82A}">
                    <a16:rowId xmlns:a16="http://schemas.microsoft.com/office/drawing/2014/main" val="1062992251"/>
                  </a:ext>
                </a:extLst>
              </a:tr>
              <a:tr h="345110">
                <a:tc>
                  <a:txBody>
                    <a:bodyPr/>
                    <a:lstStyle/>
                    <a:p>
                      <a:pPr algn="ctr" fontAlgn="ctr"/>
                      <a:r>
                        <a:rPr lang="en-US"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tc>
                <a:tc>
                  <a:txBody>
                    <a:bodyPr/>
                    <a:lstStyle/>
                    <a:p>
                      <a:pPr algn="ctr" fontAlgn="ctr"/>
                      <a:r>
                        <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solidFill>
                      <a:schemeClr val="accent1">
                        <a:lumMod val="60000"/>
                        <a:lumOff val="40000"/>
                      </a:schemeClr>
                    </a:solidFill>
                  </a:tcPr>
                </a:tc>
                <a:tc>
                  <a:txBody>
                    <a:bodyPr/>
                    <a:lstStyle/>
                    <a:p>
                      <a:pPr algn="ctr" fontAlgn="ctr"/>
                      <a:r>
                        <a:rPr lang="en-US" altLang="zh-CN" sz="1400" b="1" u="none" strike="noStrike" dirty="0">
                          <a:effectLst/>
                          <a:latin typeface="Arial" panose="020B0604020202020204" pitchFamily="34" charset="0"/>
                          <a:ea typeface="黑体" panose="02010609060101010101" pitchFamily="49" charset="-122"/>
                          <a:sym typeface="Arial" panose="020B0604020202020204" pitchFamily="34" charset="0"/>
                        </a:rPr>
                        <a:t>0</a:t>
                      </a:r>
                      <a:endPar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tc>
                <a:tc>
                  <a:txBody>
                    <a:bodyPr/>
                    <a:lstStyle/>
                    <a:p>
                      <a:pPr algn="ctr" fontAlgn="ctr"/>
                      <a:r>
                        <a:rPr lang="en-US" altLang="zh-CN" sz="1400" b="1" u="none" strike="noStrike" dirty="0">
                          <a:effectLst/>
                          <a:latin typeface="Arial" panose="020B0604020202020204" pitchFamily="34" charset="0"/>
                          <a:ea typeface="黑体" panose="02010609060101010101" pitchFamily="49" charset="-122"/>
                          <a:sym typeface="Arial" panose="020B0604020202020204" pitchFamily="34" charset="0"/>
                        </a:rPr>
                        <a:t>1</a:t>
                      </a:r>
                      <a:endPar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1229561054"/>
                  </a:ext>
                </a:extLst>
              </a:tr>
              <a:tr h="345110">
                <a:tc>
                  <a:txBody>
                    <a:bodyPr/>
                    <a:lstStyle/>
                    <a:p>
                      <a:pPr algn="ctr" fontAlgn="ctr"/>
                      <a:r>
                        <a:rPr lang="en-US"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tc>
                <a:tc>
                  <a:txBody>
                    <a:bodyPr/>
                    <a:lstStyle/>
                    <a:p>
                      <a:pPr algn="ctr" fontAlgn="ctr"/>
                      <a:r>
                        <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tc>
                <a:tc>
                  <a:txBody>
                    <a:bodyPr/>
                    <a:lstStyle/>
                    <a:p>
                      <a:pPr algn="ctr" fontAlgn="ctr"/>
                      <a:r>
                        <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solidFill>
                      <a:schemeClr val="accent1">
                        <a:lumMod val="60000"/>
                        <a:lumOff val="40000"/>
                      </a:schemeClr>
                    </a:solidFill>
                  </a:tcPr>
                </a:tc>
                <a:tc>
                  <a:txBody>
                    <a:bodyPr/>
                    <a:lstStyle/>
                    <a:p>
                      <a:pPr algn="ctr" fontAlgn="ctr"/>
                      <a:r>
                        <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solidFill>
                      <a:schemeClr val="accent1">
                        <a:lumMod val="60000"/>
                        <a:lumOff val="40000"/>
                      </a:schemeClr>
                    </a:solidFill>
                  </a:tcPr>
                </a:tc>
                <a:extLst>
                  <a:ext uri="{0D108BD9-81ED-4DB2-BD59-A6C34878D82A}">
                    <a16:rowId xmlns:a16="http://schemas.microsoft.com/office/drawing/2014/main" val="302441447"/>
                  </a:ext>
                </a:extLst>
              </a:tr>
            </a:tbl>
          </a:graphicData>
        </a:graphic>
      </p:graphicFrame>
      <p:graphicFrame>
        <p:nvGraphicFramePr>
          <p:cNvPr id="5" name="表格 6">
            <a:extLst>
              <a:ext uri="{FF2B5EF4-FFF2-40B4-BE49-F238E27FC236}">
                <a16:creationId xmlns:a16="http://schemas.microsoft.com/office/drawing/2014/main" id="{13D2BD9A-EB7C-4232-B4F9-A8256BF9208C}"/>
              </a:ext>
            </a:extLst>
          </p:cNvPr>
          <p:cNvGraphicFramePr>
            <a:graphicFrameLocks noGrp="1"/>
          </p:cNvGraphicFramePr>
          <p:nvPr>
            <p:extLst>
              <p:ext uri="{D42A27DB-BD31-4B8C-83A1-F6EECF244321}">
                <p14:modId xmlns:p14="http://schemas.microsoft.com/office/powerpoint/2010/main" val="3945287193"/>
              </p:ext>
            </p:extLst>
          </p:nvPr>
        </p:nvGraphicFramePr>
        <p:xfrm>
          <a:off x="1828902" y="3077299"/>
          <a:ext cx="2304026" cy="2068068"/>
        </p:xfrm>
        <a:graphic>
          <a:graphicData uri="http://schemas.openxmlformats.org/drawingml/2006/table">
            <a:tbl>
              <a:tblPr bandRow="1">
                <a:tableStyleId>{5C22544A-7EE6-4342-B048-85BDC9FD1C3A}</a:tableStyleId>
              </a:tblPr>
              <a:tblGrid>
                <a:gridCol w="1152013">
                  <a:extLst>
                    <a:ext uri="{9D8B030D-6E8A-4147-A177-3AD203B41FA5}">
                      <a16:colId xmlns:a16="http://schemas.microsoft.com/office/drawing/2014/main" val="283709973"/>
                    </a:ext>
                  </a:extLst>
                </a:gridCol>
                <a:gridCol w="1152013">
                  <a:extLst>
                    <a:ext uri="{9D8B030D-6E8A-4147-A177-3AD203B41FA5}">
                      <a16:colId xmlns:a16="http://schemas.microsoft.com/office/drawing/2014/main" val="3336435719"/>
                    </a:ext>
                  </a:extLst>
                </a:gridCol>
              </a:tblGrid>
              <a:tr h="344678">
                <a:tc>
                  <a:txBody>
                    <a:bodyPr/>
                    <a:lstStyle/>
                    <a:p>
                      <a:pPr marL="0" algn="ctr" defTabSz="914377" rtl="0" eaLnBrk="1" latinLnBrk="0" hangingPunct="1"/>
                      <a:r>
                        <a:rPr lang="en-US" altLang="zh-CN" sz="1400" kern="1200" dirty="0">
                          <a:solidFill>
                            <a:schemeClr val="dk1"/>
                          </a:solidFill>
                          <a:latin typeface="Arial" panose="020B0604020202020204" pitchFamily="34" charset="0"/>
                          <a:ea typeface="黑体" panose="02010609060101010101" pitchFamily="49" charset="-122"/>
                          <a:cs typeface="+mn-cs"/>
                          <a:sym typeface="Arial" panose="020B0604020202020204" pitchFamily="34" charset="0"/>
                        </a:rPr>
                        <a:t>cat</a:t>
                      </a:r>
                      <a:endParaRPr lang="zh-CN" altLang="en-US" sz="1400" kern="1200" dirty="0">
                        <a:solidFill>
                          <a:schemeClr val="dk1"/>
                        </a:solidFill>
                        <a:latin typeface="Arial" panose="020B0604020202020204" pitchFamily="34" charset="0"/>
                        <a:ea typeface="黑体" panose="02010609060101010101" pitchFamily="49" charset="-122"/>
                        <a:cs typeface="+mn-cs"/>
                        <a:sym typeface="Arial" panose="020B0604020202020204" pitchFamily="34" charset="0"/>
                      </a:endParaRPr>
                    </a:p>
                  </a:txBody>
                  <a:tcPr anchor="ctr"/>
                </a:tc>
                <a:tc>
                  <a:txBody>
                    <a:bodyPr/>
                    <a:lstStyle/>
                    <a:p>
                      <a:pPr marL="0" algn="ctr" defTabSz="914377" rtl="0" eaLnBrk="1" latinLnBrk="0" hangingPunct="1"/>
                      <a:r>
                        <a:rPr lang="en-US" altLang="zh-CN" sz="1400" kern="1200" dirty="0">
                          <a:solidFill>
                            <a:schemeClr val="dk1"/>
                          </a:solidFill>
                          <a:latin typeface="Arial" panose="020B0604020202020204" pitchFamily="34" charset="0"/>
                          <a:ea typeface="黑体" panose="02010609060101010101" pitchFamily="49" charset="-122"/>
                          <a:cs typeface="+mn-cs"/>
                          <a:sym typeface="Arial" panose="020B0604020202020204" pitchFamily="34" charset="0"/>
                        </a:rPr>
                        <a:t>dog</a:t>
                      </a:r>
                      <a:endParaRPr lang="zh-CN" altLang="en-US" sz="1400" kern="1200" dirty="0">
                        <a:solidFill>
                          <a:schemeClr val="dk1"/>
                        </a:solidFill>
                        <a:latin typeface="Arial" panose="020B0604020202020204" pitchFamily="34" charset="0"/>
                        <a:ea typeface="黑体" panose="02010609060101010101" pitchFamily="49" charset="-122"/>
                        <a:cs typeface="+mn-cs"/>
                        <a:sym typeface="Arial" panose="020B0604020202020204" pitchFamily="34" charset="0"/>
                      </a:endParaRPr>
                    </a:p>
                  </a:txBody>
                  <a:tcPr anchor="ctr"/>
                </a:tc>
                <a:extLst>
                  <a:ext uri="{0D108BD9-81ED-4DB2-BD59-A6C34878D82A}">
                    <a16:rowId xmlns:a16="http://schemas.microsoft.com/office/drawing/2014/main" val="553804233"/>
                  </a:ext>
                </a:extLst>
              </a:tr>
              <a:tr h="344678">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cat</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person</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tc>
                <a:extLst>
                  <a:ext uri="{0D108BD9-81ED-4DB2-BD59-A6C34878D82A}">
                    <a16:rowId xmlns:a16="http://schemas.microsoft.com/office/drawing/2014/main" val="72560094"/>
                  </a:ext>
                </a:extLst>
              </a:tr>
              <a:tr h="344678">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cat</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car</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tc>
                <a:extLst>
                  <a:ext uri="{0D108BD9-81ED-4DB2-BD59-A6C34878D82A}">
                    <a16:rowId xmlns:a16="http://schemas.microsoft.com/office/drawing/2014/main" val="3185383680"/>
                  </a:ext>
                </a:extLst>
              </a:tr>
              <a:tr h="344678">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dog</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person</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tc>
                <a:extLst>
                  <a:ext uri="{0D108BD9-81ED-4DB2-BD59-A6C34878D82A}">
                    <a16:rowId xmlns:a16="http://schemas.microsoft.com/office/drawing/2014/main" val="1780252720"/>
                  </a:ext>
                </a:extLst>
              </a:tr>
              <a:tr h="344678">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dog</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car</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tc>
                <a:extLst>
                  <a:ext uri="{0D108BD9-81ED-4DB2-BD59-A6C34878D82A}">
                    <a16:rowId xmlns:a16="http://schemas.microsoft.com/office/drawing/2014/main" val="2290367492"/>
                  </a:ext>
                </a:extLst>
              </a:tr>
              <a:tr h="344678">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person</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car</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tc>
                <a:extLst>
                  <a:ext uri="{0D108BD9-81ED-4DB2-BD59-A6C34878D82A}">
                    <a16:rowId xmlns:a16="http://schemas.microsoft.com/office/drawing/2014/main" val="3232457432"/>
                  </a:ext>
                </a:extLst>
              </a:tr>
            </a:tbl>
          </a:graphicData>
        </a:graphic>
      </p:graphicFrame>
      <p:sp>
        <p:nvSpPr>
          <p:cNvPr id="15" name="right-arrow_44621">
            <a:extLst>
              <a:ext uri="{FF2B5EF4-FFF2-40B4-BE49-F238E27FC236}">
                <a16:creationId xmlns:a16="http://schemas.microsoft.com/office/drawing/2014/main" id="{87A51FAD-42D4-4317-B252-0217690F7DC7}"/>
              </a:ext>
            </a:extLst>
          </p:cNvPr>
          <p:cNvSpPr/>
          <p:nvPr/>
        </p:nvSpPr>
        <p:spPr>
          <a:xfrm>
            <a:off x="5069058" y="3718754"/>
            <a:ext cx="490246" cy="439736"/>
          </a:xfrm>
          <a:custGeom>
            <a:avLst/>
            <a:gdLst>
              <a:gd name="T0" fmla="*/ 424 w 441"/>
              <a:gd name="T1" fmla="*/ 241 h 406"/>
              <a:gd name="T2" fmla="*/ 299 w 441"/>
              <a:gd name="T3" fmla="*/ 388 h 406"/>
              <a:gd name="T4" fmla="*/ 259 w 441"/>
              <a:gd name="T5" fmla="*/ 406 h 406"/>
              <a:gd name="T6" fmla="*/ 224 w 441"/>
              <a:gd name="T7" fmla="*/ 394 h 406"/>
              <a:gd name="T8" fmla="*/ 218 w 441"/>
              <a:gd name="T9" fmla="*/ 319 h 406"/>
              <a:gd name="T10" fmla="*/ 268 w 441"/>
              <a:gd name="T11" fmla="*/ 260 h 406"/>
              <a:gd name="T12" fmla="*/ 53 w 441"/>
              <a:gd name="T13" fmla="*/ 260 h 406"/>
              <a:gd name="T14" fmla="*/ 0 w 441"/>
              <a:gd name="T15" fmla="*/ 206 h 406"/>
              <a:gd name="T16" fmla="*/ 53 w 441"/>
              <a:gd name="T17" fmla="*/ 153 h 406"/>
              <a:gd name="T18" fmla="*/ 268 w 441"/>
              <a:gd name="T19" fmla="*/ 153 h 406"/>
              <a:gd name="T20" fmla="*/ 218 w 441"/>
              <a:gd name="T21" fmla="*/ 94 h 406"/>
              <a:gd name="T22" fmla="*/ 224 w 441"/>
              <a:gd name="T23" fmla="*/ 19 h 406"/>
              <a:gd name="T24" fmla="*/ 299 w 441"/>
              <a:gd name="T25" fmla="*/ 25 h 406"/>
              <a:gd name="T26" fmla="*/ 424 w 441"/>
              <a:gd name="T27" fmla="*/ 172 h 406"/>
              <a:gd name="T28" fmla="*/ 424 w 441"/>
              <a:gd name="T29" fmla="*/ 24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1" h="406">
                <a:moveTo>
                  <a:pt x="424" y="241"/>
                </a:moveTo>
                <a:lnTo>
                  <a:pt x="299" y="388"/>
                </a:lnTo>
                <a:cubicBezTo>
                  <a:pt x="289" y="400"/>
                  <a:pt x="274" y="406"/>
                  <a:pt x="259" y="406"/>
                </a:cubicBezTo>
                <a:cubicBezTo>
                  <a:pt x="246" y="406"/>
                  <a:pt x="234" y="402"/>
                  <a:pt x="224" y="394"/>
                </a:cubicBezTo>
                <a:cubicBezTo>
                  <a:pt x="202" y="375"/>
                  <a:pt x="199" y="341"/>
                  <a:pt x="218" y="319"/>
                </a:cubicBezTo>
                <a:lnTo>
                  <a:pt x="268" y="260"/>
                </a:lnTo>
                <a:lnTo>
                  <a:pt x="53" y="260"/>
                </a:lnTo>
                <a:cubicBezTo>
                  <a:pt x="24" y="260"/>
                  <a:pt x="0" y="236"/>
                  <a:pt x="0" y="206"/>
                </a:cubicBezTo>
                <a:cubicBezTo>
                  <a:pt x="0" y="177"/>
                  <a:pt x="24" y="153"/>
                  <a:pt x="53" y="153"/>
                </a:cubicBezTo>
                <a:lnTo>
                  <a:pt x="268" y="153"/>
                </a:lnTo>
                <a:lnTo>
                  <a:pt x="218" y="94"/>
                </a:lnTo>
                <a:cubicBezTo>
                  <a:pt x="199" y="72"/>
                  <a:pt x="202" y="38"/>
                  <a:pt x="224" y="19"/>
                </a:cubicBezTo>
                <a:cubicBezTo>
                  <a:pt x="247" y="0"/>
                  <a:pt x="280" y="3"/>
                  <a:pt x="299" y="25"/>
                </a:cubicBezTo>
                <a:lnTo>
                  <a:pt x="424" y="172"/>
                </a:lnTo>
                <a:cubicBezTo>
                  <a:pt x="441" y="192"/>
                  <a:pt x="441" y="221"/>
                  <a:pt x="424" y="241"/>
                </a:cubicBezTo>
                <a:close/>
              </a:path>
            </a:pathLst>
          </a:custGeom>
          <a:solidFill>
            <a:srgbClr val="00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39C"/>
              </a:solidFill>
              <a:latin typeface="Arial" panose="020B0604020202020204" pitchFamily="34" charset="0"/>
              <a:ea typeface="黑体" panose="02010609060101010101" pitchFamily="49" charset="-122"/>
              <a:sym typeface="Arial" panose="020B0604020202020204" pitchFamily="34" charset="0"/>
            </a:endParaRPr>
          </a:p>
        </p:txBody>
      </p:sp>
      <p:sp>
        <p:nvSpPr>
          <p:cNvPr id="7" name="文本框 6">
            <a:extLst>
              <a:ext uri="{FF2B5EF4-FFF2-40B4-BE49-F238E27FC236}">
                <a16:creationId xmlns:a16="http://schemas.microsoft.com/office/drawing/2014/main" id="{997BD8BF-B87C-46BB-B37D-2BBE1A422EC4}"/>
              </a:ext>
            </a:extLst>
          </p:cNvPr>
          <p:cNvSpPr txBox="1"/>
          <p:nvPr/>
        </p:nvSpPr>
        <p:spPr>
          <a:xfrm>
            <a:off x="948266" y="2034132"/>
            <a:ext cx="4065299" cy="439736"/>
          </a:xfrm>
          <a:prstGeom prst="rect">
            <a:avLst/>
          </a:prstGeom>
        </p:spPr>
        <p:txBody>
          <a:bodyPr wrap="square" rtlCol="0">
            <a:normAutofit/>
          </a:bodyPr>
          <a:lstStyle/>
          <a:p>
            <a:pPr algn="l"/>
            <a:r>
              <a:rPr lang="en-US" altLang="zh-CN" sz="1600" dirty="0">
                <a:latin typeface="Arial" panose="020B0604020202020204" pitchFamily="34" charset="0"/>
                <a:ea typeface="黑体" panose="02010609060101010101" pitchFamily="49" charset="-122"/>
                <a:sym typeface="Arial" panose="020B0604020202020204" pitchFamily="34" charset="0"/>
              </a:rPr>
              <a:t>Label Space = {cat, dog, person, car}</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CDA18DD1-9963-CC40-B82F-3985837CD26B}"/>
                  </a:ext>
                </a:extLst>
              </p:cNvPr>
              <p:cNvSpPr txBox="1"/>
              <p:nvPr/>
            </p:nvSpPr>
            <p:spPr>
              <a:xfrm>
                <a:off x="948266" y="2649390"/>
                <a:ext cx="4065299" cy="357485"/>
              </a:xfrm>
              <a:prstGeom prst="rect">
                <a:avLst/>
              </a:prstGeom>
            </p:spPr>
            <p:txBody>
              <a:bodyPr wrap="none" rtlCol="0">
                <a:noAutofit/>
              </a:bodyPr>
              <a:lstStyle/>
              <a:p>
                <a:pPr algn="l"/>
                <a:r>
                  <a:rPr lang="en-GB" dirty="0">
                    <a:latin typeface="Arial" panose="020B0604020202020204" pitchFamily="34" charset="0"/>
                    <a:ea typeface="黑体" panose="02010609060101010101" pitchFamily="49" charset="-122"/>
                    <a:sym typeface="Arial" panose="020B0604020202020204" pitchFamily="34" charset="0"/>
                  </a:rPr>
                  <a:t>Enumerate all </a:t>
                </a:r>
                <a14:m>
                  <m:oMath xmlns:m="http://schemas.openxmlformats.org/officeDocument/2006/math">
                    <m:r>
                      <a:rPr lang="en-US" b="0" i="1" smtClean="0">
                        <a:latin typeface="Cambria Math" panose="02040503050406030204" pitchFamily="18" charset="0"/>
                        <a:sym typeface="Arial" panose="020B0604020202020204" pitchFamily="34" charset="0"/>
                      </a:rPr>
                      <m:t>𝜏</m:t>
                    </m:r>
                  </m:oMath>
                </a14:m>
                <a:r>
                  <a:rPr lang="en-GB" dirty="0">
                    <a:latin typeface="Arial" panose="020B0604020202020204" pitchFamily="34" charset="0"/>
                    <a:ea typeface="黑体" panose="02010609060101010101" pitchFamily="49" charset="-122"/>
                    <a:sym typeface="Arial" panose="020B0604020202020204" pitchFamily="34" charset="0"/>
                  </a:rPr>
                  <a:t>-way label combinations:</a:t>
                </a:r>
              </a:p>
            </p:txBody>
          </p:sp>
        </mc:Choice>
        <mc:Fallback>
          <p:sp>
            <p:nvSpPr>
              <p:cNvPr id="6" name="文本框 5">
                <a:extLst>
                  <a:ext uri="{FF2B5EF4-FFF2-40B4-BE49-F238E27FC236}">
                    <a16:creationId xmlns:a16="http://schemas.microsoft.com/office/drawing/2014/main" id="{CDA18DD1-9963-CC40-B82F-3985837CD26B}"/>
                  </a:ext>
                </a:extLst>
              </p:cNvPr>
              <p:cNvSpPr txBox="1">
                <a:spLocks noRot="1" noChangeAspect="1" noMove="1" noResize="1" noEditPoints="1" noAdjustHandles="1" noChangeArrowheads="1" noChangeShapeType="1" noTextEdit="1"/>
              </p:cNvSpPr>
              <p:nvPr/>
            </p:nvSpPr>
            <p:spPr>
              <a:xfrm>
                <a:off x="948266" y="2649390"/>
                <a:ext cx="4065299" cy="357485"/>
              </a:xfrm>
              <a:prstGeom prst="rect">
                <a:avLst/>
              </a:prstGeom>
              <a:blipFill>
                <a:blip r:embed="rId3"/>
                <a:stretch>
                  <a:fillRect l="-1351" t="-10345" r="-6757" b="-31034"/>
                </a:stretch>
              </a:blipFill>
            </p:spPr>
            <p:txBody>
              <a:bodyPr/>
              <a:lstStyle/>
              <a:p>
                <a:r>
                  <a:rPr lang="en-GB">
                    <a:noFill/>
                  </a:rPr>
                  <a:t> </a:t>
                </a:r>
              </a:p>
            </p:txBody>
          </p:sp>
        </mc:Fallback>
      </mc:AlternateContent>
      <p:sp>
        <p:nvSpPr>
          <p:cNvPr id="8" name="文本框 7">
            <a:extLst>
              <a:ext uri="{FF2B5EF4-FFF2-40B4-BE49-F238E27FC236}">
                <a16:creationId xmlns:a16="http://schemas.microsoft.com/office/drawing/2014/main" id="{11B25C56-7D8A-52F4-3A79-5DF01087FBE2}"/>
              </a:ext>
            </a:extLst>
          </p:cNvPr>
          <p:cNvSpPr txBox="1"/>
          <p:nvPr/>
        </p:nvSpPr>
        <p:spPr>
          <a:xfrm>
            <a:off x="948266" y="5353661"/>
            <a:ext cx="7662334" cy="357485"/>
          </a:xfrm>
          <a:prstGeom prst="rect">
            <a:avLst/>
          </a:prstGeom>
        </p:spPr>
        <p:txBody>
          <a:bodyPr wrap="none" rtlCol="0">
            <a:noAutofit/>
          </a:bodyPr>
          <a:lstStyle/>
          <a:p>
            <a:pPr algn="l"/>
            <a:r>
              <a:rPr lang="en-US" dirty="0">
                <a:latin typeface="Arial" panose="020B0604020202020204" pitchFamily="34" charset="0"/>
                <a:ea typeface="黑体" panose="02010609060101010101" pitchFamily="49" charset="-122"/>
                <a:sym typeface="Arial" panose="020B0604020202020204" pitchFamily="34" charset="0"/>
              </a:rPr>
              <a:t>Shortage: The size of covering array generated by Baseline will be unnecessarily large.</a:t>
            </a:r>
            <a:endParaRPr lang="en-GB" dirty="0">
              <a:latin typeface="Arial" panose="020B0604020202020204" pitchFamily="34" charset="0"/>
              <a:ea typeface="黑体" panose="02010609060101010101" pitchFamily="49" charset="-122"/>
              <a:sym typeface="Arial" panose="020B0604020202020204" pitchFamily="34" charset="0"/>
            </a:endParaRPr>
          </a:p>
        </p:txBody>
      </p:sp>
    </p:spTree>
    <p:extLst>
      <p:ext uri="{BB962C8B-B14F-4D97-AF65-F5344CB8AC3E}">
        <p14:creationId xmlns:p14="http://schemas.microsoft.com/office/powerpoint/2010/main" val="1212672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表格 22">
            <a:extLst>
              <a:ext uri="{FF2B5EF4-FFF2-40B4-BE49-F238E27FC236}">
                <a16:creationId xmlns:a16="http://schemas.microsoft.com/office/drawing/2014/main" id="{78BAC085-48EC-4433-B430-E42517DECA24}"/>
              </a:ext>
            </a:extLst>
          </p:cNvPr>
          <p:cNvGraphicFramePr>
            <a:graphicFrameLocks noGrp="1"/>
          </p:cNvGraphicFramePr>
          <p:nvPr>
            <p:extLst>
              <p:ext uri="{D42A27DB-BD31-4B8C-83A1-F6EECF244321}">
                <p14:modId xmlns:p14="http://schemas.microsoft.com/office/powerpoint/2010/main" val="812692500"/>
              </p:ext>
            </p:extLst>
          </p:nvPr>
        </p:nvGraphicFramePr>
        <p:xfrm>
          <a:off x="1252888" y="3783625"/>
          <a:ext cx="2613921" cy="1046100"/>
        </p:xfrm>
        <a:graphic>
          <a:graphicData uri="http://schemas.openxmlformats.org/drawingml/2006/table">
            <a:tbl>
              <a:tblPr>
                <a:tableStyleId>{7DF18680-E054-41AD-8BC1-D1AEF772440D}</a:tableStyleId>
              </a:tblPr>
              <a:tblGrid>
                <a:gridCol w="625869">
                  <a:extLst>
                    <a:ext uri="{9D8B030D-6E8A-4147-A177-3AD203B41FA5}">
                      <a16:colId xmlns:a16="http://schemas.microsoft.com/office/drawing/2014/main" val="897259815"/>
                    </a:ext>
                  </a:extLst>
                </a:gridCol>
                <a:gridCol w="662684">
                  <a:extLst>
                    <a:ext uri="{9D8B030D-6E8A-4147-A177-3AD203B41FA5}">
                      <a16:colId xmlns:a16="http://schemas.microsoft.com/office/drawing/2014/main" val="3544546413"/>
                    </a:ext>
                  </a:extLst>
                </a:gridCol>
                <a:gridCol w="662684">
                  <a:extLst>
                    <a:ext uri="{9D8B030D-6E8A-4147-A177-3AD203B41FA5}">
                      <a16:colId xmlns:a16="http://schemas.microsoft.com/office/drawing/2014/main" val="2671155102"/>
                    </a:ext>
                  </a:extLst>
                </a:gridCol>
                <a:gridCol w="662684">
                  <a:extLst>
                    <a:ext uri="{9D8B030D-6E8A-4147-A177-3AD203B41FA5}">
                      <a16:colId xmlns:a16="http://schemas.microsoft.com/office/drawing/2014/main" val="1162331530"/>
                    </a:ext>
                  </a:extLst>
                </a:gridCol>
              </a:tblGrid>
              <a:tr h="261525">
                <a:tc>
                  <a:txBody>
                    <a:bodyPr/>
                    <a:lstStyle/>
                    <a:p>
                      <a:pPr algn="ctr" fontAlgn="ct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cat</a:t>
                      </a:r>
                      <a:endParaRPr lang="zh-CN" alt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marL="0" marR="0" lvl="0" indent="0" algn="ctr" defTabSz="959937" rtl="0" eaLnBrk="1" fontAlgn="ctr" latinLnBrk="0" hangingPunct="1">
                        <a:lnSpc>
                          <a:spcPct val="100000"/>
                        </a:lnSpc>
                        <a:spcBef>
                          <a:spcPts val="0"/>
                        </a:spcBef>
                        <a:spcAft>
                          <a:spcPts val="0"/>
                        </a:spcAft>
                        <a:buClrTx/>
                        <a:buSzTx/>
                        <a:buFontTx/>
                        <a:buNone/>
                        <a:tabLst/>
                        <a:defRPr/>
                      </a:pP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dog</a:t>
                      </a:r>
                      <a:endParaRPr lang="en-US" altLang="zh-CN" sz="1400" b="1"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person</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car</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extLst>
                  <a:ext uri="{0D108BD9-81ED-4DB2-BD59-A6C34878D82A}">
                    <a16:rowId xmlns:a16="http://schemas.microsoft.com/office/drawing/2014/main" val="576621408"/>
                  </a:ext>
                </a:extLst>
              </a:tr>
              <a:tr h="261525">
                <a:tc>
                  <a:txBody>
                    <a:bodyPr/>
                    <a:lstStyle/>
                    <a:p>
                      <a:pPr marL="0" algn="ctr" defTabSz="914377" rtl="0" eaLnBrk="1" fontAlgn="ctr" latinLnBrk="0" hangingPunct="1"/>
                      <a:endPar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extLst>
                  <a:ext uri="{0D108BD9-81ED-4DB2-BD59-A6C34878D82A}">
                    <a16:rowId xmlns:a16="http://schemas.microsoft.com/office/drawing/2014/main" val="631140432"/>
                  </a:ext>
                </a:extLst>
              </a:tr>
              <a:tr h="261525">
                <a:tc>
                  <a:txBody>
                    <a:bodyPr/>
                    <a:lstStyle/>
                    <a:p>
                      <a:pPr algn="ctr" fontAlgn="ctr"/>
                      <a:endPar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extLst>
                  <a:ext uri="{0D108BD9-81ED-4DB2-BD59-A6C34878D82A}">
                    <a16:rowId xmlns:a16="http://schemas.microsoft.com/office/drawing/2014/main" val="1229561054"/>
                  </a:ext>
                </a:extLst>
              </a:tr>
              <a:tr h="261525">
                <a:tc>
                  <a:txBody>
                    <a:bodyPr/>
                    <a:lstStyle/>
                    <a:p>
                      <a:pPr algn="ctr" fontAlgn="ctr"/>
                      <a:endPar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extLst>
                  <a:ext uri="{0D108BD9-81ED-4DB2-BD59-A6C34878D82A}">
                    <a16:rowId xmlns:a16="http://schemas.microsoft.com/office/drawing/2014/main" val="302441447"/>
                  </a:ext>
                </a:extLst>
              </a:tr>
            </a:tbl>
          </a:graphicData>
        </a:graphic>
      </p:graphicFrame>
      <p:sp>
        <p:nvSpPr>
          <p:cNvPr id="3" name="灯片编号占位符 2">
            <a:extLst>
              <a:ext uri="{FF2B5EF4-FFF2-40B4-BE49-F238E27FC236}">
                <a16:creationId xmlns:a16="http://schemas.microsoft.com/office/drawing/2014/main" id="{4A5EE3FC-DE0E-48BE-92DD-B332AE367ED9}"/>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11</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4" name="标题 3">
            <a:extLst>
              <a:ext uri="{FF2B5EF4-FFF2-40B4-BE49-F238E27FC236}">
                <a16:creationId xmlns:a16="http://schemas.microsoft.com/office/drawing/2014/main" id="{5575D336-A161-469B-B53B-C414FADC3EE5}"/>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Methodology: LV-CIT</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9" name="文本占位符 8">
            <a:extLst>
              <a:ext uri="{FF2B5EF4-FFF2-40B4-BE49-F238E27FC236}">
                <a16:creationId xmlns:a16="http://schemas.microsoft.com/office/drawing/2014/main" id="{E7E4E222-9BC3-426F-8F88-4A52BC447A54}"/>
              </a:ext>
            </a:extLst>
          </p:cNvPr>
          <p:cNvSpPr>
            <a:spLocks noGrp="1"/>
          </p:cNvSpPr>
          <p:nvPr>
            <p:ph type="body" sz="quarter" idx="16"/>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Label value covering array generation (abstract test inputs generation)</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8" name="文本框 7">
            <a:extLst>
              <a:ext uri="{FF2B5EF4-FFF2-40B4-BE49-F238E27FC236}">
                <a16:creationId xmlns:a16="http://schemas.microsoft.com/office/drawing/2014/main" id="{D0E25743-C0BB-4AAD-B8A1-D0A33AAB3F3B}"/>
              </a:ext>
            </a:extLst>
          </p:cNvPr>
          <p:cNvSpPr txBox="1"/>
          <p:nvPr/>
        </p:nvSpPr>
        <p:spPr>
          <a:xfrm>
            <a:off x="774590" y="1560613"/>
            <a:ext cx="2197210" cy="439736"/>
          </a:xfrm>
          <a:prstGeom prst="rect">
            <a:avLst/>
          </a:prstGeom>
        </p:spPr>
        <p:txBody>
          <a:bodyPr wrap="none" rtlCol="0">
            <a:normAutofit/>
          </a:bodyPr>
          <a:lstStyle/>
          <a:p>
            <a:pPr marL="285750" indent="-285750">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Adaptive Random:</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graphicFrame>
        <p:nvGraphicFramePr>
          <p:cNvPr id="10" name="表格 9">
            <a:extLst>
              <a:ext uri="{FF2B5EF4-FFF2-40B4-BE49-F238E27FC236}">
                <a16:creationId xmlns:a16="http://schemas.microsoft.com/office/drawing/2014/main" id="{1A04CAD4-3238-4350-BDCB-9DA46A6B1983}"/>
              </a:ext>
            </a:extLst>
          </p:cNvPr>
          <p:cNvGraphicFramePr>
            <a:graphicFrameLocks noGrp="1"/>
          </p:cNvGraphicFramePr>
          <p:nvPr>
            <p:extLst>
              <p:ext uri="{D42A27DB-BD31-4B8C-83A1-F6EECF244321}">
                <p14:modId xmlns:p14="http://schemas.microsoft.com/office/powerpoint/2010/main" val="2306648687"/>
              </p:ext>
            </p:extLst>
          </p:nvPr>
        </p:nvGraphicFramePr>
        <p:xfrm>
          <a:off x="1252888" y="3783625"/>
          <a:ext cx="2613921" cy="1046100"/>
        </p:xfrm>
        <a:graphic>
          <a:graphicData uri="http://schemas.openxmlformats.org/drawingml/2006/table">
            <a:tbl>
              <a:tblPr>
                <a:tableStyleId>{7DF18680-E054-41AD-8BC1-D1AEF772440D}</a:tableStyleId>
              </a:tblPr>
              <a:tblGrid>
                <a:gridCol w="625869">
                  <a:extLst>
                    <a:ext uri="{9D8B030D-6E8A-4147-A177-3AD203B41FA5}">
                      <a16:colId xmlns:a16="http://schemas.microsoft.com/office/drawing/2014/main" val="897259815"/>
                    </a:ext>
                  </a:extLst>
                </a:gridCol>
                <a:gridCol w="662684">
                  <a:extLst>
                    <a:ext uri="{9D8B030D-6E8A-4147-A177-3AD203B41FA5}">
                      <a16:colId xmlns:a16="http://schemas.microsoft.com/office/drawing/2014/main" val="3544546413"/>
                    </a:ext>
                  </a:extLst>
                </a:gridCol>
                <a:gridCol w="662684">
                  <a:extLst>
                    <a:ext uri="{9D8B030D-6E8A-4147-A177-3AD203B41FA5}">
                      <a16:colId xmlns:a16="http://schemas.microsoft.com/office/drawing/2014/main" val="2671155102"/>
                    </a:ext>
                  </a:extLst>
                </a:gridCol>
                <a:gridCol w="662684">
                  <a:extLst>
                    <a:ext uri="{9D8B030D-6E8A-4147-A177-3AD203B41FA5}">
                      <a16:colId xmlns:a16="http://schemas.microsoft.com/office/drawing/2014/main" val="1162331530"/>
                    </a:ext>
                  </a:extLst>
                </a:gridCol>
              </a:tblGrid>
              <a:tr h="261525">
                <a:tc>
                  <a:txBody>
                    <a:bodyPr/>
                    <a:lstStyle/>
                    <a:p>
                      <a:pPr algn="ctr" fontAlgn="ct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cat</a:t>
                      </a:r>
                      <a:endParaRPr lang="zh-CN" alt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marL="0" marR="0" lvl="0" indent="0" algn="ctr" defTabSz="959937" rtl="0" eaLnBrk="1" fontAlgn="ctr" latinLnBrk="0" hangingPunct="1">
                        <a:lnSpc>
                          <a:spcPct val="100000"/>
                        </a:lnSpc>
                        <a:spcBef>
                          <a:spcPts val="0"/>
                        </a:spcBef>
                        <a:spcAft>
                          <a:spcPts val="0"/>
                        </a:spcAft>
                        <a:buClrTx/>
                        <a:buSzTx/>
                        <a:buFontTx/>
                        <a:buNone/>
                        <a:tabLst/>
                        <a:defRPr/>
                      </a:pP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dog</a:t>
                      </a:r>
                      <a:endParaRPr lang="en-US" altLang="zh-CN" sz="1400" b="1"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person</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car</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extLst>
                  <a:ext uri="{0D108BD9-81ED-4DB2-BD59-A6C34878D82A}">
                    <a16:rowId xmlns:a16="http://schemas.microsoft.com/office/drawing/2014/main" val="576621408"/>
                  </a:ext>
                </a:extLst>
              </a:tr>
              <a:tr h="261525">
                <a:tc>
                  <a:txBody>
                    <a:bodyPr/>
                    <a:lstStyle/>
                    <a:p>
                      <a:pPr marL="0" algn="ctr" defTabSz="914377" rtl="0" eaLnBrk="1" fontAlgn="ctr" latinLnBrk="0" hangingPunct="1"/>
                      <a:r>
                        <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extLst>
                  <a:ext uri="{0D108BD9-81ED-4DB2-BD59-A6C34878D82A}">
                    <a16:rowId xmlns:a16="http://schemas.microsoft.com/office/drawing/2014/main" val="631140432"/>
                  </a:ext>
                </a:extLst>
              </a:tr>
              <a:tr h="261525">
                <a:tc>
                  <a:txBody>
                    <a:bodyPr/>
                    <a:lstStyle/>
                    <a:p>
                      <a:pPr algn="ctr" fontAlgn="ctr"/>
                      <a:endPar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extLst>
                  <a:ext uri="{0D108BD9-81ED-4DB2-BD59-A6C34878D82A}">
                    <a16:rowId xmlns:a16="http://schemas.microsoft.com/office/drawing/2014/main" val="1229561054"/>
                  </a:ext>
                </a:extLst>
              </a:tr>
              <a:tr h="261525">
                <a:tc>
                  <a:txBody>
                    <a:bodyPr/>
                    <a:lstStyle/>
                    <a:p>
                      <a:pPr algn="ctr" fontAlgn="ctr"/>
                      <a:endPar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extLst>
                  <a:ext uri="{0D108BD9-81ED-4DB2-BD59-A6C34878D82A}">
                    <a16:rowId xmlns:a16="http://schemas.microsoft.com/office/drawing/2014/main" val="302441447"/>
                  </a:ext>
                </a:extLst>
              </a:tr>
            </a:tbl>
          </a:graphicData>
        </a:graphic>
      </p:graphicFrame>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A1FEB686-005E-489A-B9EB-1AE4E02028C9}"/>
                  </a:ext>
                </a:extLst>
              </p:cNvPr>
              <p:cNvSpPr txBox="1"/>
              <p:nvPr/>
            </p:nvSpPr>
            <p:spPr>
              <a:xfrm>
                <a:off x="4637725" y="5251081"/>
                <a:ext cx="2620326" cy="582971"/>
              </a:xfrm>
              <a:prstGeom prst="rect">
                <a:avLst/>
              </a:prstGeom>
            </p:spPr>
            <p:txBody>
              <a:bodyPr wrap="square" rtlCol="0">
                <a:noAutofit/>
              </a:bodyPr>
              <a:lstStyle/>
              <a:p>
                <a:pPr algn="l"/>
                <a:r>
                  <a:rPr lang="en-US" altLang="zh-CN" sz="1600" dirty="0">
                    <a:latin typeface="Arial" panose="020B0604020202020204" pitchFamily="34" charset="0"/>
                    <a:ea typeface="黑体" panose="02010609060101010101" pitchFamily="49" charset="-122"/>
                    <a:sym typeface="Arial" panose="020B0604020202020204" pitchFamily="34" charset="0"/>
                  </a:rPr>
                  <a:t>Adaptively randomly select no more than </a:t>
                </a:r>
                <a14:m>
                  <m:oMath xmlns:m="http://schemas.openxmlformats.org/officeDocument/2006/math">
                    <m:r>
                      <a:rPr lang="en-US" altLang="zh-CN" sz="1600" b="0" i="1" smtClean="0">
                        <a:latin typeface="Cambria Math" panose="02040503050406030204" pitchFamily="18" charset="0"/>
                        <a:ea typeface="黑体" panose="02010609060101010101" pitchFamily="49" charset="-122"/>
                        <a:sym typeface="Arial" panose="020B0604020202020204" pitchFamily="34" charset="0"/>
                      </a:rPr>
                      <m:t>𝑘</m:t>
                    </m:r>
                  </m:oMath>
                </a14:m>
                <a:r>
                  <a:rPr lang="zh-CN" altLang="en-US" sz="1600" dirty="0">
                    <a:latin typeface="Arial" panose="020B0604020202020204" pitchFamily="34" charset="0"/>
                    <a:ea typeface="黑体" panose="02010609060101010101" pitchFamily="49" charset="-122"/>
                    <a:sym typeface="Arial" panose="020B0604020202020204" pitchFamily="34" charset="0"/>
                  </a:rPr>
                  <a:t> </a:t>
                </a:r>
                <a:r>
                  <a:rPr lang="en-US" altLang="zh-CN" sz="1600" dirty="0">
                    <a:latin typeface="Arial" panose="020B0604020202020204" pitchFamily="34" charset="0"/>
                    <a:ea typeface="黑体" panose="02010609060101010101" pitchFamily="49" charset="-122"/>
                    <a:sym typeface="Arial" panose="020B0604020202020204" pitchFamily="34" charset="0"/>
                  </a:rPr>
                  <a:t>labels.</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mc:Choice>
        <mc:Fallback>
          <p:sp>
            <p:nvSpPr>
              <p:cNvPr id="12" name="文本框 11">
                <a:extLst>
                  <a:ext uri="{FF2B5EF4-FFF2-40B4-BE49-F238E27FC236}">
                    <a16:creationId xmlns:a16="http://schemas.microsoft.com/office/drawing/2014/main" id="{A1FEB686-005E-489A-B9EB-1AE4E02028C9}"/>
                  </a:ext>
                </a:extLst>
              </p:cNvPr>
              <p:cNvSpPr txBox="1">
                <a:spLocks noRot="1" noChangeAspect="1" noMove="1" noResize="1" noEditPoints="1" noAdjustHandles="1" noChangeArrowheads="1" noChangeShapeType="1" noTextEdit="1"/>
              </p:cNvSpPr>
              <p:nvPr/>
            </p:nvSpPr>
            <p:spPr>
              <a:xfrm>
                <a:off x="4637725" y="5251081"/>
                <a:ext cx="2620326" cy="582971"/>
              </a:xfrm>
              <a:prstGeom prst="rect">
                <a:avLst/>
              </a:prstGeom>
              <a:blipFill>
                <a:blip r:embed="rId3"/>
                <a:stretch>
                  <a:fillRect l="-1395" t="-3125" r="-2326" b="-12500"/>
                </a:stretch>
              </a:blipFill>
            </p:spPr>
            <p:txBody>
              <a:bodyPr/>
              <a:lstStyle/>
              <a:p>
                <a:r>
                  <a:rPr lang="en-GB">
                    <a:noFill/>
                  </a:rPr>
                  <a:t> </a:t>
                </a:r>
              </a:p>
            </p:txBody>
          </p:sp>
        </mc:Fallback>
      </mc:AlternateContent>
      <p:sp>
        <p:nvSpPr>
          <p:cNvPr id="14" name="文本框 13">
            <a:extLst>
              <a:ext uri="{FF2B5EF4-FFF2-40B4-BE49-F238E27FC236}">
                <a16:creationId xmlns:a16="http://schemas.microsoft.com/office/drawing/2014/main" id="{8665E0F4-DE8B-4FB3-B029-EEA32D0206DE}"/>
              </a:ext>
            </a:extLst>
          </p:cNvPr>
          <p:cNvSpPr txBox="1"/>
          <p:nvPr/>
        </p:nvSpPr>
        <p:spPr>
          <a:xfrm>
            <a:off x="7442009" y="5120458"/>
            <a:ext cx="3936061" cy="844215"/>
          </a:xfrm>
          <a:prstGeom prst="rect">
            <a:avLst/>
          </a:prstGeom>
        </p:spPr>
        <p:txBody>
          <a:bodyPr wrap="square" rtlCol="0">
            <a:noAutofit/>
          </a:bodyPr>
          <a:lstStyle/>
          <a:p>
            <a:pPr algn="l"/>
            <a:r>
              <a:rPr lang="en-US" altLang="zh-CN" sz="1600" dirty="0">
                <a:latin typeface="Arial" panose="020B0604020202020204" pitchFamily="34" charset="0"/>
                <a:ea typeface="黑体" panose="02010609060101010101" pitchFamily="49" charset="-122"/>
                <a:sym typeface="Arial" panose="020B0604020202020204" pitchFamily="34" charset="0"/>
              </a:rPr>
              <a:t>Generate a new line, in which the values of the selected labels are assigned as a value of 1 and others are 0</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p:graphicFrame>
        <p:nvGraphicFramePr>
          <p:cNvPr id="15" name="表格 14">
            <a:extLst>
              <a:ext uri="{FF2B5EF4-FFF2-40B4-BE49-F238E27FC236}">
                <a16:creationId xmlns:a16="http://schemas.microsoft.com/office/drawing/2014/main" id="{C69F43AC-933E-4D16-ABDF-B088F40D1518}"/>
              </a:ext>
            </a:extLst>
          </p:cNvPr>
          <p:cNvGraphicFramePr>
            <a:graphicFrameLocks noGrp="1"/>
          </p:cNvGraphicFramePr>
          <p:nvPr>
            <p:extLst>
              <p:ext uri="{D42A27DB-BD31-4B8C-83A1-F6EECF244321}">
                <p14:modId xmlns:p14="http://schemas.microsoft.com/office/powerpoint/2010/main" val="561707482"/>
              </p:ext>
            </p:extLst>
          </p:nvPr>
        </p:nvGraphicFramePr>
        <p:xfrm>
          <a:off x="7948388" y="4077141"/>
          <a:ext cx="2613921" cy="523050"/>
        </p:xfrm>
        <a:graphic>
          <a:graphicData uri="http://schemas.openxmlformats.org/drawingml/2006/table">
            <a:tbl>
              <a:tblPr>
                <a:tableStyleId>{7DF18680-E054-41AD-8BC1-D1AEF772440D}</a:tableStyleId>
              </a:tblPr>
              <a:tblGrid>
                <a:gridCol w="625869">
                  <a:extLst>
                    <a:ext uri="{9D8B030D-6E8A-4147-A177-3AD203B41FA5}">
                      <a16:colId xmlns:a16="http://schemas.microsoft.com/office/drawing/2014/main" val="3333034890"/>
                    </a:ext>
                  </a:extLst>
                </a:gridCol>
                <a:gridCol w="662684">
                  <a:extLst>
                    <a:ext uri="{9D8B030D-6E8A-4147-A177-3AD203B41FA5}">
                      <a16:colId xmlns:a16="http://schemas.microsoft.com/office/drawing/2014/main" val="2903398967"/>
                    </a:ext>
                  </a:extLst>
                </a:gridCol>
                <a:gridCol w="662684">
                  <a:extLst>
                    <a:ext uri="{9D8B030D-6E8A-4147-A177-3AD203B41FA5}">
                      <a16:colId xmlns:a16="http://schemas.microsoft.com/office/drawing/2014/main" val="4191041756"/>
                    </a:ext>
                  </a:extLst>
                </a:gridCol>
                <a:gridCol w="662684">
                  <a:extLst>
                    <a:ext uri="{9D8B030D-6E8A-4147-A177-3AD203B41FA5}">
                      <a16:colId xmlns:a16="http://schemas.microsoft.com/office/drawing/2014/main" val="2341493689"/>
                    </a:ext>
                  </a:extLst>
                </a:gridCol>
              </a:tblGrid>
              <a:tr h="261525">
                <a:tc>
                  <a:txBody>
                    <a:bodyPr/>
                    <a:lstStyle/>
                    <a:p>
                      <a:pPr algn="ctr" fontAlgn="ct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cat</a:t>
                      </a:r>
                      <a:endParaRPr lang="zh-CN" alt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marL="0" marR="0" lvl="0" indent="0" algn="ctr" defTabSz="959937" rtl="0" eaLnBrk="1" fontAlgn="ctr" latinLnBrk="0" hangingPunct="1">
                        <a:lnSpc>
                          <a:spcPct val="100000"/>
                        </a:lnSpc>
                        <a:spcBef>
                          <a:spcPts val="0"/>
                        </a:spcBef>
                        <a:spcAft>
                          <a:spcPts val="0"/>
                        </a:spcAft>
                        <a:buClrTx/>
                        <a:buSzTx/>
                        <a:buFontTx/>
                        <a:buNone/>
                        <a:tabLst/>
                        <a:defRPr/>
                      </a:pP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dog</a:t>
                      </a:r>
                      <a:endParaRPr lang="en-US" altLang="zh-CN" sz="1400" b="1"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person</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car</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extLst>
                  <a:ext uri="{0D108BD9-81ED-4DB2-BD59-A6C34878D82A}">
                    <a16:rowId xmlns:a16="http://schemas.microsoft.com/office/drawing/2014/main" val="3097307539"/>
                  </a:ext>
                </a:extLst>
              </a:tr>
              <a:tr h="261525">
                <a:tc>
                  <a:txBody>
                    <a:bodyPr/>
                    <a:lstStyle/>
                    <a:p>
                      <a:pPr marL="0" algn="ctr" defTabSz="914377" rtl="0" eaLnBrk="1" fontAlgn="ctr" latinLnBrk="0" hangingPunct="1"/>
                      <a:r>
                        <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solidFill>
                      <a:schemeClr val="accent1">
                        <a:lumMod val="20000"/>
                        <a:lumOff val="80000"/>
                      </a:schemeClr>
                    </a:solidFill>
                  </a:tcPr>
                </a:tc>
                <a:extLst>
                  <a:ext uri="{0D108BD9-81ED-4DB2-BD59-A6C34878D82A}">
                    <a16:rowId xmlns:a16="http://schemas.microsoft.com/office/drawing/2014/main" val="818047163"/>
                  </a:ext>
                </a:extLst>
              </a:tr>
            </a:tbl>
          </a:graphicData>
        </a:graphic>
      </p:graphicFrame>
      <p:graphicFrame>
        <p:nvGraphicFramePr>
          <p:cNvPr id="19" name="表格 13">
            <a:extLst>
              <a:ext uri="{FF2B5EF4-FFF2-40B4-BE49-F238E27FC236}">
                <a16:creationId xmlns:a16="http://schemas.microsoft.com/office/drawing/2014/main" id="{518A2E5A-55A8-4E24-BE17-2D6BEEC69347}"/>
              </a:ext>
            </a:extLst>
          </p:cNvPr>
          <p:cNvGraphicFramePr>
            <a:graphicFrameLocks noGrp="1"/>
          </p:cNvGraphicFramePr>
          <p:nvPr>
            <p:extLst>
              <p:ext uri="{D42A27DB-BD31-4B8C-83A1-F6EECF244321}">
                <p14:modId xmlns:p14="http://schemas.microsoft.com/office/powerpoint/2010/main" val="426960066"/>
              </p:ext>
            </p:extLst>
          </p:nvPr>
        </p:nvGraphicFramePr>
        <p:xfrm>
          <a:off x="5390553" y="3705216"/>
          <a:ext cx="879167" cy="1483360"/>
        </p:xfrm>
        <a:graphic>
          <a:graphicData uri="http://schemas.openxmlformats.org/drawingml/2006/table">
            <a:tbl>
              <a:tblPr firstRow="1" bandRow="1">
                <a:tableStyleId>{5C22544A-7EE6-4342-B048-85BDC9FD1C3A}</a:tableStyleId>
              </a:tblPr>
              <a:tblGrid>
                <a:gridCol w="879167">
                  <a:extLst>
                    <a:ext uri="{9D8B030D-6E8A-4147-A177-3AD203B41FA5}">
                      <a16:colId xmlns:a16="http://schemas.microsoft.com/office/drawing/2014/main" val="2050057932"/>
                    </a:ext>
                  </a:extLst>
                </a:gridCol>
              </a:tblGrid>
              <a:tr h="370840">
                <a:tc>
                  <a:txBody>
                    <a:bodyPr/>
                    <a:lstStyle/>
                    <a:p>
                      <a:pPr marL="0" algn="ctr" defTabSz="914377" rtl="0" eaLnBrk="1" fontAlgn="ctr" latinLnBrk="0" hangingPunct="1"/>
                      <a:r>
                        <a:rPr lang="en-US" altLang="zh-CN" sz="14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rPr>
                        <a:t>car</a:t>
                      </a:r>
                      <a:endParaRPr lang="zh-CN" altLang="en-US" sz="14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3096298389"/>
                  </a:ext>
                </a:extLst>
              </a:tr>
              <a:tr h="370840">
                <a:tc>
                  <a:txBody>
                    <a:bodyPr/>
                    <a:lstStyle/>
                    <a:p>
                      <a:pPr marL="0" algn="ctr" defTabSz="914377" rtl="0" eaLnBrk="1" fontAlgn="ctr" latinLnBrk="0" hangingPunct="1"/>
                      <a:r>
                        <a:rPr lang="en-US" altLang="zh-CN" sz="14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rPr>
                        <a:t>person</a:t>
                      </a:r>
                      <a:endParaRPr lang="zh-CN" altLang="en-US" sz="14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2840134903"/>
                  </a:ext>
                </a:extLst>
              </a:tr>
              <a:tr h="370840">
                <a:tc>
                  <a:txBody>
                    <a:bodyPr/>
                    <a:lstStyle/>
                    <a:p>
                      <a:pPr marL="0" algn="ctr" defTabSz="914377" rtl="0" eaLnBrk="1" fontAlgn="ctr" latinLnBrk="0" hangingPunct="1"/>
                      <a:r>
                        <a:rPr lang="en-US" altLang="zh-CN" sz="14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rPr>
                        <a:t>dog</a:t>
                      </a:r>
                      <a:endParaRPr lang="zh-CN" altLang="en-US" sz="14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3098806851"/>
                  </a:ext>
                </a:extLst>
              </a:tr>
              <a:tr h="370840">
                <a:tc>
                  <a:txBody>
                    <a:bodyPr/>
                    <a:lstStyle/>
                    <a:p>
                      <a:pPr marL="0" algn="ctr" defTabSz="914377" rtl="0" eaLnBrk="1" fontAlgn="ctr" latinLnBrk="0" hangingPunct="1"/>
                      <a:r>
                        <a:rPr lang="en-US" altLang="zh-CN" sz="14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rPr>
                        <a:t>cat</a:t>
                      </a:r>
                      <a:endParaRPr lang="zh-CN" altLang="en-US" sz="14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3090643668"/>
                  </a:ext>
                </a:extLst>
              </a:tr>
            </a:tbl>
          </a:graphicData>
        </a:graphic>
      </p:graphicFrame>
      <p:sp>
        <p:nvSpPr>
          <p:cNvPr id="20" name="矩形 19">
            <a:extLst>
              <a:ext uri="{FF2B5EF4-FFF2-40B4-BE49-F238E27FC236}">
                <a16:creationId xmlns:a16="http://schemas.microsoft.com/office/drawing/2014/main" id="{DA57F59C-8191-4F82-BF92-827E23ECDABB}"/>
              </a:ext>
            </a:extLst>
          </p:cNvPr>
          <p:cNvSpPr/>
          <p:nvPr/>
        </p:nvSpPr>
        <p:spPr>
          <a:xfrm>
            <a:off x="5301652" y="3676126"/>
            <a:ext cx="1056969" cy="369332"/>
          </a:xfrm>
          <a:prstGeom prst="rect">
            <a:avLst/>
          </a:prstGeom>
          <a:noFill/>
          <a:ln w="19050">
            <a:solidFill>
              <a:schemeClr val="accent1"/>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21" name="矩形 20">
            <a:extLst>
              <a:ext uri="{FF2B5EF4-FFF2-40B4-BE49-F238E27FC236}">
                <a16:creationId xmlns:a16="http://schemas.microsoft.com/office/drawing/2014/main" id="{EE0845A2-B21A-4FD7-8D4E-266DC6614644}"/>
              </a:ext>
            </a:extLst>
          </p:cNvPr>
          <p:cNvSpPr/>
          <p:nvPr/>
        </p:nvSpPr>
        <p:spPr>
          <a:xfrm>
            <a:off x="5294277" y="4424977"/>
            <a:ext cx="1056969" cy="369332"/>
          </a:xfrm>
          <a:prstGeom prst="rect">
            <a:avLst/>
          </a:prstGeom>
          <a:noFill/>
          <a:ln w="19050">
            <a:solidFill>
              <a:schemeClr val="accent1"/>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22" name="文本框 21">
            <a:extLst>
              <a:ext uri="{FF2B5EF4-FFF2-40B4-BE49-F238E27FC236}">
                <a16:creationId xmlns:a16="http://schemas.microsoft.com/office/drawing/2014/main" id="{82B93203-FBFB-46FE-9291-B4FCF9A2DF1D}"/>
              </a:ext>
            </a:extLst>
          </p:cNvPr>
          <p:cNvSpPr txBox="1"/>
          <p:nvPr/>
        </p:nvSpPr>
        <p:spPr>
          <a:xfrm>
            <a:off x="2980871" y="2838858"/>
            <a:ext cx="5951462" cy="583609"/>
          </a:xfrm>
          <a:prstGeom prst="rect">
            <a:avLst/>
          </a:prstGeom>
        </p:spPr>
        <p:txBody>
          <a:bodyPr wrap="square" rtlCol="0">
            <a:normAutofit/>
          </a:bodyPr>
          <a:lstStyle/>
          <a:p>
            <a:r>
              <a:rPr lang="en-US" altLang="zh-CN" sz="1600" dirty="0">
                <a:latin typeface="Arial" panose="020B0604020202020204" pitchFamily="34" charset="0"/>
                <a:ea typeface="黑体" panose="02010609060101010101" pitchFamily="49" charset="-122"/>
                <a:sym typeface="Arial" panose="020B0604020202020204" pitchFamily="34" charset="0"/>
              </a:rPr>
              <a:t>If the new line does not exist in the array, we add it to the array.</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p:graphicFrame>
        <p:nvGraphicFramePr>
          <p:cNvPr id="33" name="表格 32">
            <a:extLst>
              <a:ext uri="{FF2B5EF4-FFF2-40B4-BE49-F238E27FC236}">
                <a16:creationId xmlns:a16="http://schemas.microsoft.com/office/drawing/2014/main" id="{AF450E82-F513-4F70-ACFE-2F00458D5E2A}"/>
              </a:ext>
            </a:extLst>
          </p:cNvPr>
          <p:cNvGraphicFramePr>
            <a:graphicFrameLocks noGrp="1"/>
          </p:cNvGraphicFramePr>
          <p:nvPr>
            <p:extLst>
              <p:ext uri="{D42A27DB-BD31-4B8C-83A1-F6EECF244321}">
                <p14:modId xmlns:p14="http://schemas.microsoft.com/office/powerpoint/2010/main" val="3417217064"/>
              </p:ext>
            </p:extLst>
          </p:nvPr>
        </p:nvGraphicFramePr>
        <p:xfrm>
          <a:off x="1252888" y="3783625"/>
          <a:ext cx="2613921" cy="1046100"/>
        </p:xfrm>
        <a:graphic>
          <a:graphicData uri="http://schemas.openxmlformats.org/drawingml/2006/table">
            <a:tbl>
              <a:tblPr>
                <a:tableStyleId>{7DF18680-E054-41AD-8BC1-D1AEF772440D}</a:tableStyleId>
              </a:tblPr>
              <a:tblGrid>
                <a:gridCol w="625869">
                  <a:extLst>
                    <a:ext uri="{9D8B030D-6E8A-4147-A177-3AD203B41FA5}">
                      <a16:colId xmlns:a16="http://schemas.microsoft.com/office/drawing/2014/main" val="897259815"/>
                    </a:ext>
                  </a:extLst>
                </a:gridCol>
                <a:gridCol w="662684">
                  <a:extLst>
                    <a:ext uri="{9D8B030D-6E8A-4147-A177-3AD203B41FA5}">
                      <a16:colId xmlns:a16="http://schemas.microsoft.com/office/drawing/2014/main" val="3544546413"/>
                    </a:ext>
                  </a:extLst>
                </a:gridCol>
                <a:gridCol w="662684">
                  <a:extLst>
                    <a:ext uri="{9D8B030D-6E8A-4147-A177-3AD203B41FA5}">
                      <a16:colId xmlns:a16="http://schemas.microsoft.com/office/drawing/2014/main" val="2671155102"/>
                    </a:ext>
                  </a:extLst>
                </a:gridCol>
                <a:gridCol w="662684">
                  <a:extLst>
                    <a:ext uri="{9D8B030D-6E8A-4147-A177-3AD203B41FA5}">
                      <a16:colId xmlns:a16="http://schemas.microsoft.com/office/drawing/2014/main" val="1162331530"/>
                    </a:ext>
                  </a:extLst>
                </a:gridCol>
              </a:tblGrid>
              <a:tr h="261525">
                <a:tc>
                  <a:txBody>
                    <a:bodyPr/>
                    <a:lstStyle/>
                    <a:p>
                      <a:pPr algn="ctr" fontAlgn="ct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cat</a:t>
                      </a:r>
                      <a:endParaRPr lang="zh-CN" alt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marL="0" marR="0" lvl="0" indent="0" algn="ctr" defTabSz="959937" rtl="0" eaLnBrk="1" fontAlgn="ctr" latinLnBrk="0" hangingPunct="1">
                        <a:lnSpc>
                          <a:spcPct val="100000"/>
                        </a:lnSpc>
                        <a:spcBef>
                          <a:spcPts val="0"/>
                        </a:spcBef>
                        <a:spcAft>
                          <a:spcPts val="0"/>
                        </a:spcAft>
                        <a:buClrTx/>
                        <a:buSzTx/>
                        <a:buFontTx/>
                        <a:buNone/>
                        <a:tabLst/>
                        <a:defRPr/>
                      </a:pP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dog</a:t>
                      </a:r>
                      <a:endParaRPr lang="en-US" altLang="zh-CN" sz="1400" b="1"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person</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car</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extLst>
                  <a:ext uri="{0D108BD9-81ED-4DB2-BD59-A6C34878D82A}">
                    <a16:rowId xmlns:a16="http://schemas.microsoft.com/office/drawing/2014/main" val="576621408"/>
                  </a:ext>
                </a:extLst>
              </a:tr>
              <a:tr h="261525">
                <a:tc>
                  <a:txBody>
                    <a:bodyPr/>
                    <a:lstStyle/>
                    <a:p>
                      <a:pPr marL="0" algn="ctr" defTabSz="914377" rtl="0" eaLnBrk="1" fontAlgn="ctr" latinLnBrk="0" hangingPunct="1"/>
                      <a:r>
                        <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extLst>
                  <a:ext uri="{0D108BD9-81ED-4DB2-BD59-A6C34878D82A}">
                    <a16:rowId xmlns:a16="http://schemas.microsoft.com/office/drawing/2014/main" val="631140432"/>
                  </a:ext>
                </a:extLst>
              </a:tr>
              <a:tr h="261525">
                <a:tc>
                  <a:txBody>
                    <a:bodyPr/>
                    <a:lstStyle/>
                    <a:p>
                      <a:pPr algn="ctr" fontAlgn="ctr"/>
                      <a:r>
                        <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solidFill>
                      <a:schemeClr val="accent1">
                        <a:lumMod val="20000"/>
                        <a:lumOff val="80000"/>
                      </a:schemeClr>
                    </a:solidFill>
                  </a:tcPr>
                </a:tc>
                <a:extLst>
                  <a:ext uri="{0D108BD9-81ED-4DB2-BD59-A6C34878D82A}">
                    <a16:rowId xmlns:a16="http://schemas.microsoft.com/office/drawing/2014/main" val="1229561054"/>
                  </a:ext>
                </a:extLst>
              </a:tr>
              <a:tr h="261525">
                <a:tc>
                  <a:txBody>
                    <a:bodyPr/>
                    <a:lstStyle/>
                    <a:p>
                      <a:pPr algn="ctr" fontAlgn="ctr"/>
                      <a:r>
                        <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extLst>
                  <a:ext uri="{0D108BD9-81ED-4DB2-BD59-A6C34878D82A}">
                    <a16:rowId xmlns:a16="http://schemas.microsoft.com/office/drawing/2014/main" val="302441447"/>
                  </a:ext>
                </a:extLst>
              </a:tr>
            </a:tbl>
          </a:graphicData>
        </a:graphic>
      </p:graphicFrame>
      <p:sp>
        <p:nvSpPr>
          <p:cNvPr id="7" name="right-arrow_44621">
            <a:extLst>
              <a:ext uri="{FF2B5EF4-FFF2-40B4-BE49-F238E27FC236}">
                <a16:creationId xmlns:a16="http://schemas.microsoft.com/office/drawing/2014/main" id="{D8395838-CAE9-EAC4-4712-7C75B728DDFE}"/>
              </a:ext>
            </a:extLst>
          </p:cNvPr>
          <p:cNvSpPr/>
          <p:nvPr/>
        </p:nvSpPr>
        <p:spPr>
          <a:xfrm>
            <a:off x="4253614" y="4183807"/>
            <a:ext cx="490246" cy="439736"/>
          </a:xfrm>
          <a:custGeom>
            <a:avLst/>
            <a:gdLst>
              <a:gd name="T0" fmla="*/ 424 w 441"/>
              <a:gd name="T1" fmla="*/ 241 h 406"/>
              <a:gd name="T2" fmla="*/ 299 w 441"/>
              <a:gd name="T3" fmla="*/ 388 h 406"/>
              <a:gd name="T4" fmla="*/ 259 w 441"/>
              <a:gd name="T5" fmla="*/ 406 h 406"/>
              <a:gd name="T6" fmla="*/ 224 w 441"/>
              <a:gd name="T7" fmla="*/ 394 h 406"/>
              <a:gd name="T8" fmla="*/ 218 w 441"/>
              <a:gd name="T9" fmla="*/ 319 h 406"/>
              <a:gd name="T10" fmla="*/ 268 w 441"/>
              <a:gd name="T11" fmla="*/ 260 h 406"/>
              <a:gd name="T12" fmla="*/ 53 w 441"/>
              <a:gd name="T13" fmla="*/ 260 h 406"/>
              <a:gd name="T14" fmla="*/ 0 w 441"/>
              <a:gd name="T15" fmla="*/ 206 h 406"/>
              <a:gd name="T16" fmla="*/ 53 w 441"/>
              <a:gd name="T17" fmla="*/ 153 h 406"/>
              <a:gd name="T18" fmla="*/ 268 w 441"/>
              <a:gd name="T19" fmla="*/ 153 h 406"/>
              <a:gd name="T20" fmla="*/ 218 w 441"/>
              <a:gd name="T21" fmla="*/ 94 h 406"/>
              <a:gd name="T22" fmla="*/ 224 w 441"/>
              <a:gd name="T23" fmla="*/ 19 h 406"/>
              <a:gd name="T24" fmla="*/ 299 w 441"/>
              <a:gd name="T25" fmla="*/ 25 h 406"/>
              <a:gd name="T26" fmla="*/ 424 w 441"/>
              <a:gd name="T27" fmla="*/ 172 h 406"/>
              <a:gd name="T28" fmla="*/ 424 w 441"/>
              <a:gd name="T29" fmla="*/ 24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1" h="406">
                <a:moveTo>
                  <a:pt x="424" y="241"/>
                </a:moveTo>
                <a:lnTo>
                  <a:pt x="299" y="388"/>
                </a:lnTo>
                <a:cubicBezTo>
                  <a:pt x="289" y="400"/>
                  <a:pt x="274" y="406"/>
                  <a:pt x="259" y="406"/>
                </a:cubicBezTo>
                <a:cubicBezTo>
                  <a:pt x="246" y="406"/>
                  <a:pt x="234" y="402"/>
                  <a:pt x="224" y="394"/>
                </a:cubicBezTo>
                <a:cubicBezTo>
                  <a:pt x="202" y="375"/>
                  <a:pt x="199" y="341"/>
                  <a:pt x="218" y="319"/>
                </a:cubicBezTo>
                <a:lnTo>
                  <a:pt x="268" y="260"/>
                </a:lnTo>
                <a:lnTo>
                  <a:pt x="53" y="260"/>
                </a:lnTo>
                <a:cubicBezTo>
                  <a:pt x="24" y="260"/>
                  <a:pt x="0" y="236"/>
                  <a:pt x="0" y="206"/>
                </a:cubicBezTo>
                <a:cubicBezTo>
                  <a:pt x="0" y="177"/>
                  <a:pt x="24" y="153"/>
                  <a:pt x="53" y="153"/>
                </a:cubicBezTo>
                <a:lnTo>
                  <a:pt x="268" y="153"/>
                </a:lnTo>
                <a:lnTo>
                  <a:pt x="218" y="94"/>
                </a:lnTo>
                <a:cubicBezTo>
                  <a:pt x="199" y="72"/>
                  <a:pt x="202" y="38"/>
                  <a:pt x="224" y="19"/>
                </a:cubicBezTo>
                <a:cubicBezTo>
                  <a:pt x="247" y="0"/>
                  <a:pt x="280" y="3"/>
                  <a:pt x="299" y="25"/>
                </a:cubicBezTo>
                <a:lnTo>
                  <a:pt x="424" y="172"/>
                </a:lnTo>
                <a:cubicBezTo>
                  <a:pt x="441" y="192"/>
                  <a:pt x="441" y="221"/>
                  <a:pt x="424" y="241"/>
                </a:cubicBezTo>
                <a:close/>
              </a:path>
            </a:pathLst>
          </a:custGeom>
          <a:solidFill>
            <a:srgbClr val="00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39C"/>
              </a:solidFill>
              <a:latin typeface="Arial" panose="020B0604020202020204" pitchFamily="34" charset="0"/>
              <a:ea typeface="黑体" panose="02010609060101010101" pitchFamily="49" charset="-122"/>
              <a:sym typeface="Arial" panose="020B0604020202020204" pitchFamily="34" charset="0"/>
            </a:endParaRPr>
          </a:p>
        </p:txBody>
      </p:sp>
      <p:sp>
        <p:nvSpPr>
          <p:cNvPr id="17" name="right-arrow_44621">
            <a:extLst>
              <a:ext uri="{FF2B5EF4-FFF2-40B4-BE49-F238E27FC236}">
                <a16:creationId xmlns:a16="http://schemas.microsoft.com/office/drawing/2014/main" id="{6F14E5DF-F975-6353-DDFC-297218AF901C}"/>
              </a:ext>
            </a:extLst>
          </p:cNvPr>
          <p:cNvSpPr/>
          <p:nvPr/>
        </p:nvSpPr>
        <p:spPr>
          <a:xfrm>
            <a:off x="7106881" y="4183807"/>
            <a:ext cx="490246" cy="439736"/>
          </a:xfrm>
          <a:custGeom>
            <a:avLst/>
            <a:gdLst>
              <a:gd name="T0" fmla="*/ 424 w 441"/>
              <a:gd name="T1" fmla="*/ 241 h 406"/>
              <a:gd name="T2" fmla="*/ 299 w 441"/>
              <a:gd name="T3" fmla="*/ 388 h 406"/>
              <a:gd name="T4" fmla="*/ 259 w 441"/>
              <a:gd name="T5" fmla="*/ 406 h 406"/>
              <a:gd name="T6" fmla="*/ 224 w 441"/>
              <a:gd name="T7" fmla="*/ 394 h 406"/>
              <a:gd name="T8" fmla="*/ 218 w 441"/>
              <a:gd name="T9" fmla="*/ 319 h 406"/>
              <a:gd name="T10" fmla="*/ 268 w 441"/>
              <a:gd name="T11" fmla="*/ 260 h 406"/>
              <a:gd name="T12" fmla="*/ 53 w 441"/>
              <a:gd name="T13" fmla="*/ 260 h 406"/>
              <a:gd name="T14" fmla="*/ 0 w 441"/>
              <a:gd name="T15" fmla="*/ 206 h 406"/>
              <a:gd name="T16" fmla="*/ 53 w 441"/>
              <a:gd name="T17" fmla="*/ 153 h 406"/>
              <a:gd name="T18" fmla="*/ 268 w 441"/>
              <a:gd name="T19" fmla="*/ 153 h 406"/>
              <a:gd name="T20" fmla="*/ 218 w 441"/>
              <a:gd name="T21" fmla="*/ 94 h 406"/>
              <a:gd name="T22" fmla="*/ 224 w 441"/>
              <a:gd name="T23" fmla="*/ 19 h 406"/>
              <a:gd name="T24" fmla="*/ 299 w 441"/>
              <a:gd name="T25" fmla="*/ 25 h 406"/>
              <a:gd name="T26" fmla="*/ 424 w 441"/>
              <a:gd name="T27" fmla="*/ 172 h 406"/>
              <a:gd name="T28" fmla="*/ 424 w 441"/>
              <a:gd name="T29" fmla="*/ 24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1" h="406">
                <a:moveTo>
                  <a:pt x="424" y="241"/>
                </a:moveTo>
                <a:lnTo>
                  <a:pt x="299" y="388"/>
                </a:lnTo>
                <a:cubicBezTo>
                  <a:pt x="289" y="400"/>
                  <a:pt x="274" y="406"/>
                  <a:pt x="259" y="406"/>
                </a:cubicBezTo>
                <a:cubicBezTo>
                  <a:pt x="246" y="406"/>
                  <a:pt x="234" y="402"/>
                  <a:pt x="224" y="394"/>
                </a:cubicBezTo>
                <a:cubicBezTo>
                  <a:pt x="202" y="375"/>
                  <a:pt x="199" y="341"/>
                  <a:pt x="218" y="319"/>
                </a:cubicBezTo>
                <a:lnTo>
                  <a:pt x="268" y="260"/>
                </a:lnTo>
                <a:lnTo>
                  <a:pt x="53" y="260"/>
                </a:lnTo>
                <a:cubicBezTo>
                  <a:pt x="24" y="260"/>
                  <a:pt x="0" y="236"/>
                  <a:pt x="0" y="206"/>
                </a:cubicBezTo>
                <a:cubicBezTo>
                  <a:pt x="0" y="177"/>
                  <a:pt x="24" y="153"/>
                  <a:pt x="53" y="153"/>
                </a:cubicBezTo>
                <a:lnTo>
                  <a:pt x="268" y="153"/>
                </a:lnTo>
                <a:lnTo>
                  <a:pt x="218" y="94"/>
                </a:lnTo>
                <a:cubicBezTo>
                  <a:pt x="199" y="72"/>
                  <a:pt x="202" y="38"/>
                  <a:pt x="224" y="19"/>
                </a:cubicBezTo>
                <a:cubicBezTo>
                  <a:pt x="247" y="0"/>
                  <a:pt x="280" y="3"/>
                  <a:pt x="299" y="25"/>
                </a:cubicBezTo>
                <a:lnTo>
                  <a:pt x="424" y="172"/>
                </a:lnTo>
                <a:cubicBezTo>
                  <a:pt x="441" y="192"/>
                  <a:pt x="441" y="221"/>
                  <a:pt x="424" y="241"/>
                </a:cubicBezTo>
                <a:close/>
              </a:path>
            </a:pathLst>
          </a:custGeom>
          <a:solidFill>
            <a:srgbClr val="00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39C"/>
              </a:solidFill>
              <a:latin typeface="Arial" panose="020B0604020202020204" pitchFamily="34" charset="0"/>
              <a:ea typeface="黑体" panose="02010609060101010101" pitchFamily="49" charset="-122"/>
              <a:sym typeface="Arial" panose="020B0604020202020204" pitchFamily="34" charset="0"/>
            </a:endParaRPr>
          </a:p>
        </p:txBody>
      </p:sp>
      <p:sp>
        <p:nvSpPr>
          <p:cNvPr id="42" name="文本框 41">
            <a:extLst>
              <a:ext uri="{FF2B5EF4-FFF2-40B4-BE49-F238E27FC236}">
                <a16:creationId xmlns:a16="http://schemas.microsoft.com/office/drawing/2014/main" id="{D2621B00-93ED-8757-E44B-C5683B8C4317}"/>
              </a:ext>
            </a:extLst>
          </p:cNvPr>
          <p:cNvSpPr txBox="1"/>
          <p:nvPr/>
        </p:nvSpPr>
        <p:spPr>
          <a:xfrm>
            <a:off x="1638638" y="5379830"/>
            <a:ext cx="1936638" cy="376840"/>
          </a:xfrm>
          <a:prstGeom prst="rect">
            <a:avLst/>
          </a:prstGeom>
        </p:spPr>
        <p:txBody>
          <a:bodyPr wrap="square" rtlCol="0">
            <a:noAutofit/>
          </a:bodyPr>
          <a:lstStyle/>
          <a:p>
            <a:pPr algn="l"/>
            <a:r>
              <a:rPr lang="en-US" altLang="zh-CN" sz="1600" dirty="0">
                <a:latin typeface="Arial" panose="020B0604020202020204" pitchFamily="34" charset="0"/>
                <a:ea typeface="黑体" panose="02010609060101010101" pitchFamily="49" charset="-122"/>
                <a:sym typeface="Arial" panose="020B0604020202020204" pitchFamily="34" charset="0"/>
              </a:rPr>
              <a:t>The covering array.</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p:sp>
        <p:nvSpPr>
          <p:cNvPr id="43" name="箭头: 直角上 42">
            <a:extLst>
              <a:ext uri="{FF2B5EF4-FFF2-40B4-BE49-F238E27FC236}">
                <a16:creationId xmlns:a16="http://schemas.microsoft.com/office/drawing/2014/main" id="{351D113D-D276-1DCC-C069-635141FD7852}"/>
              </a:ext>
            </a:extLst>
          </p:cNvPr>
          <p:cNvSpPr/>
          <p:nvPr/>
        </p:nvSpPr>
        <p:spPr>
          <a:xfrm rot="10800000">
            <a:off x="2379132" y="3141006"/>
            <a:ext cx="6841067" cy="456772"/>
          </a:xfrm>
          <a:prstGeom prst="bentUpArrow">
            <a:avLst/>
          </a:prstGeom>
          <a:solidFill>
            <a:srgbClr val="006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ea typeface="黑体" panose="02010609060101010101" pitchFamily="49" charset="-122"/>
              <a:sym typeface="Arial" panose="020B0604020202020204" pitchFamily="34" charset="0"/>
            </a:endParaRPr>
          </a:p>
        </p:txBody>
      </p:sp>
      <p:sp>
        <p:nvSpPr>
          <p:cNvPr id="44" name="矩形: 圆角 43">
            <a:extLst>
              <a:ext uri="{FF2B5EF4-FFF2-40B4-BE49-F238E27FC236}">
                <a16:creationId xmlns:a16="http://schemas.microsoft.com/office/drawing/2014/main" id="{B0BD2987-35DC-9995-2170-C1FCB0DEEECA}"/>
              </a:ext>
            </a:extLst>
          </p:cNvPr>
          <p:cNvSpPr/>
          <p:nvPr/>
        </p:nvSpPr>
        <p:spPr>
          <a:xfrm>
            <a:off x="9105899" y="3153076"/>
            <a:ext cx="114299" cy="456773"/>
          </a:xfrm>
          <a:prstGeom prst="roundRect">
            <a:avLst>
              <a:gd name="adj" fmla="val 50000"/>
            </a:avLst>
          </a:prstGeom>
          <a:solidFill>
            <a:srgbClr val="006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ea typeface="黑体" panose="02010609060101010101" pitchFamily="49" charset="-122"/>
              <a:sym typeface="Arial" panose="020B0604020202020204" pitchFamily="34" charset="0"/>
            </a:endParaRPr>
          </a:p>
        </p:txBody>
      </p:sp>
      <p:sp>
        <p:nvSpPr>
          <p:cNvPr id="45" name="right-arrow_44621">
            <a:extLst>
              <a:ext uri="{FF2B5EF4-FFF2-40B4-BE49-F238E27FC236}">
                <a16:creationId xmlns:a16="http://schemas.microsoft.com/office/drawing/2014/main" id="{59CDD54F-D5A1-DF28-A73E-B07C41607844}"/>
              </a:ext>
            </a:extLst>
          </p:cNvPr>
          <p:cNvSpPr/>
          <p:nvPr/>
        </p:nvSpPr>
        <p:spPr>
          <a:xfrm rot="5400000">
            <a:off x="2257899" y="3174912"/>
            <a:ext cx="490246" cy="439736"/>
          </a:xfrm>
          <a:custGeom>
            <a:avLst/>
            <a:gdLst>
              <a:gd name="T0" fmla="*/ 424 w 441"/>
              <a:gd name="T1" fmla="*/ 241 h 406"/>
              <a:gd name="T2" fmla="*/ 299 w 441"/>
              <a:gd name="T3" fmla="*/ 388 h 406"/>
              <a:gd name="T4" fmla="*/ 259 w 441"/>
              <a:gd name="T5" fmla="*/ 406 h 406"/>
              <a:gd name="T6" fmla="*/ 224 w 441"/>
              <a:gd name="T7" fmla="*/ 394 h 406"/>
              <a:gd name="T8" fmla="*/ 218 w 441"/>
              <a:gd name="T9" fmla="*/ 319 h 406"/>
              <a:gd name="T10" fmla="*/ 268 w 441"/>
              <a:gd name="T11" fmla="*/ 260 h 406"/>
              <a:gd name="T12" fmla="*/ 53 w 441"/>
              <a:gd name="T13" fmla="*/ 260 h 406"/>
              <a:gd name="T14" fmla="*/ 0 w 441"/>
              <a:gd name="T15" fmla="*/ 206 h 406"/>
              <a:gd name="T16" fmla="*/ 53 w 441"/>
              <a:gd name="T17" fmla="*/ 153 h 406"/>
              <a:gd name="T18" fmla="*/ 268 w 441"/>
              <a:gd name="T19" fmla="*/ 153 h 406"/>
              <a:gd name="T20" fmla="*/ 218 w 441"/>
              <a:gd name="T21" fmla="*/ 94 h 406"/>
              <a:gd name="T22" fmla="*/ 224 w 441"/>
              <a:gd name="T23" fmla="*/ 19 h 406"/>
              <a:gd name="T24" fmla="*/ 299 w 441"/>
              <a:gd name="T25" fmla="*/ 25 h 406"/>
              <a:gd name="T26" fmla="*/ 424 w 441"/>
              <a:gd name="T27" fmla="*/ 172 h 406"/>
              <a:gd name="T28" fmla="*/ 424 w 441"/>
              <a:gd name="T29" fmla="*/ 24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1" h="406">
                <a:moveTo>
                  <a:pt x="424" y="241"/>
                </a:moveTo>
                <a:lnTo>
                  <a:pt x="299" y="388"/>
                </a:lnTo>
                <a:cubicBezTo>
                  <a:pt x="289" y="400"/>
                  <a:pt x="274" y="406"/>
                  <a:pt x="259" y="406"/>
                </a:cubicBezTo>
                <a:cubicBezTo>
                  <a:pt x="246" y="406"/>
                  <a:pt x="234" y="402"/>
                  <a:pt x="224" y="394"/>
                </a:cubicBezTo>
                <a:cubicBezTo>
                  <a:pt x="202" y="375"/>
                  <a:pt x="199" y="341"/>
                  <a:pt x="218" y="319"/>
                </a:cubicBezTo>
                <a:lnTo>
                  <a:pt x="268" y="260"/>
                </a:lnTo>
                <a:lnTo>
                  <a:pt x="53" y="260"/>
                </a:lnTo>
                <a:cubicBezTo>
                  <a:pt x="24" y="260"/>
                  <a:pt x="0" y="236"/>
                  <a:pt x="0" y="206"/>
                </a:cubicBezTo>
                <a:cubicBezTo>
                  <a:pt x="0" y="177"/>
                  <a:pt x="24" y="153"/>
                  <a:pt x="53" y="153"/>
                </a:cubicBezTo>
                <a:lnTo>
                  <a:pt x="268" y="153"/>
                </a:lnTo>
                <a:lnTo>
                  <a:pt x="218" y="94"/>
                </a:lnTo>
                <a:cubicBezTo>
                  <a:pt x="199" y="72"/>
                  <a:pt x="202" y="38"/>
                  <a:pt x="224" y="19"/>
                </a:cubicBezTo>
                <a:cubicBezTo>
                  <a:pt x="247" y="0"/>
                  <a:pt x="280" y="3"/>
                  <a:pt x="299" y="25"/>
                </a:cubicBezTo>
                <a:lnTo>
                  <a:pt x="424" y="172"/>
                </a:lnTo>
                <a:cubicBezTo>
                  <a:pt x="441" y="192"/>
                  <a:pt x="441" y="221"/>
                  <a:pt x="424" y="241"/>
                </a:cubicBezTo>
                <a:close/>
              </a:path>
            </a:pathLst>
          </a:custGeom>
          <a:solidFill>
            <a:srgbClr val="00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39C"/>
              </a:solidFill>
              <a:latin typeface="Arial" panose="020B0604020202020204" pitchFamily="34" charset="0"/>
              <a:ea typeface="黑体" panose="02010609060101010101" pitchFamily="49" charset="-122"/>
              <a:sym typeface="Arial" panose="020B0604020202020204" pitchFamily="34" charset="0"/>
            </a:endParaRPr>
          </a:p>
        </p:txBody>
      </p:sp>
      <p:sp>
        <p:nvSpPr>
          <p:cNvPr id="5" name="文本框 4">
            <a:extLst>
              <a:ext uri="{FF2B5EF4-FFF2-40B4-BE49-F238E27FC236}">
                <a16:creationId xmlns:a16="http://schemas.microsoft.com/office/drawing/2014/main" id="{21FB175C-A1C0-CB15-21AC-380DD3B2AE6D}"/>
              </a:ext>
            </a:extLst>
          </p:cNvPr>
          <p:cNvSpPr txBox="1"/>
          <p:nvPr/>
        </p:nvSpPr>
        <p:spPr>
          <a:xfrm>
            <a:off x="1122996" y="1951565"/>
            <a:ext cx="9727341" cy="993451"/>
          </a:xfrm>
          <a:prstGeom prst="rect">
            <a:avLst/>
          </a:prstGeom>
        </p:spPr>
        <p:txBody>
          <a:bodyPr wrap="square" rtlCol="0">
            <a:normAutofit/>
          </a:bodyPr>
          <a:lstStyle/>
          <a:p>
            <a:pPr algn="l"/>
            <a:r>
              <a:rPr lang="en-GB"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Key idea:</a:t>
            </a:r>
          </a:p>
          <a:p>
            <a:pPr algn="l"/>
            <a:r>
              <a:rPr lang="en-US"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When generating each row, the more times a label is present before, the higher the probability that it will be absent in the new row, and vice versa. </a:t>
            </a:r>
            <a:endParaRPr lang="en-GB"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6" name="文本框 5">
            <a:extLst>
              <a:ext uri="{FF2B5EF4-FFF2-40B4-BE49-F238E27FC236}">
                <a16:creationId xmlns:a16="http://schemas.microsoft.com/office/drawing/2014/main" id="{605654A6-CED6-BCBF-569E-3B58EEE4454E}"/>
              </a:ext>
            </a:extLst>
          </p:cNvPr>
          <p:cNvSpPr txBox="1"/>
          <p:nvPr/>
        </p:nvSpPr>
        <p:spPr>
          <a:xfrm>
            <a:off x="1223558" y="5910284"/>
            <a:ext cx="10087909" cy="646331"/>
          </a:xfrm>
          <a:prstGeom prst="rect">
            <a:avLst/>
          </a:prstGeom>
          <a:noFill/>
        </p:spPr>
        <p:txBody>
          <a:bodyPr wrap="square">
            <a:spAutoFit/>
          </a:bodyPr>
          <a:lstStyle/>
          <a:p>
            <a:r>
              <a:rPr lang="en-US" altLang="zh-CN" dirty="0">
                <a:latin typeface="Arial" panose="020B0604020202020204" pitchFamily="34" charset="0"/>
                <a:ea typeface="黑体" panose="02010609060101010101" pitchFamily="49" charset="-122"/>
                <a:cs typeface="Arial" panose="020B0604020202020204" pitchFamily="34" charset="0"/>
              </a:rPr>
              <a:t>We repeat this process until the coverage reaches one hundred percent, allowing us to obtain a complete label value covering array.</a:t>
            </a:r>
            <a:endParaRPr lang="en-GB"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19652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0" grpId="0" animBg="1"/>
      <p:bldP spid="21" grpId="0" animBg="1"/>
      <p:bldP spid="22" grpId="0"/>
      <p:bldP spid="7" grpId="0" animBg="1"/>
      <p:bldP spid="17" grpId="0" animBg="1"/>
      <p:bldP spid="42" grpId="0"/>
      <p:bldP spid="43" grpId="0" animBg="1"/>
      <p:bldP spid="44" grpId="0" animBg="1"/>
      <p:bldP spid="45"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F6A8D970-350F-D928-36A6-DF0B95F59236}"/>
              </a:ext>
            </a:extLst>
          </p:cNvPr>
          <p:cNvSpPr/>
          <p:nvPr/>
        </p:nvSpPr>
        <p:spPr>
          <a:xfrm>
            <a:off x="9667987" y="3751898"/>
            <a:ext cx="1353022" cy="1791805"/>
          </a:xfrm>
          <a:prstGeom prst="rect">
            <a:avLst/>
          </a:prstGeom>
          <a:solidFill>
            <a:schemeClr val="bg1">
              <a:lumMod val="95000"/>
              <a:alpha val="70000"/>
            </a:schemeClr>
          </a:solidFill>
          <a:ln>
            <a:no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3" name="灯片编号占位符 2">
            <a:extLst>
              <a:ext uri="{FF2B5EF4-FFF2-40B4-BE49-F238E27FC236}">
                <a16:creationId xmlns:a16="http://schemas.microsoft.com/office/drawing/2014/main" id="{4A5EE3FC-DE0E-48BE-92DD-B332AE367ED9}"/>
              </a:ext>
            </a:extLst>
          </p:cNvPr>
          <p:cNvSpPr>
            <a:spLocks noGrp="1"/>
          </p:cNvSpPr>
          <p:nvPr>
            <p:ph type="sldNum" sz="quarter" idx="10"/>
          </p:nvPr>
        </p:nvSpPr>
        <p:spPr>
          <a:xfrm>
            <a:off x="376387" y="6154591"/>
            <a:ext cx="648879" cy="365125"/>
          </a:xfrm>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12</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4" name="标题 3">
            <a:extLst>
              <a:ext uri="{FF2B5EF4-FFF2-40B4-BE49-F238E27FC236}">
                <a16:creationId xmlns:a16="http://schemas.microsoft.com/office/drawing/2014/main" id="{5575D336-A161-469B-B53B-C414FADC3EE5}"/>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Methodology: LV-CIT</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9" name="文本占位符 8">
            <a:extLst>
              <a:ext uri="{FF2B5EF4-FFF2-40B4-BE49-F238E27FC236}">
                <a16:creationId xmlns:a16="http://schemas.microsoft.com/office/drawing/2014/main" id="{E7E4E222-9BC3-426F-8F88-4A52BC447A54}"/>
              </a:ext>
            </a:extLst>
          </p:cNvPr>
          <p:cNvSpPr>
            <a:spLocks noGrp="1"/>
          </p:cNvSpPr>
          <p:nvPr>
            <p:ph type="body" sz="quarter" idx="16"/>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Test image generation (concrete test inputs generation)</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2" name="文本框 1">
            <a:extLst>
              <a:ext uri="{FF2B5EF4-FFF2-40B4-BE49-F238E27FC236}">
                <a16:creationId xmlns:a16="http://schemas.microsoft.com/office/drawing/2014/main" id="{8C7B253C-7F2C-4DE0-9973-402426891312}"/>
              </a:ext>
            </a:extLst>
          </p:cNvPr>
          <p:cNvSpPr txBox="1"/>
          <p:nvPr/>
        </p:nvSpPr>
        <p:spPr>
          <a:xfrm>
            <a:off x="789038" y="1533833"/>
            <a:ext cx="5230762" cy="1007701"/>
          </a:xfrm>
          <a:prstGeom prst="rect">
            <a:avLst/>
          </a:prstGeom>
        </p:spPr>
        <p:txBody>
          <a:bodyPr wrap="none" rtlCol="0">
            <a:normAutofit/>
          </a:bodyPr>
          <a:lstStyle/>
          <a:p>
            <a:pPr algn="l"/>
            <a:r>
              <a:rPr lang="en-GB" altLang="zh-CN" dirty="0">
                <a:solidFill>
                  <a:srgbClr val="333333"/>
                </a:solidFill>
                <a:latin typeface="Arial" panose="020B0604020202020204" pitchFamily="34" charset="0"/>
                <a:ea typeface="黑体" panose="02010609060101010101" pitchFamily="49" charset="-122"/>
                <a:sym typeface="Arial" panose="020B0604020202020204" pitchFamily="34" charset="0"/>
              </a:rPr>
              <a:t>Straightforward methods:</a:t>
            </a:r>
          </a:p>
          <a:p>
            <a:pPr marL="285750" indent="-285750" algn="l">
              <a:buFont typeface="Arial" panose="020B0604020202020204" pitchFamily="34" charset="0"/>
              <a:buChar char="•"/>
            </a:pPr>
            <a:r>
              <a:rPr lang="en-GB" altLang="zh-CN" dirty="0">
                <a:solidFill>
                  <a:srgbClr val="333333"/>
                </a:solidFill>
                <a:latin typeface="Arial" panose="020B0604020202020204" pitchFamily="34" charset="0"/>
                <a:ea typeface="黑体" panose="02010609060101010101" pitchFamily="49" charset="-122"/>
                <a:sym typeface="Arial" panose="020B0604020202020204" pitchFamily="34" charset="0"/>
              </a:rPr>
              <a:t>Selecting from e</a:t>
            </a:r>
            <a:r>
              <a:rPr lang="en-GB" altLang="zh-CN" b="0" i="0" dirty="0">
                <a:solidFill>
                  <a:srgbClr val="333333"/>
                </a:solidFill>
                <a:effectLst/>
                <a:latin typeface="Arial" panose="020B0604020202020204" pitchFamily="34" charset="0"/>
                <a:ea typeface="黑体" panose="02010609060101010101" pitchFamily="49" charset="-122"/>
                <a:sym typeface="Arial" panose="020B0604020202020204" pitchFamily="34" charset="0"/>
              </a:rPr>
              <a:t>xisting </a:t>
            </a:r>
            <a:r>
              <a:rPr lang="en-US" altLang="zh-CN" dirty="0">
                <a:solidFill>
                  <a:srgbClr val="333333"/>
                </a:solidFill>
                <a:latin typeface="Arial" panose="020B0604020202020204" pitchFamily="34" charset="0"/>
                <a:ea typeface="黑体" panose="02010609060101010101" pitchFamily="49" charset="-122"/>
                <a:sym typeface="Arial" panose="020B0604020202020204" pitchFamily="34" charset="0"/>
              </a:rPr>
              <a:t>d</a:t>
            </a:r>
            <a:r>
              <a:rPr lang="en-US" altLang="zh-CN" dirty="0">
                <a:latin typeface="Arial" panose="020B0604020202020204" pitchFamily="34" charset="0"/>
                <a:ea typeface="黑体" panose="02010609060101010101" pitchFamily="49" charset="-122"/>
                <a:sym typeface="Arial" panose="020B0604020202020204" pitchFamily="34" charset="0"/>
              </a:rPr>
              <a:t>atasets</a:t>
            </a:r>
          </a:p>
          <a:p>
            <a:pPr marL="285750" indent="-285750" algn="l">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Retrieving through an image search engine.</a:t>
            </a:r>
          </a:p>
        </p:txBody>
      </p:sp>
      <p:sp>
        <p:nvSpPr>
          <p:cNvPr id="7" name="文本框 6">
            <a:extLst>
              <a:ext uri="{FF2B5EF4-FFF2-40B4-BE49-F238E27FC236}">
                <a16:creationId xmlns:a16="http://schemas.microsoft.com/office/drawing/2014/main" id="{FEC3169E-E6DA-4B58-8EAF-6F70373C6750}"/>
              </a:ext>
            </a:extLst>
          </p:cNvPr>
          <p:cNvSpPr txBox="1"/>
          <p:nvPr/>
        </p:nvSpPr>
        <p:spPr>
          <a:xfrm>
            <a:off x="6223623" y="1642248"/>
            <a:ext cx="4065299"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sz="1800" dirty="0">
                <a:latin typeface="Arial" panose="020B0604020202020204" pitchFamily="34" charset="0"/>
                <a:ea typeface="黑体" panose="02010609060101010101" pitchFamily="49" charset="-122"/>
                <a:sym typeface="Arial" panose="020B0604020202020204" pitchFamily="34" charset="0"/>
              </a:rPr>
              <a:t>We need images that only contain an exact set of objects specified in LVCA!</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grpSp>
        <p:nvGrpSpPr>
          <p:cNvPr id="37" name="组合 36">
            <a:extLst>
              <a:ext uri="{FF2B5EF4-FFF2-40B4-BE49-F238E27FC236}">
                <a16:creationId xmlns:a16="http://schemas.microsoft.com/office/drawing/2014/main" id="{10EDE275-F605-4EC5-AAAE-72022236746F}"/>
              </a:ext>
            </a:extLst>
          </p:cNvPr>
          <p:cNvGrpSpPr/>
          <p:nvPr/>
        </p:nvGrpSpPr>
        <p:grpSpPr>
          <a:xfrm>
            <a:off x="1154057" y="3044436"/>
            <a:ext cx="2160640" cy="2909503"/>
            <a:chOff x="1452716" y="2597174"/>
            <a:chExt cx="2160640" cy="2909503"/>
          </a:xfrm>
        </p:grpSpPr>
        <p:sp>
          <p:nvSpPr>
            <p:cNvPr id="15" name="矩形 14">
              <a:extLst>
                <a:ext uri="{FF2B5EF4-FFF2-40B4-BE49-F238E27FC236}">
                  <a16:creationId xmlns:a16="http://schemas.microsoft.com/office/drawing/2014/main" id="{166F80F8-BEEB-4385-A90C-F02D7BC012F5}"/>
                </a:ext>
              </a:extLst>
            </p:cNvPr>
            <p:cNvSpPr/>
            <p:nvPr/>
          </p:nvSpPr>
          <p:spPr>
            <a:xfrm>
              <a:off x="1452716" y="2614907"/>
              <a:ext cx="2160640" cy="2891769"/>
            </a:xfrm>
            <a:prstGeom prst="rect">
              <a:avLst/>
            </a:prstGeom>
            <a:solidFill>
              <a:schemeClr val="bg1">
                <a:lumMod val="95000"/>
                <a:alpha val="70000"/>
              </a:schemeClr>
            </a:solidFill>
            <a:ln>
              <a:no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22" name="文本框 21">
              <a:extLst>
                <a:ext uri="{FF2B5EF4-FFF2-40B4-BE49-F238E27FC236}">
                  <a16:creationId xmlns:a16="http://schemas.microsoft.com/office/drawing/2014/main" id="{205C3011-FDDA-4B8D-BB82-C647757DBC50}"/>
                </a:ext>
              </a:extLst>
            </p:cNvPr>
            <p:cNvSpPr txBox="1"/>
            <p:nvPr/>
          </p:nvSpPr>
          <p:spPr>
            <a:xfrm>
              <a:off x="1563636" y="4893689"/>
              <a:ext cx="1953240" cy="612988"/>
            </a:xfrm>
            <a:prstGeom prst="rect">
              <a:avLst/>
            </a:prstGeom>
            <a:noFill/>
          </p:spPr>
          <p:txBody>
            <a:bodyPr wrap="square" rtlCol="0">
              <a:spAutoFit/>
            </a:bodyPr>
            <a:lstStyle/>
            <a:p>
              <a:pPr algn="ctr">
                <a:lnSpc>
                  <a:spcPct val="110000"/>
                </a:lnSpc>
              </a:pPr>
              <a:r>
                <a:rPr lang="en-US" altLang="zh-CN" sz="1600" dirty="0">
                  <a:latin typeface="Arial" panose="020B0604020202020204" pitchFamily="34" charset="0"/>
                  <a:ea typeface="黑体" panose="02010609060101010101" pitchFamily="49" charset="-122"/>
                  <a:sym typeface="Arial" panose="020B0604020202020204" pitchFamily="34" charset="0"/>
                </a:rPr>
                <a:t>Source Images from datasets</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p:grpSp>
          <p:nvGrpSpPr>
            <p:cNvPr id="36" name="组合 35">
              <a:extLst>
                <a:ext uri="{FF2B5EF4-FFF2-40B4-BE49-F238E27FC236}">
                  <a16:creationId xmlns:a16="http://schemas.microsoft.com/office/drawing/2014/main" id="{65722B8B-DC46-404E-AE87-378B3908A266}"/>
                </a:ext>
              </a:extLst>
            </p:cNvPr>
            <p:cNvGrpSpPr/>
            <p:nvPr/>
          </p:nvGrpSpPr>
          <p:grpSpPr>
            <a:xfrm>
              <a:off x="1563636" y="2597174"/>
              <a:ext cx="1995114" cy="2253094"/>
              <a:chOff x="1563636" y="2597174"/>
              <a:chExt cx="1995114" cy="2253094"/>
            </a:xfrm>
          </p:grpSpPr>
          <p:grpSp>
            <p:nvGrpSpPr>
              <p:cNvPr id="33" name="组合 32">
                <a:extLst>
                  <a:ext uri="{FF2B5EF4-FFF2-40B4-BE49-F238E27FC236}">
                    <a16:creationId xmlns:a16="http://schemas.microsoft.com/office/drawing/2014/main" id="{337BE50A-5ED5-48F0-9997-8FF6E216885C}"/>
                  </a:ext>
                </a:extLst>
              </p:cNvPr>
              <p:cNvGrpSpPr/>
              <p:nvPr/>
            </p:nvGrpSpPr>
            <p:grpSpPr>
              <a:xfrm>
                <a:off x="1563636" y="2597174"/>
                <a:ext cx="936729" cy="1141628"/>
                <a:chOff x="1563636" y="2597174"/>
                <a:chExt cx="936729" cy="1141628"/>
              </a:xfrm>
            </p:grpSpPr>
            <p:sp>
              <p:nvSpPr>
                <p:cNvPr id="16" name="矩形 15">
                  <a:extLst>
                    <a:ext uri="{FF2B5EF4-FFF2-40B4-BE49-F238E27FC236}">
                      <a16:creationId xmlns:a16="http://schemas.microsoft.com/office/drawing/2014/main" id="{597101BF-35E7-4907-93BB-912749B39885}"/>
                    </a:ext>
                  </a:extLst>
                </p:cNvPr>
                <p:cNvSpPr/>
                <p:nvPr/>
              </p:nvSpPr>
              <p:spPr>
                <a:xfrm>
                  <a:off x="1563636" y="2597174"/>
                  <a:ext cx="936360" cy="21121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cat</a:t>
                  </a:r>
                  <a:endParaRPr lang="zh-CN" altLang="en-US"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p:txBody>
            </p:sp>
            <p:sp>
              <p:nvSpPr>
                <p:cNvPr id="20" name="矩形 19">
                  <a:extLst>
                    <a:ext uri="{FF2B5EF4-FFF2-40B4-BE49-F238E27FC236}">
                      <a16:creationId xmlns:a16="http://schemas.microsoft.com/office/drawing/2014/main" id="{9DF58BF1-C25E-41FD-A3D9-F1983CDEA71D}"/>
                    </a:ext>
                  </a:extLst>
                </p:cNvPr>
                <p:cNvSpPr/>
                <p:nvPr/>
              </p:nvSpPr>
              <p:spPr>
                <a:xfrm>
                  <a:off x="1564004" y="2810675"/>
                  <a:ext cx="936361" cy="928127"/>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pic>
              <p:nvPicPr>
                <p:cNvPr id="21" name="图片 20">
                  <a:extLst>
                    <a:ext uri="{FF2B5EF4-FFF2-40B4-BE49-F238E27FC236}">
                      <a16:creationId xmlns:a16="http://schemas.microsoft.com/office/drawing/2014/main" id="{05497E69-428B-4917-906B-63CA918C67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809" y="2883565"/>
                  <a:ext cx="724568" cy="543426"/>
                </a:xfrm>
                <a:prstGeom prst="rect">
                  <a:avLst/>
                </a:prstGeom>
              </p:spPr>
            </p:pic>
            <p:sp>
              <p:nvSpPr>
                <p:cNvPr id="23" name="文本框 22">
                  <a:extLst>
                    <a:ext uri="{FF2B5EF4-FFF2-40B4-BE49-F238E27FC236}">
                      <a16:creationId xmlns:a16="http://schemas.microsoft.com/office/drawing/2014/main" id="{9FD28BDC-F6F3-4FDF-9F95-DC9FE382EBCE}"/>
                    </a:ext>
                  </a:extLst>
                </p:cNvPr>
                <p:cNvSpPr txBox="1"/>
                <p:nvPr/>
              </p:nvSpPr>
              <p:spPr>
                <a:xfrm>
                  <a:off x="1809830" y="3426993"/>
                  <a:ext cx="314510" cy="276999"/>
                </a:xfrm>
                <a:prstGeom prst="rect">
                  <a:avLst/>
                </a:prstGeom>
                <a:noFill/>
              </p:spPr>
              <p:txBody>
                <a:bodyPr wrap="none" rtlCol="0">
                  <a:spAutoFit/>
                </a:bodyPr>
                <a:lstStyle/>
                <a:p>
                  <a:r>
                    <a:rPr kumimoji="1" lang="en-US" altLang="zh-CN"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endParaRPr kumimoji="1" lang="zh-CN" altLang="en-US"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p:txBody>
            </p:sp>
          </p:grpSp>
          <p:grpSp>
            <p:nvGrpSpPr>
              <p:cNvPr id="6" name="组合 5">
                <a:extLst>
                  <a:ext uri="{FF2B5EF4-FFF2-40B4-BE49-F238E27FC236}">
                    <a16:creationId xmlns:a16="http://schemas.microsoft.com/office/drawing/2014/main" id="{C615CC36-8D11-4576-A0EB-111468545BEF}"/>
                  </a:ext>
                </a:extLst>
              </p:cNvPr>
              <p:cNvGrpSpPr/>
              <p:nvPr/>
            </p:nvGrpSpPr>
            <p:grpSpPr>
              <a:xfrm>
                <a:off x="2588081" y="2597174"/>
                <a:ext cx="970669" cy="1141628"/>
                <a:chOff x="2588081" y="2597174"/>
                <a:chExt cx="970669" cy="1141628"/>
              </a:xfrm>
            </p:grpSpPr>
            <p:sp>
              <p:nvSpPr>
                <p:cNvPr id="17" name="矩形 16">
                  <a:extLst>
                    <a:ext uri="{FF2B5EF4-FFF2-40B4-BE49-F238E27FC236}">
                      <a16:creationId xmlns:a16="http://schemas.microsoft.com/office/drawing/2014/main" id="{0F5F3430-07EC-4F6E-9065-1BA70C8EEAFD}"/>
                    </a:ext>
                  </a:extLst>
                </p:cNvPr>
                <p:cNvSpPr/>
                <p:nvPr/>
              </p:nvSpPr>
              <p:spPr>
                <a:xfrm>
                  <a:off x="2588129" y="2597174"/>
                  <a:ext cx="970621" cy="21121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dog</a:t>
                  </a:r>
                  <a:endParaRPr lang="zh-CN" altLang="en-US"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p:txBody>
            </p:sp>
            <p:sp>
              <p:nvSpPr>
                <p:cNvPr id="24" name="矩形 23">
                  <a:extLst>
                    <a:ext uri="{FF2B5EF4-FFF2-40B4-BE49-F238E27FC236}">
                      <a16:creationId xmlns:a16="http://schemas.microsoft.com/office/drawing/2014/main" id="{6AC258FB-A3A1-4DDA-8CD1-ED14E176997A}"/>
                    </a:ext>
                  </a:extLst>
                </p:cNvPr>
                <p:cNvSpPr/>
                <p:nvPr/>
              </p:nvSpPr>
              <p:spPr>
                <a:xfrm>
                  <a:off x="2588081" y="2810675"/>
                  <a:ext cx="936361" cy="928127"/>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pic>
              <p:nvPicPr>
                <p:cNvPr id="27" name="图片 26">
                  <a:extLst>
                    <a:ext uri="{FF2B5EF4-FFF2-40B4-BE49-F238E27FC236}">
                      <a16:creationId xmlns:a16="http://schemas.microsoft.com/office/drawing/2014/main" id="{D104AA26-5687-4AA1-A967-C45681EB46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525" y="2883565"/>
                  <a:ext cx="782242" cy="586682"/>
                </a:xfrm>
                <a:prstGeom prst="rect">
                  <a:avLst/>
                </a:prstGeom>
              </p:spPr>
            </p:pic>
            <p:sp>
              <p:nvSpPr>
                <p:cNvPr id="30" name="文本框 29">
                  <a:extLst>
                    <a:ext uri="{FF2B5EF4-FFF2-40B4-BE49-F238E27FC236}">
                      <a16:creationId xmlns:a16="http://schemas.microsoft.com/office/drawing/2014/main" id="{805F5019-509C-42DC-9B58-8F0239D760E4}"/>
                    </a:ext>
                  </a:extLst>
                </p:cNvPr>
                <p:cNvSpPr txBox="1"/>
                <p:nvPr/>
              </p:nvSpPr>
              <p:spPr>
                <a:xfrm>
                  <a:off x="2822717" y="3426343"/>
                  <a:ext cx="314510" cy="276999"/>
                </a:xfrm>
                <a:prstGeom prst="rect">
                  <a:avLst/>
                </a:prstGeom>
                <a:noFill/>
              </p:spPr>
              <p:txBody>
                <a:bodyPr wrap="none" rtlCol="0">
                  <a:spAutoFit/>
                </a:bodyPr>
                <a:lstStyle/>
                <a:p>
                  <a:r>
                    <a:rPr kumimoji="1" lang="en-US" altLang="zh-CN"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endParaRPr kumimoji="1" lang="zh-CN" altLang="en-US"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p:txBody>
            </p:sp>
          </p:grpSp>
          <p:grpSp>
            <p:nvGrpSpPr>
              <p:cNvPr id="35" name="组合 34">
                <a:extLst>
                  <a:ext uri="{FF2B5EF4-FFF2-40B4-BE49-F238E27FC236}">
                    <a16:creationId xmlns:a16="http://schemas.microsoft.com/office/drawing/2014/main" id="{25FA6DF3-5B8B-4F48-9DAA-5C15EE5FFB3F}"/>
                  </a:ext>
                </a:extLst>
              </p:cNvPr>
              <p:cNvGrpSpPr/>
              <p:nvPr/>
            </p:nvGrpSpPr>
            <p:grpSpPr>
              <a:xfrm>
                <a:off x="2580515" y="3710525"/>
                <a:ext cx="936361" cy="1139743"/>
                <a:chOff x="4672671" y="2597174"/>
                <a:chExt cx="936361" cy="1139743"/>
              </a:xfrm>
            </p:grpSpPr>
            <p:sp>
              <p:nvSpPr>
                <p:cNvPr id="19" name="矩形 18">
                  <a:extLst>
                    <a:ext uri="{FF2B5EF4-FFF2-40B4-BE49-F238E27FC236}">
                      <a16:creationId xmlns:a16="http://schemas.microsoft.com/office/drawing/2014/main" id="{26083B1A-C7BE-4006-B069-52F3652E1A2A}"/>
                    </a:ext>
                  </a:extLst>
                </p:cNvPr>
                <p:cNvSpPr/>
                <p:nvPr/>
              </p:nvSpPr>
              <p:spPr>
                <a:xfrm>
                  <a:off x="4724060" y="2597174"/>
                  <a:ext cx="833581" cy="21121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car</a:t>
                  </a:r>
                  <a:endParaRPr lang="zh-CN" altLang="en-US"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p:txBody>
            </p:sp>
            <p:sp>
              <p:nvSpPr>
                <p:cNvPr id="26" name="矩形 25">
                  <a:extLst>
                    <a:ext uri="{FF2B5EF4-FFF2-40B4-BE49-F238E27FC236}">
                      <a16:creationId xmlns:a16="http://schemas.microsoft.com/office/drawing/2014/main" id="{DB2D8C5F-3E10-4247-8DE3-A2E90EA7EFB7}"/>
                    </a:ext>
                  </a:extLst>
                </p:cNvPr>
                <p:cNvSpPr/>
                <p:nvPr/>
              </p:nvSpPr>
              <p:spPr>
                <a:xfrm>
                  <a:off x="4672671" y="2808790"/>
                  <a:ext cx="936361" cy="928127"/>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pic>
              <p:nvPicPr>
                <p:cNvPr id="29" name="图片 28">
                  <a:extLst>
                    <a:ext uri="{FF2B5EF4-FFF2-40B4-BE49-F238E27FC236}">
                      <a16:creationId xmlns:a16="http://schemas.microsoft.com/office/drawing/2014/main" id="{66B38192-619E-4046-A224-D52E04E6F0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059" y="2864313"/>
                  <a:ext cx="833581" cy="625186"/>
                </a:xfrm>
                <a:prstGeom prst="rect">
                  <a:avLst/>
                </a:prstGeom>
              </p:spPr>
            </p:pic>
            <p:sp>
              <p:nvSpPr>
                <p:cNvPr id="31" name="文本框 30">
                  <a:extLst>
                    <a:ext uri="{FF2B5EF4-FFF2-40B4-BE49-F238E27FC236}">
                      <a16:creationId xmlns:a16="http://schemas.microsoft.com/office/drawing/2014/main" id="{599FA52D-DE96-4783-86B9-D32E199F8044}"/>
                    </a:ext>
                  </a:extLst>
                </p:cNvPr>
                <p:cNvSpPr txBox="1"/>
                <p:nvPr/>
              </p:nvSpPr>
              <p:spPr>
                <a:xfrm>
                  <a:off x="4911536" y="3452267"/>
                  <a:ext cx="314510" cy="276999"/>
                </a:xfrm>
                <a:prstGeom prst="rect">
                  <a:avLst/>
                </a:prstGeom>
                <a:noFill/>
              </p:spPr>
              <p:txBody>
                <a:bodyPr wrap="none" rtlCol="0">
                  <a:spAutoFit/>
                </a:bodyPr>
                <a:lstStyle/>
                <a:p>
                  <a:r>
                    <a:rPr kumimoji="1" lang="en-US" altLang="zh-CN"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endParaRPr kumimoji="1" lang="zh-CN" altLang="en-US"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p:txBody>
            </p:sp>
          </p:grpSp>
          <p:grpSp>
            <p:nvGrpSpPr>
              <p:cNvPr id="34" name="组合 33">
                <a:extLst>
                  <a:ext uri="{FF2B5EF4-FFF2-40B4-BE49-F238E27FC236}">
                    <a16:creationId xmlns:a16="http://schemas.microsoft.com/office/drawing/2014/main" id="{A00DDEFF-7992-4DFC-8E8E-D70F40A689AB}"/>
                  </a:ext>
                </a:extLst>
              </p:cNvPr>
              <p:cNvGrpSpPr/>
              <p:nvPr/>
            </p:nvGrpSpPr>
            <p:grpSpPr>
              <a:xfrm>
                <a:off x="1563636" y="3708640"/>
                <a:ext cx="943927" cy="1141628"/>
                <a:chOff x="3633682" y="2597174"/>
                <a:chExt cx="943927" cy="1141628"/>
              </a:xfrm>
            </p:grpSpPr>
            <p:sp>
              <p:nvSpPr>
                <p:cNvPr id="18" name="矩形 17">
                  <a:extLst>
                    <a:ext uri="{FF2B5EF4-FFF2-40B4-BE49-F238E27FC236}">
                      <a16:creationId xmlns:a16="http://schemas.microsoft.com/office/drawing/2014/main" id="{3FCB8AAE-7247-449C-BC55-ABEC3B277AD1}"/>
                    </a:ext>
                  </a:extLst>
                </p:cNvPr>
                <p:cNvSpPr/>
                <p:nvPr/>
              </p:nvSpPr>
              <p:spPr>
                <a:xfrm>
                  <a:off x="3657464" y="2597174"/>
                  <a:ext cx="920145" cy="21121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person</a:t>
                  </a:r>
                  <a:endParaRPr lang="zh-CN" altLang="en-US"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p:txBody>
            </p:sp>
            <p:sp>
              <p:nvSpPr>
                <p:cNvPr id="25" name="矩形 24">
                  <a:extLst>
                    <a:ext uri="{FF2B5EF4-FFF2-40B4-BE49-F238E27FC236}">
                      <a16:creationId xmlns:a16="http://schemas.microsoft.com/office/drawing/2014/main" id="{4E8379B2-CD1C-4C3F-AE9E-75DF8FB430D5}"/>
                    </a:ext>
                  </a:extLst>
                </p:cNvPr>
                <p:cNvSpPr/>
                <p:nvPr/>
              </p:nvSpPr>
              <p:spPr>
                <a:xfrm>
                  <a:off x="3633682" y="2810675"/>
                  <a:ext cx="936361" cy="928127"/>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pic>
              <p:nvPicPr>
                <p:cNvPr id="28" name="图片 27">
                  <a:extLst>
                    <a:ext uri="{FF2B5EF4-FFF2-40B4-BE49-F238E27FC236}">
                      <a16:creationId xmlns:a16="http://schemas.microsoft.com/office/drawing/2014/main" id="{9601818A-85CD-429F-AEA1-A153D9537A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3595" y="2875816"/>
                  <a:ext cx="551131" cy="827524"/>
                </a:xfrm>
                <a:prstGeom prst="rect">
                  <a:avLst/>
                </a:prstGeom>
              </p:spPr>
            </p:pic>
            <p:sp>
              <p:nvSpPr>
                <p:cNvPr id="32" name="文本框 31">
                  <a:extLst>
                    <a:ext uri="{FF2B5EF4-FFF2-40B4-BE49-F238E27FC236}">
                      <a16:creationId xmlns:a16="http://schemas.microsoft.com/office/drawing/2014/main" id="{79EFE209-364D-43D6-BFE8-BB878FF41428}"/>
                    </a:ext>
                  </a:extLst>
                </p:cNvPr>
                <p:cNvSpPr txBox="1"/>
                <p:nvPr/>
              </p:nvSpPr>
              <p:spPr>
                <a:xfrm>
                  <a:off x="4204018" y="3149345"/>
                  <a:ext cx="314510" cy="276999"/>
                </a:xfrm>
                <a:prstGeom prst="rect">
                  <a:avLst/>
                </a:prstGeom>
                <a:noFill/>
              </p:spPr>
              <p:txBody>
                <a:bodyPr wrap="none" rtlCol="0">
                  <a:spAutoFit/>
                </a:bodyPr>
                <a:lstStyle/>
                <a:p>
                  <a:r>
                    <a:rPr kumimoji="1" lang="en-US" altLang="zh-CN"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endParaRPr kumimoji="1" lang="zh-CN" altLang="en-US"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p:txBody>
            </p:sp>
          </p:grpSp>
        </p:grpSp>
      </p:grpSp>
      <p:cxnSp>
        <p:nvCxnSpPr>
          <p:cNvPr id="38" name="直接箭头连接符 37">
            <a:extLst>
              <a:ext uri="{FF2B5EF4-FFF2-40B4-BE49-F238E27FC236}">
                <a16:creationId xmlns:a16="http://schemas.microsoft.com/office/drawing/2014/main" id="{37197464-9040-44C6-81AE-8C1A68D1B09E}"/>
              </a:ext>
            </a:extLst>
          </p:cNvPr>
          <p:cNvCxnSpPr>
            <a:cxnSpLocks/>
          </p:cNvCxnSpPr>
          <p:nvPr/>
        </p:nvCxnSpPr>
        <p:spPr>
          <a:xfrm>
            <a:off x="3446604" y="4460486"/>
            <a:ext cx="1570334" cy="6028"/>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41" name="文本框 40">
            <a:extLst>
              <a:ext uri="{FF2B5EF4-FFF2-40B4-BE49-F238E27FC236}">
                <a16:creationId xmlns:a16="http://schemas.microsoft.com/office/drawing/2014/main" id="{9DF31A2D-333C-47D9-9A25-09B55AAB9945}"/>
              </a:ext>
            </a:extLst>
          </p:cNvPr>
          <p:cNvSpPr txBox="1"/>
          <p:nvPr/>
        </p:nvSpPr>
        <p:spPr>
          <a:xfrm>
            <a:off x="3487043" y="3828535"/>
            <a:ext cx="1524581" cy="584775"/>
          </a:xfrm>
          <a:prstGeom prst="rect">
            <a:avLst/>
          </a:prstGeom>
          <a:noFill/>
        </p:spPr>
        <p:txBody>
          <a:bodyPr wrap="square">
            <a:spAutoFit/>
          </a:bodyPr>
          <a:lstStyle/>
          <a:p>
            <a:pPr algn="ctr"/>
            <a:r>
              <a:rPr lang="en-US" altLang="zh-CN" sz="1600" b="0" dirty="0">
                <a:latin typeface="Arial" panose="020B0604020202020204" pitchFamily="34" charset="0"/>
                <a:ea typeface="黑体" panose="02010609060101010101" pitchFamily="49" charset="-122"/>
                <a:sym typeface="Arial" panose="020B0604020202020204" pitchFamily="34" charset="0"/>
              </a:rPr>
              <a:t>Object Images Extraction</a:t>
            </a:r>
            <a:endParaRPr lang="zh-CN" altLang="en-US" sz="1600" b="0" dirty="0">
              <a:latin typeface="Arial" panose="020B0604020202020204" pitchFamily="34" charset="0"/>
              <a:ea typeface="黑体" panose="02010609060101010101" pitchFamily="49" charset="-122"/>
              <a:sym typeface="Arial" panose="020B0604020202020204" pitchFamily="34" charset="0"/>
            </a:endParaRPr>
          </a:p>
        </p:txBody>
      </p:sp>
      <p:sp>
        <p:nvSpPr>
          <p:cNvPr id="42" name="文本框 41">
            <a:extLst>
              <a:ext uri="{FF2B5EF4-FFF2-40B4-BE49-F238E27FC236}">
                <a16:creationId xmlns:a16="http://schemas.microsoft.com/office/drawing/2014/main" id="{848322D6-A22A-4754-902C-94AF6C6DE66A}"/>
              </a:ext>
            </a:extLst>
          </p:cNvPr>
          <p:cNvSpPr txBox="1"/>
          <p:nvPr/>
        </p:nvSpPr>
        <p:spPr>
          <a:xfrm>
            <a:off x="3617718" y="4555908"/>
            <a:ext cx="1150373" cy="480575"/>
          </a:xfrm>
          <a:prstGeom prst="rect">
            <a:avLst/>
          </a:prstGeom>
        </p:spPr>
        <p:txBody>
          <a:bodyPr wrap="square" rtlCol="0">
            <a:normAutofit fontScale="85000" lnSpcReduction="10000"/>
          </a:bodyPr>
          <a:lstStyle/>
          <a:p>
            <a:pPr algn="l"/>
            <a:r>
              <a:rPr lang="en-US" altLang="zh-CN" dirty="0" err="1">
                <a:latin typeface="Arial" panose="020B0604020202020204" pitchFamily="34" charset="0"/>
                <a:ea typeface="黑体" panose="02010609060101010101" pitchFamily="49" charset="-122"/>
                <a:sym typeface="Arial" panose="020B0604020202020204" pitchFamily="34" charset="0"/>
              </a:rPr>
              <a:t>Yolact</a:t>
            </a: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grpSp>
        <p:nvGrpSpPr>
          <p:cNvPr id="62" name="组合 61">
            <a:extLst>
              <a:ext uri="{FF2B5EF4-FFF2-40B4-BE49-F238E27FC236}">
                <a16:creationId xmlns:a16="http://schemas.microsoft.com/office/drawing/2014/main" id="{192B3AFE-7760-45D1-9058-78B9CC5AD13A}"/>
              </a:ext>
            </a:extLst>
          </p:cNvPr>
          <p:cNvGrpSpPr/>
          <p:nvPr/>
        </p:nvGrpSpPr>
        <p:grpSpPr>
          <a:xfrm>
            <a:off x="5128308" y="3193588"/>
            <a:ext cx="2160640" cy="2671148"/>
            <a:chOff x="5631303" y="2508635"/>
            <a:chExt cx="2160640" cy="2671148"/>
          </a:xfrm>
        </p:grpSpPr>
        <p:sp>
          <p:nvSpPr>
            <p:cNvPr id="61" name="矩形 60">
              <a:extLst>
                <a:ext uri="{FF2B5EF4-FFF2-40B4-BE49-F238E27FC236}">
                  <a16:creationId xmlns:a16="http://schemas.microsoft.com/office/drawing/2014/main" id="{223BDE8A-9C1D-446C-8983-1A71F6D6BD37}"/>
                </a:ext>
              </a:extLst>
            </p:cNvPr>
            <p:cNvSpPr/>
            <p:nvPr/>
          </p:nvSpPr>
          <p:spPr>
            <a:xfrm>
              <a:off x="5631303" y="2523382"/>
              <a:ext cx="2160640" cy="2656401"/>
            </a:xfrm>
            <a:prstGeom prst="rect">
              <a:avLst/>
            </a:prstGeom>
            <a:solidFill>
              <a:schemeClr val="bg1">
                <a:lumMod val="95000"/>
                <a:alpha val="70000"/>
              </a:schemeClr>
            </a:solidFill>
            <a:ln>
              <a:no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pic>
          <p:nvPicPr>
            <p:cNvPr id="44" name="图片 43">
              <a:extLst>
                <a:ext uri="{FF2B5EF4-FFF2-40B4-BE49-F238E27FC236}">
                  <a16:creationId xmlns:a16="http://schemas.microsoft.com/office/drawing/2014/main" id="{F2C00647-4C53-4F12-B448-950BA04F61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7635" y="2784290"/>
              <a:ext cx="542406" cy="642853"/>
            </a:xfrm>
            <a:prstGeom prst="rect">
              <a:avLst/>
            </a:prstGeom>
            <a:ln>
              <a:solidFill>
                <a:schemeClr val="bg1">
                  <a:lumMod val="65000"/>
                </a:schemeClr>
              </a:solidFill>
            </a:ln>
          </p:spPr>
        </p:pic>
        <p:pic>
          <p:nvPicPr>
            <p:cNvPr id="45" name="图片 44">
              <a:extLst>
                <a:ext uri="{FF2B5EF4-FFF2-40B4-BE49-F238E27FC236}">
                  <a16:creationId xmlns:a16="http://schemas.microsoft.com/office/drawing/2014/main" id="{F585B594-C788-4BF4-8272-BB22E404F8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21164" y="3904652"/>
              <a:ext cx="543441" cy="712709"/>
            </a:xfrm>
            <a:prstGeom prst="rect">
              <a:avLst/>
            </a:prstGeom>
            <a:ln>
              <a:solidFill>
                <a:schemeClr val="bg1">
                  <a:lumMod val="65000"/>
                </a:schemeClr>
              </a:solidFill>
            </a:ln>
          </p:spPr>
        </p:pic>
        <p:pic>
          <p:nvPicPr>
            <p:cNvPr id="46" name="图片 45">
              <a:extLst>
                <a:ext uri="{FF2B5EF4-FFF2-40B4-BE49-F238E27FC236}">
                  <a16:creationId xmlns:a16="http://schemas.microsoft.com/office/drawing/2014/main" id="{60852A0C-E2D3-4A5E-8B60-6BEF12A8E2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19762" y="3904649"/>
              <a:ext cx="725977" cy="628424"/>
            </a:xfrm>
            <a:prstGeom prst="rect">
              <a:avLst/>
            </a:prstGeom>
            <a:ln>
              <a:solidFill>
                <a:schemeClr val="bg1">
                  <a:lumMod val="65000"/>
                </a:schemeClr>
              </a:solidFill>
            </a:ln>
          </p:spPr>
        </p:pic>
        <p:sp>
          <p:nvSpPr>
            <p:cNvPr id="47" name="矩形 46">
              <a:extLst>
                <a:ext uri="{FF2B5EF4-FFF2-40B4-BE49-F238E27FC236}">
                  <a16:creationId xmlns:a16="http://schemas.microsoft.com/office/drawing/2014/main" id="{9E48B8C3-4E54-4289-9B62-317FEBAA044D}"/>
                </a:ext>
              </a:extLst>
            </p:cNvPr>
            <p:cNvSpPr/>
            <p:nvPr/>
          </p:nvSpPr>
          <p:spPr>
            <a:xfrm>
              <a:off x="5747846" y="2724090"/>
              <a:ext cx="936361" cy="928127"/>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48" name="矩形 47">
              <a:extLst>
                <a:ext uri="{FF2B5EF4-FFF2-40B4-BE49-F238E27FC236}">
                  <a16:creationId xmlns:a16="http://schemas.microsoft.com/office/drawing/2014/main" id="{11F15515-7550-4196-865A-A38DBB0E4475}"/>
                </a:ext>
              </a:extLst>
            </p:cNvPr>
            <p:cNvSpPr/>
            <p:nvPr/>
          </p:nvSpPr>
          <p:spPr>
            <a:xfrm>
              <a:off x="6774704" y="2723365"/>
              <a:ext cx="936361" cy="928127"/>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49" name="矩形 48">
              <a:extLst>
                <a:ext uri="{FF2B5EF4-FFF2-40B4-BE49-F238E27FC236}">
                  <a16:creationId xmlns:a16="http://schemas.microsoft.com/office/drawing/2014/main" id="{A6BECF9B-3E30-45E6-9F30-871DDE856F48}"/>
                </a:ext>
              </a:extLst>
            </p:cNvPr>
            <p:cNvSpPr/>
            <p:nvPr/>
          </p:nvSpPr>
          <p:spPr>
            <a:xfrm>
              <a:off x="5745425" y="3843726"/>
              <a:ext cx="936361" cy="928127"/>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50" name="矩形 49">
              <a:extLst>
                <a:ext uri="{FF2B5EF4-FFF2-40B4-BE49-F238E27FC236}">
                  <a16:creationId xmlns:a16="http://schemas.microsoft.com/office/drawing/2014/main" id="{44A43720-1B97-4B04-A8E1-55D3C48D0BB1}"/>
                </a:ext>
              </a:extLst>
            </p:cNvPr>
            <p:cNvSpPr/>
            <p:nvPr/>
          </p:nvSpPr>
          <p:spPr>
            <a:xfrm>
              <a:off x="6789452" y="3843726"/>
              <a:ext cx="936361" cy="928127"/>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pic>
          <p:nvPicPr>
            <p:cNvPr id="51" name="图片 50">
              <a:extLst>
                <a:ext uri="{FF2B5EF4-FFF2-40B4-BE49-F238E27FC236}">
                  <a16:creationId xmlns:a16="http://schemas.microsoft.com/office/drawing/2014/main" id="{53A33684-9B19-4C47-BAFF-BA96915BFB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70096" y="2784287"/>
              <a:ext cx="380531" cy="687966"/>
            </a:xfrm>
            <a:prstGeom prst="rect">
              <a:avLst/>
            </a:prstGeom>
            <a:ln>
              <a:solidFill>
                <a:schemeClr val="bg1">
                  <a:lumMod val="65000"/>
                </a:schemeClr>
              </a:solidFill>
            </a:ln>
          </p:spPr>
        </p:pic>
        <p:sp>
          <p:nvSpPr>
            <p:cNvPr id="52" name="文本框 51">
              <a:extLst>
                <a:ext uri="{FF2B5EF4-FFF2-40B4-BE49-F238E27FC236}">
                  <a16:creationId xmlns:a16="http://schemas.microsoft.com/office/drawing/2014/main" id="{4028125F-EF72-4679-B1EC-6938B3EF0FB3}"/>
                </a:ext>
              </a:extLst>
            </p:cNvPr>
            <p:cNvSpPr txBox="1"/>
            <p:nvPr/>
          </p:nvSpPr>
          <p:spPr>
            <a:xfrm>
              <a:off x="5969025" y="3377632"/>
              <a:ext cx="314510" cy="276999"/>
            </a:xfrm>
            <a:prstGeom prst="rect">
              <a:avLst/>
            </a:prstGeom>
            <a:noFill/>
          </p:spPr>
          <p:txBody>
            <a:bodyPr wrap="none" rtlCol="0">
              <a:spAutoFit/>
            </a:bodyPr>
            <a:lstStyle/>
            <a:p>
              <a:r>
                <a:rPr kumimoji="1" lang="en-US" altLang="zh-CN"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endParaRPr kumimoji="1" lang="zh-CN" altLang="en-US"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p:txBody>
        </p:sp>
        <p:sp>
          <p:nvSpPr>
            <p:cNvPr id="53" name="文本框 52">
              <a:extLst>
                <a:ext uri="{FF2B5EF4-FFF2-40B4-BE49-F238E27FC236}">
                  <a16:creationId xmlns:a16="http://schemas.microsoft.com/office/drawing/2014/main" id="{946FA75F-8434-418B-99FF-85419BBBA7BC}"/>
                </a:ext>
              </a:extLst>
            </p:cNvPr>
            <p:cNvSpPr txBox="1"/>
            <p:nvPr/>
          </p:nvSpPr>
          <p:spPr>
            <a:xfrm>
              <a:off x="7249049" y="3002145"/>
              <a:ext cx="314510" cy="276999"/>
            </a:xfrm>
            <a:prstGeom prst="rect">
              <a:avLst/>
            </a:prstGeom>
            <a:noFill/>
          </p:spPr>
          <p:txBody>
            <a:bodyPr wrap="none" rtlCol="0">
              <a:spAutoFit/>
            </a:bodyPr>
            <a:lstStyle/>
            <a:p>
              <a:r>
                <a:rPr kumimoji="1" lang="en-US" altLang="zh-CN"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endParaRPr kumimoji="1" lang="zh-CN" altLang="en-US"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p:txBody>
        </p:sp>
        <p:sp>
          <p:nvSpPr>
            <p:cNvPr id="54" name="文本框 53">
              <a:extLst>
                <a:ext uri="{FF2B5EF4-FFF2-40B4-BE49-F238E27FC236}">
                  <a16:creationId xmlns:a16="http://schemas.microsoft.com/office/drawing/2014/main" id="{7CD5402E-1EF1-47EB-930D-614F89486CC6}"/>
                </a:ext>
              </a:extLst>
            </p:cNvPr>
            <p:cNvSpPr txBox="1"/>
            <p:nvPr/>
          </p:nvSpPr>
          <p:spPr>
            <a:xfrm>
              <a:off x="6306252" y="4110135"/>
              <a:ext cx="314510" cy="276999"/>
            </a:xfrm>
            <a:prstGeom prst="rect">
              <a:avLst/>
            </a:prstGeom>
            <a:noFill/>
          </p:spPr>
          <p:txBody>
            <a:bodyPr wrap="none" rtlCol="0">
              <a:spAutoFit/>
            </a:bodyPr>
            <a:lstStyle/>
            <a:p>
              <a:r>
                <a:rPr kumimoji="1" lang="en-US" altLang="zh-CN"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endParaRPr kumimoji="1" lang="zh-CN" altLang="en-US"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p:txBody>
        </p:sp>
        <p:sp>
          <p:nvSpPr>
            <p:cNvPr id="55" name="文本框 54">
              <a:extLst>
                <a:ext uri="{FF2B5EF4-FFF2-40B4-BE49-F238E27FC236}">
                  <a16:creationId xmlns:a16="http://schemas.microsoft.com/office/drawing/2014/main" id="{22C4E03D-1998-4408-8E8B-88FFF531B676}"/>
                </a:ext>
              </a:extLst>
            </p:cNvPr>
            <p:cNvSpPr txBox="1"/>
            <p:nvPr/>
          </p:nvSpPr>
          <p:spPr>
            <a:xfrm>
              <a:off x="7051881" y="4497993"/>
              <a:ext cx="314510" cy="276999"/>
            </a:xfrm>
            <a:prstGeom prst="rect">
              <a:avLst/>
            </a:prstGeom>
            <a:noFill/>
          </p:spPr>
          <p:txBody>
            <a:bodyPr wrap="none" rtlCol="0">
              <a:spAutoFit/>
            </a:bodyPr>
            <a:lstStyle/>
            <a:p>
              <a:r>
                <a:rPr kumimoji="1" lang="en-US" altLang="zh-CN"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endParaRPr kumimoji="1" lang="zh-CN" altLang="en-US"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p:txBody>
        </p:sp>
        <p:sp>
          <p:nvSpPr>
            <p:cNvPr id="56" name="文本框 55">
              <a:extLst>
                <a:ext uri="{FF2B5EF4-FFF2-40B4-BE49-F238E27FC236}">
                  <a16:creationId xmlns:a16="http://schemas.microsoft.com/office/drawing/2014/main" id="{435458B4-0EF8-4038-A7E6-03E7ACDDD67B}"/>
                </a:ext>
              </a:extLst>
            </p:cNvPr>
            <p:cNvSpPr txBox="1"/>
            <p:nvPr/>
          </p:nvSpPr>
          <p:spPr>
            <a:xfrm>
              <a:off x="5829621" y="4799482"/>
              <a:ext cx="1793995" cy="342145"/>
            </a:xfrm>
            <a:prstGeom prst="rect">
              <a:avLst/>
            </a:prstGeom>
            <a:noFill/>
          </p:spPr>
          <p:txBody>
            <a:bodyPr wrap="square" rtlCol="0">
              <a:spAutoFit/>
            </a:bodyPr>
            <a:lstStyle/>
            <a:p>
              <a:pPr algn="ctr">
                <a:lnSpc>
                  <a:spcPct val="110000"/>
                </a:lnSpc>
              </a:pPr>
              <a:r>
                <a:rPr lang="en-US" altLang="zh-CN" sz="1600" dirty="0">
                  <a:latin typeface="Arial" panose="020B0604020202020204" pitchFamily="34" charset="0"/>
                  <a:ea typeface="黑体" panose="02010609060101010101" pitchFamily="49" charset="-122"/>
                  <a:sym typeface="Arial" panose="020B0604020202020204" pitchFamily="34" charset="0"/>
                </a:rPr>
                <a:t>Object Library</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p:sp>
          <p:nvSpPr>
            <p:cNvPr id="57" name="矩形 56">
              <a:extLst>
                <a:ext uri="{FF2B5EF4-FFF2-40B4-BE49-F238E27FC236}">
                  <a16:creationId xmlns:a16="http://schemas.microsoft.com/office/drawing/2014/main" id="{88CDAA51-BF75-47C2-AE90-D09885A5C628}"/>
                </a:ext>
              </a:extLst>
            </p:cNvPr>
            <p:cNvSpPr/>
            <p:nvPr/>
          </p:nvSpPr>
          <p:spPr>
            <a:xfrm>
              <a:off x="5745425" y="2508635"/>
              <a:ext cx="936360" cy="21121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cat</a:t>
              </a:r>
              <a:endParaRPr lang="zh-CN" altLang="en-US"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p:txBody>
        </p:sp>
        <p:sp>
          <p:nvSpPr>
            <p:cNvPr id="58" name="矩形 57">
              <a:extLst>
                <a:ext uri="{FF2B5EF4-FFF2-40B4-BE49-F238E27FC236}">
                  <a16:creationId xmlns:a16="http://schemas.microsoft.com/office/drawing/2014/main" id="{78A3600B-F993-410B-8D03-285766776886}"/>
                </a:ext>
              </a:extLst>
            </p:cNvPr>
            <p:cNvSpPr/>
            <p:nvPr/>
          </p:nvSpPr>
          <p:spPr>
            <a:xfrm>
              <a:off x="6769918" y="2508635"/>
              <a:ext cx="970621" cy="21121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dog</a:t>
              </a:r>
              <a:endParaRPr lang="zh-CN" altLang="en-US"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p:txBody>
        </p:sp>
        <p:sp>
          <p:nvSpPr>
            <p:cNvPr id="59" name="矩形 58">
              <a:extLst>
                <a:ext uri="{FF2B5EF4-FFF2-40B4-BE49-F238E27FC236}">
                  <a16:creationId xmlns:a16="http://schemas.microsoft.com/office/drawing/2014/main" id="{96A92543-D637-4A91-A7CE-C2A7F814DE4B}"/>
                </a:ext>
              </a:extLst>
            </p:cNvPr>
            <p:cNvSpPr/>
            <p:nvPr/>
          </p:nvSpPr>
          <p:spPr>
            <a:xfrm>
              <a:off x="5767684" y="3636742"/>
              <a:ext cx="920145" cy="21121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person</a:t>
              </a:r>
              <a:endParaRPr lang="zh-CN" altLang="en-US"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p:txBody>
        </p:sp>
        <p:sp>
          <p:nvSpPr>
            <p:cNvPr id="60" name="矩形 59">
              <a:extLst>
                <a:ext uri="{FF2B5EF4-FFF2-40B4-BE49-F238E27FC236}">
                  <a16:creationId xmlns:a16="http://schemas.microsoft.com/office/drawing/2014/main" id="{7BB9F014-7CD3-4116-AE68-8FDD005854AC}"/>
                </a:ext>
              </a:extLst>
            </p:cNvPr>
            <p:cNvSpPr/>
            <p:nvPr/>
          </p:nvSpPr>
          <p:spPr>
            <a:xfrm>
              <a:off x="6834280" y="3636742"/>
              <a:ext cx="833581" cy="21121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car</a:t>
              </a:r>
              <a:endParaRPr lang="zh-CN" altLang="en-US" sz="12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p:txBody>
        </p:sp>
      </p:grpSp>
      <p:cxnSp>
        <p:nvCxnSpPr>
          <p:cNvPr id="63" name="直接箭头连接符 62">
            <a:extLst>
              <a:ext uri="{FF2B5EF4-FFF2-40B4-BE49-F238E27FC236}">
                <a16:creationId xmlns:a16="http://schemas.microsoft.com/office/drawing/2014/main" id="{8C515478-3B1E-42D5-B6B6-A1342A5A3FC0}"/>
              </a:ext>
            </a:extLst>
          </p:cNvPr>
          <p:cNvCxnSpPr>
            <a:cxnSpLocks/>
          </p:cNvCxnSpPr>
          <p:nvPr/>
        </p:nvCxnSpPr>
        <p:spPr>
          <a:xfrm>
            <a:off x="7401606" y="4480704"/>
            <a:ext cx="2160640"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graphicFrame>
        <p:nvGraphicFramePr>
          <p:cNvPr id="64" name="表格 63">
            <a:extLst>
              <a:ext uri="{FF2B5EF4-FFF2-40B4-BE49-F238E27FC236}">
                <a16:creationId xmlns:a16="http://schemas.microsoft.com/office/drawing/2014/main" id="{DDBFD3E9-4BBD-47AB-B477-D1AA2F6AEFDC}"/>
              </a:ext>
            </a:extLst>
          </p:cNvPr>
          <p:cNvGraphicFramePr>
            <a:graphicFrameLocks noGrp="1"/>
          </p:cNvGraphicFramePr>
          <p:nvPr>
            <p:extLst>
              <p:ext uri="{D42A27DB-BD31-4B8C-83A1-F6EECF244321}">
                <p14:modId xmlns:p14="http://schemas.microsoft.com/office/powerpoint/2010/main" val="2781807140"/>
              </p:ext>
            </p:extLst>
          </p:nvPr>
        </p:nvGraphicFramePr>
        <p:xfrm>
          <a:off x="7419257" y="4625480"/>
          <a:ext cx="2100823" cy="523050"/>
        </p:xfrm>
        <a:graphic>
          <a:graphicData uri="http://schemas.openxmlformats.org/drawingml/2006/table">
            <a:tbl>
              <a:tblPr>
                <a:tableStyleId>{7DF18680-E054-41AD-8BC1-D1AEF772440D}</a:tableStyleId>
              </a:tblPr>
              <a:tblGrid>
                <a:gridCol w="503014">
                  <a:extLst>
                    <a:ext uri="{9D8B030D-6E8A-4147-A177-3AD203B41FA5}">
                      <a16:colId xmlns:a16="http://schemas.microsoft.com/office/drawing/2014/main" val="3333034890"/>
                    </a:ext>
                  </a:extLst>
                </a:gridCol>
                <a:gridCol w="532603">
                  <a:extLst>
                    <a:ext uri="{9D8B030D-6E8A-4147-A177-3AD203B41FA5}">
                      <a16:colId xmlns:a16="http://schemas.microsoft.com/office/drawing/2014/main" val="2903398967"/>
                    </a:ext>
                  </a:extLst>
                </a:gridCol>
                <a:gridCol w="532603">
                  <a:extLst>
                    <a:ext uri="{9D8B030D-6E8A-4147-A177-3AD203B41FA5}">
                      <a16:colId xmlns:a16="http://schemas.microsoft.com/office/drawing/2014/main" val="4191041756"/>
                    </a:ext>
                  </a:extLst>
                </a:gridCol>
                <a:gridCol w="532603">
                  <a:extLst>
                    <a:ext uri="{9D8B030D-6E8A-4147-A177-3AD203B41FA5}">
                      <a16:colId xmlns:a16="http://schemas.microsoft.com/office/drawing/2014/main" val="2341493689"/>
                    </a:ext>
                  </a:extLst>
                </a:gridCol>
              </a:tblGrid>
              <a:tr h="261525">
                <a:tc>
                  <a:txBody>
                    <a:bodyPr/>
                    <a:lstStyle/>
                    <a:p>
                      <a:pPr algn="ctr" fontAlgn="ctr"/>
                      <a:r>
                        <a:rPr lang="en-US" altLang="zh-CN" sz="12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cat</a:t>
                      </a:r>
                      <a:endParaRPr lang="zh-CN" altLang="en-US" sz="12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marL="0" marR="0" lvl="0" indent="0" algn="ctr" defTabSz="959937" rtl="0" eaLnBrk="1" fontAlgn="ctr" latinLnBrk="0" hangingPunct="1">
                        <a:lnSpc>
                          <a:spcPct val="100000"/>
                        </a:lnSpc>
                        <a:spcBef>
                          <a:spcPts val="0"/>
                        </a:spcBef>
                        <a:spcAft>
                          <a:spcPts val="0"/>
                        </a:spcAft>
                        <a:buClrTx/>
                        <a:buSzTx/>
                        <a:buFontTx/>
                        <a:buNone/>
                        <a:tabLst/>
                        <a:defRPr/>
                      </a:pPr>
                      <a:r>
                        <a:rPr lang="en-US" altLang="zh-CN" sz="12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dog</a:t>
                      </a:r>
                      <a:endParaRPr lang="en-US" altLang="zh-CN" sz="1200" b="1"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2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person</a:t>
                      </a:r>
                      <a:endParaRPr lang="en-US" sz="12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2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car</a:t>
                      </a:r>
                      <a:endParaRPr lang="en-US" sz="12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extLst>
                  <a:ext uri="{0D108BD9-81ED-4DB2-BD59-A6C34878D82A}">
                    <a16:rowId xmlns:a16="http://schemas.microsoft.com/office/drawing/2014/main" val="3097307539"/>
                  </a:ext>
                </a:extLst>
              </a:tr>
              <a:tr h="261525">
                <a:tc>
                  <a:txBody>
                    <a:bodyPr/>
                    <a:lstStyle/>
                    <a:p>
                      <a:pPr marL="0" algn="ctr" defTabSz="914377" rtl="0" eaLnBrk="1" fontAlgn="ctr" latinLnBrk="0" hangingPunct="1"/>
                      <a:r>
                        <a:rPr lang="en-US" sz="12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solidFill>
                      <a:schemeClr val="accent1">
                        <a:lumMod val="20000"/>
                        <a:lumOff val="80000"/>
                      </a:schemeClr>
                    </a:solidFill>
                  </a:tcPr>
                </a:tc>
                <a:tc>
                  <a:txBody>
                    <a:bodyPr/>
                    <a:lstStyle/>
                    <a:p>
                      <a:pPr algn="ctr" fontAlgn="ctr"/>
                      <a:r>
                        <a:rPr lang="en-US" altLang="zh-CN" sz="12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solidFill>
                      <a:schemeClr val="accent1">
                        <a:lumMod val="20000"/>
                        <a:lumOff val="80000"/>
                      </a:schemeClr>
                    </a:solidFill>
                  </a:tcPr>
                </a:tc>
                <a:tc>
                  <a:txBody>
                    <a:bodyPr/>
                    <a:lstStyle/>
                    <a:p>
                      <a:pPr algn="ctr" fontAlgn="ctr"/>
                      <a:r>
                        <a:rPr lang="en-US" altLang="zh-CN" sz="12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solidFill>
                      <a:schemeClr val="accent1">
                        <a:lumMod val="20000"/>
                        <a:lumOff val="80000"/>
                      </a:schemeClr>
                    </a:solidFill>
                  </a:tcPr>
                </a:tc>
                <a:tc>
                  <a:txBody>
                    <a:bodyPr/>
                    <a:lstStyle/>
                    <a:p>
                      <a:pPr algn="ctr" fontAlgn="ctr"/>
                      <a:r>
                        <a:rPr lang="en-US" altLang="zh-CN" sz="12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solidFill>
                      <a:schemeClr val="accent1">
                        <a:lumMod val="20000"/>
                        <a:lumOff val="80000"/>
                      </a:schemeClr>
                    </a:solidFill>
                  </a:tcPr>
                </a:tc>
                <a:extLst>
                  <a:ext uri="{0D108BD9-81ED-4DB2-BD59-A6C34878D82A}">
                    <a16:rowId xmlns:a16="http://schemas.microsoft.com/office/drawing/2014/main" val="818047163"/>
                  </a:ext>
                </a:extLst>
              </a:tr>
            </a:tbl>
          </a:graphicData>
        </a:graphic>
      </p:graphicFrame>
      <p:sp>
        <p:nvSpPr>
          <p:cNvPr id="66" name="文本框 65">
            <a:extLst>
              <a:ext uri="{FF2B5EF4-FFF2-40B4-BE49-F238E27FC236}">
                <a16:creationId xmlns:a16="http://schemas.microsoft.com/office/drawing/2014/main" id="{D36CE27E-C4D6-4CBE-9F68-EE1890C65239}"/>
              </a:ext>
            </a:extLst>
          </p:cNvPr>
          <p:cNvSpPr txBox="1"/>
          <p:nvPr/>
        </p:nvSpPr>
        <p:spPr>
          <a:xfrm>
            <a:off x="7799967" y="3894780"/>
            <a:ext cx="1264764" cy="584775"/>
          </a:xfrm>
          <a:prstGeom prst="rect">
            <a:avLst/>
          </a:prstGeom>
          <a:noFill/>
        </p:spPr>
        <p:txBody>
          <a:bodyPr wrap="square">
            <a:spAutoFit/>
          </a:bodyPr>
          <a:lstStyle/>
          <a:p>
            <a:pPr algn="ctr"/>
            <a:r>
              <a:rPr lang="en-US" altLang="zh-CN" sz="1600" b="0" dirty="0">
                <a:latin typeface="Arial" panose="020B0604020202020204" pitchFamily="34" charset="0"/>
                <a:ea typeface="黑体" panose="02010609060101010101" pitchFamily="49" charset="-122"/>
                <a:sym typeface="Arial" panose="020B0604020202020204" pitchFamily="34" charset="0"/>
              </a:rPr>
              <a:t>Select </a:t>
            </a:r>
            <a:r>
              <a:rPr lang="en-US" altLang="zh-CN" sz="1600" dirty="0">
                <a:latin typeface="Arial" panose="020B0604020202020204" pitchFamily="34" charset="0"/>
                <a:ea typeface="黑体" panose="02010609060101010101" pitchFamily="49" charset="-122"/>
                <a:sym typeface="Arial" panose="020B0604020202020204" pitchFamily="34" charset="0"/>
              </a:rPr>
              <a:t>and </a:t>
            </a:r>
            <a:r>
              <a:rPr lang="en-US" altLang="zh-CN" sz="1600" b="0" dirty="0">
                <a:latin typeface="Arial" panose="020B0604020202020204" pitchFamily="34" charset="0"/>
                <a:ea typeface="黑体" panose="02010609060101010101" pitchFamily="49" charset="-122"/>
                <a:sym typeface="Arial" panose="020B0604020202020204" pitchFamily="34" charset="0"/>
              </a:rPr>
              <a:t>Compose</a:t>
            </a:r>
            <a:endParaRPr lang="zh-CN" altLang="en-US" sz="1600" b="0" dirty="0">
              <a:latin typeface="Arial" panose="020B0604020202020204" pitchFamily="34" charset="0"/>
              <a:ea typeface="黑体" panose="02010609060101010101" pitchFamily="49" charset="-122"/>
              <a:sym typeface="Arial" panose="020B0604020202020204" pitchFamily="34" charset="0"/>
            </a:endParaRPr>
          </a:p>
        </p:txBody>
      </p:sp>
      <p:pic>
        <p:nvPicPr>
          <p:cNvPr id="67" name="图片 66">
            <a:extLst>
              <a:ext uri="{FF2B5EF4-FFF2-40B4-BE49-F238E27FC236}">
                <a16:creationId xmlns:a16="http://schemas.microsoft.com/office/drawing/2014/main" id="{00189650-A8C5-4755-962D-5F1DC52ECBBB}"/>
              </a:ext>
            </a:extLst>
          </p:cNvPr>
          <p:cNvPicPr>
            <a:picLocks noChangeAspect="1"/>
          </p:cNvPicPr>
          <p:nvPr/>
        </p:nvPicPr>
        <p:blipFill>
          <a:blip r:embed="rId11"/>
          <a:stretch>
            <a:fillRect/>
          </a:stretch>
        </p:blipFill>
        <p:spPr>
          <a:xfrm>
            <a:off x="9772811" y="3897010"/>
            <a:ext cx="1145915" cy="1216652"/>
          </a:xfrm>
          <a:prstGeom prst="rect">
            <a:avLst/>
          </a:prstGeom>
          <a:ln>
            <a:solidFill>
              <a:schemeClr val="bg1">
                <a:lumMod val="65000"/>
              </a:schemeClr>
            </a:solidFill>
          </a:ln>
        </p:spPr>
      </p:pic>
      <p:sp>
        <p:nvSpPr>
          <p:cNvPr id="68" name="文本框 67">
            <a:extLst>
              <a:ext uri="{FF2B5EF4-FFF2-40B4-BE49-F238E27FC236}">
                <a16:creationId xmlns:a16="http://schemas.microsoft.com/office/drawing/2014/main" id="{3ADC7484-CEF6-4397-9EEC-7FE9C51A8424}"/>
              </a:ext>
            </a:extLst>
          </p:cNvPr>
          <p:cNvSpPr txBox="1"/>
          <p:nvPr/>
        </p:nvSpPr>
        <p:spPr>
          <a:xfrm>
            <a:off x="9692868" y="5131355"/>
            <a:ext cx="1315179" cy="342145"/>
          </a:xfrm>
          <a:prstGeom prst="rect">
            <a:avLst/>
          </a:prstGeom>
          <a:noFill/>
        </p:spPr>
        <p:txBody>
          <a:bodyPr wrap="square" rtlCol="0">
            <a:spAutoFit/>
          </a:bodyPr>
          <a:lstStyle/>
          <a:p>
            <a:pPr algn="ctr">
              <a:lnSpc>
                <a:spcPct val="110000"/>
              </a:lnSpc>
            </a:pPr>
            <a:r>
              <a:rPr lang="en-US" altLang="zh-CN" sz="1600" dirty="0">
                <a:latin typeface="Arial" panose="020B0604020202020204" pitchFamily="34" charset="0"/>
                <a:ea typeface="黑体" panose="02010609060101010101" pitchFamily="49" charset="-122"/>
                <a:sym typeface="Arial" panose="020B0604020202020204" pitchFamily="34" charset="0"/>
              </a:rPr>
              <a:t>Test Images</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p:sp>
        <p:nvSpPr>
          <p:cNvPr id="70" name="文本框 69">
            <a:extLst>
              <a:ext uri="{FF2B5EF4-FFF2-40B4-BE49-F238E27FC236}">
                <a16:creationId xmlns:a16="http://schemas.microsoft.com/office/drawing/2014/main" id="{6C86BDD8-CC8A-4819-AE67-59378319C97E}"/>
              </a:ext>
            </a:extLst>
          </p:cNvPr>
          <p:cNvSpPr txBox="1"/>
          <p:nvPr/>
        </p:nvSpPr>
        <p:spPr>
          <a:xfrm>
            <a:off x="660400" y="6152046"/>
            <a:ext cx="10858500" cy="284776"/>
          </a:xfrm>
          <a:prstGeom prst="rect">
            <a:avLst/>
          </a:prstGeom>
        </p:spPr>
        <p:txBody>
          <a:bodyPr wrap="square" rtlCol="0">
            <a:noAutofit/>
          </a:bodyPr>
          <a:lstStyle/>
          <a:p>
            <a:pPr algn="l"/>
            <a:r>
              <a:rPr lang="en-US" altLang="zh-CN" sz="1000" dirty="0">
                <a:latin typeface="Arial" panose="020B0604020202020204" pitchFamily="34" charset="0"/>
                <a:ea typeface="黑体" panose="02010609060101010101" pitchFamily="49" charset="-122"/>
                <a:sym typeface="Arial" panose="020B0604020202020204" pitchFamily="34" charset="0"/>
              </a:rPr>
              <a:t>[1] D. </a:t>
            </a:r>
            <a:r>
              <a:rPr lang="en-US" altLang="zh-CN" sz="1000" dirty="0" err="1">
                <a:latin typeface="Arial" panose="020B0604020202020204" pitchFamily="34" charset="0"/>
                <a:ea typeface="黑体" panose="02010609060101010101" pitchFamily="49" charset="-122"/>
                <a:sym typeface="Arial" panose="020B0604020202020204" pitchFamily="34" charset="0"/>
              </a:rPr>
              <a:t>Bolya</a:t>
            </a:r>
            <a:r>
              <a:rPr lang="en-US" altLang="zh-CN" sz="1000" dirty="0">
                <a:latin typeface="Arial" panose="020B0604020202020204" pitchFamily="34" charset="0"/>
                <a:ea typeface="黑体" panose="02010609060101010101" pitchFamily="49" charset="-122"/>
                <a:sym typeface="Arial" panose="020B0604020202020204" pitchFamily="34" charset="0"/>
              </a:rPr>
              <a:t>, C. Zhou, F. Xiao, and Y. J. Lee, “YOLACT++ better Real-Time instance segmentation,” IEEE Transactions on Pattern Analysis and Machine Intelligence, vol. 44, no. 2, pp. 1108–1121, 2022.</a:t>
            </a:r>
            <a:endParaRPr lang="zh-CN" altLang="en-US" sz="1000" dirty="0">
              <a:latin typeface="Arial" panose="020B0604020202020204" pitchFamily="34" charset="0"/>
              <a:ea typeface="黑体" panose="02010609060101010101" pitchFamily="49" charset="-122"/>
              <a:sym typeface="Arial" panose="020B0604020202020204" pitchFamily="34" charset="0"/>
            </a:endParaRPr>
          </a:p>
        </p:txBody>
      </p:sp>
      <p:sp>
        <p:nvSpPr>
          <p:cNvPr id="8" name="文本框 7">
            <a:extLst>
              <a:ext uri="{FF2B5EF4-FFF2-40B4-BE49-F238E27FC236}">
                <a16:creationId xmlns:a16="http://schemas.microsoft.com/office/drawing/2014/main" id="{D32EC025-0A4B-E45A-B373-358DC7752E01}"/>
              </a:ext>
            </a:extLst>
          </p:cNvPr>
          <p:cNvSpPr txBox="1"/>
          <p:nvPr/>
        </p:nvSpPr>
        <p:spPr>
          <a:xfrm>
            <a:off x="808362" y="2489283"/>
            <a:ext cx="9045375" cy="369332"/>
          </a:xfrm>
          <a:prstGeom prst="rect">
            <a:avLst/>
          </a:prstGeom>
          <a:noFill/>
        </p:spPr>
        <p:txBody>
          <a:bodyPr wrap="square">
            <a:spAutoFit/>
          </a:bodyPr>
          <a:lstStyle/>
          <a:p>
            <a:r>
              <a:rPr lang="en-US" altLang="zh-CN" dirty="0">
                <a:solidFill>
                  <a:srgbClr val="333333"/>
                </a:solidFill>
                <a:latin typeface="Arial" panose="020B0604020202020204" pitchFamily="34" charset="0"/>
                <a:ea typeface="黑体" panose="02010609060101010101" pitchFamily="49" charset="-122"/>
              </a:rPr>
              <a:t>We cannot guarantee that these images do not contain any other objects. </a:t>
            </a:r>
            <a:endParaRPr lang="en-GB" dirty="0">
              <a:solidFill>
                <a:srgbClr val="333333"/>
              </a:solid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78706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1" grpId="0"/>
      <p:bldP spid="42" grpId="0"/>
      <p:bldP spid="66" grpId="0"/>
      <p:bldP spid="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A5EE3FC-DE0E-48BE-92DD-B332AE367ED9}"/>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13</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4" name="标题 3">
            <a:extLst>
              <a:ext uri="{FF2B5EF4-FFF2-40B4-BE49-F238E27FC236}">
                <a16:creationId xmlns:a16="http://schemas.microsoft.com/office/drawing/2014/main" id="{5575D336-A161-469B-B53B-C414FADC3EE5}"/>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Experiment Setup &amp; RQs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9" name="文本占位符 8">
            <a:extLst>
              <a:ext uri="{FF2B5EF4-FFF2-40B4-BE49-F238E27FC236}">
                <a16:creationId xmlns:a16="http://schemas.microsoft.com/office/drawing/2014/main" id="{E7E4E222-9BC3-426F-8F88-4A52BC447A54}"/>
              </a:ext>
            </a:extLst>
          </p:cNvPr>
          <p:cNvSpPr>
            <a:spLocks noGrp="1"/>
          </p:cNvSpPr>
          <p:nvPr>
            <p:ph type="body" sz="quarter" idx="16"/>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Datasets and classifiers under test</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mc:AlternateContent xmlns:mc="http://schemas.openxmlformats.org/markup-compatibility/2006">
        <mc:Choice xmlns:a14="http://schemas.microsoft.com/office/drawing/2010/main" Requires="a14">
          <p:graphicFrame>
            <p:nvGraphicFramePr>
              <p:cNvPr id="8" name="表格 9">
                <a:extLst>
                  <a:ext uri="{FF2B5EF4-FFF2-40B4-BE49-F238E27FC236}">
                    <a16:creationId xmlns:a16="http://schemas.microsoft.com/office/drawing/2014/main" id="{51121368-AD9A-48F5-91E7-FC1CC41B41EC}"/>
                  </a:ext>
                </a:extLst>
              </p:cNvPr>
              <p:cNvGraphicFramePr>
                <a:graphicFrameLocks noGrp="1"/>
              </p:cNvGraphicFramePr>
              <p:nvPr>
                <p:extLst>
                  <p:ext uri="{D42A27DB-BD31-4B8C-83A1-F6EECF244321}">
                    <p14:modId xmlns:p14="http://schemas.microsoft.com/office/powerpoint/2010/main" val="3025853609"/>
                  </p:ext>
                </p:extLst>
              </p:nvPr>
            </p:nvGraphicFramePr>
            <p:xfrm>
              <a:off x="2167686" y="3009680"/>
              <a:ext cx="6062646" cy="2346960"/>
            </p:xfrm>
            <a:graphic>
              <a:graphicData uri="http://schemas.openxmlformats.org/drawingml/2006/table">
                <a:tbl>
                  <a:tblPr firstRow="1" bandRow="1">
                    <a:tableStyleId>{2D5ABB26-0587-4C30-8999-92F81FD0307C}</a:tableStyleId>
                  </a:tblPr>
                  <a:tblGrid>
                    <a:gridCol w="1504882">
                      <a:extLst>
                        <a:ext uri="{9D8B030D-6E8A-4147-A177-3AD203B41FA5}">
                          <a16:colId xmlns:a16="http://schemas.microsoft.com/office/drawing/2014/main" val="343026236"/>
                        </a:ext>
                      </a:extLst>
                    </a:gridCol>
                    <a:gridCol w="1504882">
                      <a:extLst>
                        <a:ext uri="{9D8B030D-6E8A-4147-A177-3AD203B41FA5}">
                          <a16:colId xmlns:a16="http://schemas.microsoft.com/office/drawing/2014/main" val="2845212732"/>
                        </a:ext>
                      </a:extLst>
                    </a:gridCol>
                    <a:gridCol w="1548000">
                      <a:extLst>
                        <a:ext uri="{9D8B030D-6E8A-4147-A177-3AD203B41FA5}">
                          <a16:colId xmlns:a16="http://schemas.microsoft.com/office/drawing/2014/main" val="2583982802"/>
                        </a:ext>
                      </a:extLst>
                    </a:gridCol>
                    <a:gridCol w="1504882">
                      <a:extLst>
                        <a:ext uri="{9D8B030D-6E8A-4147-A177-3AD203B41FA5}">
                          <a16:colId xmlns:a16="http://schemas.microsoft.com/office/drawing/2014/main" val="691755157"/>
                        </a:ext>
                      </a:extLst>
                    </a:gridCol>
                  </a:tblGrid>
                  <a:tr h="324000">
                    <a:tc>
                      <a:txBody>
                        <a:bodyPr/>
                        <a:lstStyle/>
                        <a:p>
                          <a:pPr algn="ctr"/>
                          <a:r>
                            <a:rPr lang="en-US" altLang="zh-CN" sz="1600" b="1" dirty="0">
                              <a:latin typeface="Arial" panose="020B0604020202020204" pitchFamily="34" charset="0"/>
                              <a:ea typeface="黑体" panose="02010609060101010101" pitchFamily="49" charset="-122"/>
                              <a:sym typeface="Arial" panose="020B0604020202020204" pitchFamily="34" charset="0"/>
                            </a:rPr>
                            <a:t>Datasets</a:t>
                          </a:r>
                          <a:endParaRPr lang="zh-CN" altLang="en-US" sz="16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sym typeface="Arial" panose="020B0604020202020204" pitchFamily="34" charset="0"/>
                                  </a:rPr>
                                  <m:t>𝒏</m:t>
                                </m:r>
                              </m:oMath>
                            </m:oMathPara>
                          </a14:m>
                          <a:endParaRPr lang="zh-CN" altLang="en-US" sz="16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latin typeface="Arial" panose="020B0604020202020204" pitchFamily="34" charset="0"/>
                              <a:ea typeface="黑体" panose="02010609060101010101" pitchFamily="49" charset="-122"/>
                              <a:sym typeface="Arial" panose="020B0604020202020204" pitchFamily="34" charset="0"/>
                            </a:rPr>
                            <a:t>DNN Models</a:t>
                          </a:r>
                          <a:endParaRPr lang="zh-CN" altLang="en-US" sz="16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600" b="1" i="1" dirty="0" smtClean="0">
                                    <a:latin typeface="Cambria Math" panose="02040503050406030204" pitchFamily="18" charset="0"/>
                                    <a:ea typeface="黑体" panose="02010609060101010101" pitchFamily="49" charset="-122"/>
                                    <a:sym typeface="Arial" panose="020B0604020202020204" pitchFamily="34" charset="0"/>
                                  </a:rPr>
                                  <m:t>𝒎𝑨𝑷</m:t>
                                </m:r>
                              </m:oMath>
                            </m:oMathPara>
                          </a14:m>
                          <a:endParaRPr lang="zh-CN" altLang="en-US" sz="16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5856941"/>
                      </a:ext>
                    </a:extLst>
                  </a:tr>
                  <a:tr h="324000">
                    <a:tc rowSpan="3">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VOC</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20</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MSRN[1]</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96%</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4108464"/>
                      </a:ext>
                    </a:extLst>
                  </a:tr>
                  <a:tr h="324000">
                    <a:tc v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ML-GCN[2]</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94%</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1629005"/>
                      </a:ext>
                    </a:extLst>
                  </a:tr>
                  <a:tr h="324000">
                    <a:tc v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ASL[3]</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94.6%</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9373437"/>
                      </a:ext>
                    </a:extLst>
                  </a:tr>
                  <a:tr h="324000">
                    <a:tc rowSpan="3">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COCO</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80</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MSRN[1]</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83.4%</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4868483"/>
                      </a:ext>
                    </a:extLst>
                  </a:tr>
                  <a:tr h="324000">
                    <a:tc v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ML-GCN[2]</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83%</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8076414"/>
                      </a:ext>
                    </a:extLst>
                  </a:tr>
                  <a:tr h="324000">
                    <a:tc v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ASL[3]</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86.6%</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067747"/>
                      </a:ext>
                    </a:extLst>
                  </a:tr>
                </a:tbl>
              </a:graphicData>
            </a:graphic>
          </p:graphicFrame>
        </mc:Choice>
        <mc:Fallback>
          <p:graphicFrame>
            <p:nvGraphicFramePr>
              <p:cNvPr id="8" name="表格 9">
                <a:extLst>
                  <a:ext uri="{FF2B5EF4-FFF2-40B4-BE49-F238E27FC236}">
                    <a16:creationId xmlns:a16="http://schemas.microsoft.com/office/drawing/2014/main" id="{51121368-AD9A-48F5-91E7-FC1CC41B41EC}"/>
                  </a:ext>
                </a:extLst>
              </p:cNvPr>
              <p:cNvGraphicFramePr>
                <a:graphicFrameLocks noGrp="1"/>
              </p:cNvGraphicFramePr>
              <p:nvPr>
                <p:extLst>
                  <p:ext uri="{D42A27DB-BD31-4B8C-83A1-F6EECF244321}">
                    <p14:modId xmlns:p14="http://schemas.microsoft.com/office/powerpoint/2010/main" val="3025853609"/>
                  </p:ext>
                </p:extLst>
              </p:nvPr>
            </p:nvGraphicFramePr>
            <p:xfrm>
              <a:off x="2167686" y="3009680"/>
              <a:ext cx="6062646" cy="2346960"/>
            </p:xfrm>
            <a:graphic>
              <a:graphicData uri="http://schemas.openxmlformats.org/drawingml/2006/table">
                <a:tbl>
                  <a:tblPr firstRow="1" bandRow="1">
                    <a:tableStyleId>{2D5ABB26-0587-4C30-8999-92F81FD0307C}</a:tableStyleId>
                  </a:tblPr>
                  <a:tblGrid>
                    <a:gridCol w="1504882">
                      <a:extLst>
                        <a:ext uri="{9D8B030D-6E8A-4147-A177-3AD203B41FA5}">
                          <a16:colId xmlns:a16="http://schemas.microsoft.com/office/drawing/2014/main" val="343026236"/>
                        </a:ext>
                      </a:extLst>
                    </a:gridCol>
                    <a:gridCol w="1504882">
                      <a:extLst>
                        <a:ext uri="{9D8B030D-6E8A-4147-A177-3AD203B41FA5}">
                          <a16:colId xmlns:a16="http://schemas.microsoft.com/office/drawing/2014/main" val="2845212732"/>
                        </a:ext>
                      </a:extLst>
                    </a:gridCol>
                    <a:gridCol w="1548000">
                      <a:extLst>
                        <a:ext uri="{9D8B030D-6E8A-4147-A177-3AD203B41FA5}">
                          <a16:colId xmlns:a16="http://schemas.microsoft.com/office/drawing/2014/main" val="2583982802"/>
                        </a:ext>
                      </a:extLst>
                    </a:gridCol>
                    <a:gridCol w="1504882">
                      <a:extLst>
                        <a:ext uri="{9D8B030D-6E8A-4147-A177-3AD203B41FA5}">
                          <a16:colId xmlns:a16="http://schemas.microsoft.com/office/drawing/2014/main" val="691755157"/>
                        </a:ext>
                      </a:extLst>
                    </a:gridCol>
                  </a:tblGrid>
                  <a:tr h="335280">
                    <a:tc>
                      <a:txBody>
                        <a:bodyPr/>
                        <a:lstStyle/>
                        <a:p>
                          <a:pPr algn="ctr"/>
                          <a:r>
                            <a:rPr lang="en-US" altLang="zh-CN" sz="1600" b="1" dirty="0">
                              <a:latin typeface="Arial" panose="020B0604020202020204" pitchFamily="34" charset="0"/>
                              <a:ea typeface="黑体" panose="02010609060101010101" pitchFamily="49" charset="-122"/>
                              <a:sym typeface="Arial" panose="020B0604020202020204" pitchFamily="34" charset="0"/>
                            </a:rPr>
                            <a:t>Datasets</a:t>
                          </a:r>
                          <a:endParaRPr lang="zh-CN" altLang="en-US" sz="16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405" t="-3636" r="-204049" b="-625455"/>
                          </a:stretch>
                        </a:blipFill>
                      </a:tcPr>
                    </a:tc>
                    <a:tc>
                      <a:txBody>
                        <a:bodyPr/>
                        <a:lstStyle/>
                        <a:p>
                          <a:pPr algn="ctr"/>
                          <a:r>
                            <a:rPr lang="en-US" altLang="zh-CN" sz="1600" b="1" dirty="0">
                              <a:latin typeface="Arial" panose="020B0604020202020204" pitchFamily="34" charset="0"/>
                              <a:ea typeface="黑体" panose="02010609060101010101" pitchFamily="49" charset="-122"/>
                              <a:sym typeface="Arial" panose="020B0604020202020204" pitchFamily="34" charset="0"/>
                            </a:rPr>
                            <a:t>DNN Models</a:t>
                          </a:r>
                          <a:endParaRPr lang="zh-CN" altLang="en-US" sz="16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3644" t="-3636" r="-810" b="-625455"/>
                          </a:stretch>
                        </a:blipFill>
                      </a:tcPr>
                    </a:tc>
                    <a:extLst>
                      <a:ext uri="{0D108BD9-81ED-4DB2-BD59-A6C34878D82A}">
                        <a16:rowId xmlns:a16="http://schemas.microsoft.com/office/drawing/2014/main" val="3145856941"/>
                      </a:ext>
                    </a:extLst>
                  </a:tr>
                  <a:tr h="335280">
                    <a:tc rowSpan="3">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VOC</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20</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MSRN[1]</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96%</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4108464"/>
                      </a:ext>
                    </a:extLst>
                  </a:tr>
                  <a:tr h="335280">
                    <a:tc v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ML-GCN[2]</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94%</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1629005"/>
                      </a:ext>
                    </a:extLst>
                  </a:tr>
                  <a:tr h="335280">
                    <a:tc v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ASL[3]</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94.6%</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9373437"/>
                      </a:ext>
                    </a:extLst>
                  </a:tr>
                  <a:tr h="335280">
                    <a:tc rowSpan="3">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COCO</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80</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MSRN[1]</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83.4%</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4868483"/>
                      </a:ext>
                    </a:extLst>
                  </a:tr>
                  <a:tr h="335280">
                    <a:tc v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ML-GCN[2]</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83%</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8076414"/>
                      </a:ext>
                    </a:extLst>
                  </a:tr>
                  <a:tr h="335280">
                    <a:tc v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ASL[3]</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86.6%</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067747"/>
                      </a:ext>
                    </a:extLst>
                  </a:tr>
                </a:tbl>
              </a:graphicData>
            </a:graphic>
          </p:graphicFrame>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B53906AC-B14E-497D-81D0-899A34D823E3}"/>
                  </a:ext>
                </a:extLst>
              </p:cNvPr>
              <p:cNvSpPr txBox="1"/>
              <p:nvPr/>
            </p:nvSpPr>
            <p:spPr>
              <a:xfrm>
                <a:off x="1849640" y="2448834"/>
                <a:ext cx="6873431" cy="634814"/>
              </a:xfrm>
              <a:prstGeom prst="rect">
                <a:avLst/>
              </a:prstGeom>
            </p:spPr>
            <p:txBody>
              <a:bodyPr wrap="square" rtlCol="0">
                <a:normAutofit/>
              </a:bodyPr>
              <a:lstStyle/>
              <a:p>
                <a:pPr algn="l"/>
                <a:r>
                  <a:rPr lang="en-US" altLang="zh-CN" sz="1600" dirty="0">
                    <a:latin typeface="Arial" panose="020B0604020202020204" pitchFamily="34" charset="0"/>
                    <a:ea typeface="黑体" panose="02010609060101010101" pitchFamily="49" charset="-122"/>
                    <a:sym typeface="Arial" panose="020B0604020202020204" pitchFamily="34" charset="0"/>
                  </a:rPr>
                  <a:t>The Size of Label Spaces (</a:t>
                </a:r>
                <a14:m>
                  <m:oMath xmlns:m="http://schemas.openxmlformats.org/officeDocument/2006/math">
                    <m:r>
                      <a:rPr lang="en-US" altLang="zh-CN" sz="1600" i="1" dirty="0" smtClean="0">
                        <a:latin typeface="Cambria Math" panose="02040503050406030204" pitchFamily="18" charset="0"/>
                        <a:sym typeface="Arial" panose="020B0604020202020204" pitchFamily="34" charset="0"/>
                      </a:rPr>
                      <m:t>𝑛</m:t>
                    </m:r>
                  </m:oMath>
                </a14:m>
                <a:r>
                  <a:rPr lang="en-US" altLang="zh-CN" sz="1600" dirty="0">
                    <a:latin typeface="Arial" panose="020B0604020202020204" pitchFamily="34" charset="0"/>
                    <a:ea typeface="黑体" panose="02010609060101010101" pitchFamily="49" charset="-122"/>
                    <a:sym typeface="Arial" panose="020B0604020202020204" pitchFamily="34" charset="0"/>
                  </a:rPr>
                  <a:t>), Name of DNN Models, and Mean Average Precisions (</a:t>
                </a:r>
                <a14:m>
                  <m:oMath xmlns:m="http://schemas.openxmlformats.org/officeDocument/2006/math">
                    <m:r>
                      <a:rPr lang="en-US" altLang="zh-CN" sz="1600" i="1" dirty="0" smtClean="0">
                        <a:latin typeface="Cambria Math" panose="02040503050406030204" pitchFamily="18" charset="0"/>
                        <a:sym typeface="Arial" panose="020B0604020202020204" pitchFamily="34" charset="0"/>
                      </a:rPr>
                      <m:t>𝑚𝐴𝑃</m:t>
                    </m:r>
                  </m:oMath>
                </a14:m>
                <a:r>
                  <a:rPr lang="en-US" altLang="zh-CN" sz="1600" dirty="0">
                    <a:latin typeface="Arial" panose="020B0604020202020204" pitchFamily="34" charset="0"/>
                    <a:ea typeface="黑体" panose="02010609060101010101" pitchFamily="49" charset="-122"/>
                    <a:sym typeface="Arial" panose="020B0604020202020204" pitchFamily="34" charset="0"/>
                  </a:rPr>
                  <a:t>) Achieved of the Subject DNN Models in the Experiment</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mc:Choice>
        <mc:Fallback>
          <p:sp>
            <p:nvSpPr>
              <p:cNvPr id="10" name="文本框 9">
                <a:extLst>
                  <a:ext uri="{FF2B5EF4-FFF2-40B4-BE49-F238E27FC236}">
                    <a16:creationId xmlns:a16="http://schemas.microsoft.com/office/drawing/2014/main" id="{B53906AC-B14E-497D-81D0-899A34D823E3}"/>
                  </a:ext>
                </a:extLst>
              </p:cNvPr>
              <p:cNvSpPr txBox="1">
                <a:spLocks noRot="1" noChangeAspect="1" noMove="1" noResize="1" noEditPoints="1" noAdjustHandles="1" noChangeArrowheads="1" noChangeShapeType="1" noTextEdit="1"/>
              </p:cNvSpPr>
              <p:nvPr/>
            </p:nvSpPr>
            <p:spPr>
              <a:xfrm>
                <a:off x="1849640" y="2448834"/>
                <a:ext cx="6873431" cy="634814"/>
              </a:xfrm>
              <a:prstGeom prst="rect">
                <a:avLst/>
              </a:prstGeom>
              <a:blipFill>
                <a:blip r:embed="rId4"/>
                <a:stretch>
                  <a:fillRect l="-443" t="-2885" b="-3846"/>
                </a:stretch>
              </a:blipFill>
            </p:spPr>
            <p:txBody>
              <a:bodyPr/>
              <a:lstStyle/>
              <a:p>
                <a:r>
                  <a:rPr lang="en-GB">
                    <a:noFill/>
                  </a:rPr>
                  <a:t> </a:t>
                </a:r>
              </a:p>
            </p:txBody>
          </p:sp>
        </mc:Fallback>
      </mc:AlternateContent>
      <p:sp>
        <p:nvSpPr>
          <p:cNvPr id="11" name="文本框 10">
            <a:extLst>
              <a:ext uri="{FF2B5EF4-FFF2-40B4-BE49-F238E27FC236}">
                <a16:creationId xmlns:a16="http://schemas.microsoft.com/office/drawing/2014/main" id="{B4211141-7298-43CA-8F19-2B9B172218A0}"/>
              </a:ext>
            </a:extLst>
          </p:cNvPr>
          <p:cNvSpPr txBox="1"/>
          <p:nvPr/>
        </p:nvSpPr>
        <p:spPr>
          <a:xfrm>
            <a:off x="660400" y="5585649"/>
            <a:ext cx="10858500" cy="284776"/>
          </a:xfrm>
          <a:prstGeom prst="rect">
            <a:avLst/>
          </a:prstGeom>
        </p:spPr>
        <p:txBody>
          <a:bodyPr wrap="square" rtlCol="0">
            <a:noAutofit/>
          </a:bodyPr>
          <a:lstStyle/>
          <a:p>
            <a:pPr algn="l"/>
            <a:r>
              <a:rPr lang="en-US" altLang="zh-CN" sz="1000" dirty="0">
                <a:latin typeface="Arial" panose="020B0604020202020204" pitchFamily="34" charset="0"/>
                <a:ea typeface="黑体" panose="02010609060101010101" pitchFamily="49" charset="-122"/>
                <a:sym typeface="Arial" panose="020B0604020202020204" pitchFamily="34" charset="0"/>
              </a:rPr>
              <a:t>[1] X. Qu, H. Che, J. Huang, L. Xu, and X. Zheng, “Multi-layered semantic representation network for multi-label image classification,” International Journal of Machine Learning and Cybernetics, pp. 1–9, 2023.</a:t>
            </a:r>
          </a:p>
          <a:p>
            <a:pPr algn="l"/>
            <a:r>
              <a:rPr lang="en-US" altLang="zh-CN" sz="1000" dirty="0">
                <a:latin typeface="Arial" panose="020B0604020202020204" pitchFamily="34" charset="0"/>
                <a:ea typeface="黑体" panose="02010609060101010101" pitchFamily="49" charset="-122"/>
                <a:sym typeface="Arial" panose="020B0604020202020204" pitchFamily="34" charset="0"/>
              </a:rPr>
              <a:t>[2] Z. Chen, X. Wei, P. Wang, and Y. Guo, “Multi-label image recognition with graph convolutional networks,” in Proceedings of the IEEE/CVF conference on computer vision and pattern recognition, 2019, pp. 5177–5186.</a:t>
            </a:r>
          </a:p>
          <a:p>
            <a:pPr algn="l"/>
            <a:r>
              <a:rPr lang="en-US" altLang="zh-CN" sz="1000" dirty="0">
                <a:latin typeface="Arial" panose="020B0604020202020204" pitchFamily="34" charset="0"/>
                <a:ea typeface="黑体" panose="02010609060101010101" pitchFamily="49" charset="-122"/>
                <a:sym typeface="Arial" panose="020B0604020202020204" pitchFamily="34" charset="0"/>
              </a:rPr>
              <a:t>[3] T. </a:t>
            </a:r>
            <a:r>
              <a:rPr lang="en-US" altLang="zh-CN" sz="1000" dirty="0" err="1">
                <a:latin typeface="Arial" panose="020B0604020202020204" pitchFamily="34" charset="0"/>
                <a:ea typeface="黑体" panose="02010609060101010101" pitchFamily="49" charset="-122"/>
                <a:sym typeface="Arial" panose="020B0604020202020204" pitchFamily="34" charset="0"/>
              </a:rPr>
              <a:t>Ridnik</a:t>
            </a:r>
            <a:r>
              <a:rPr lang="en-US" altLang="zh-CN" sz="1000" dirty="0">
                <a:latin typeface="Arial" panose="020B0604020202020204" pitchFamily="34" charset="0"/>
                <a:ea typeface="黑体" panose="02010609060101010101" pitchFamily="49" charset="-122"/>
                <a:sym typeface="Arial" panose="020B0604020202020204" pitchFamily="34" charset="0"/>
              </a:rPr>
              <a:t>, E. Ben-Baruch, N. Zamir, A. Noy, I. Friedman, M. </a:t>
            </a:r>
            <a:r>
              <a:rPr lang="en-US" altLang="zh-CN" sz="1000" dirty="0" err="1">
                <a:latin typeface="Arial" panose="020B0604020202020204" pitchFamily="34" charset="0"/>
                <a:ea typeface="黑体" panose="02010609060101010101" pitchFamily="49" charset="-122"/>
                <a:sym typeface="Arial" panose="020B0604020202020204" pitchFamily="34" charset="0"/>
              </a:rPr>
              <a:t>Protter</a:t>
            </a:r>
            <a:r>
              <a:rPr lang="en-US" altLang="zh-CN" sz="1000" dirty="0">
                <a:latin typeface="Arial" panose="020B0604020202020204" pitchFamily="34" charset="0"/>
                <a:ea typeface="黑体" panose="02010609060101010101" pitchFamily="49" charset="-122"/>
                <a:sym typeface="Arial" panose="020B0604020202020204" pitchFamily="34" charset="0"/>
              </a:rPr>
              <a:t>, and L. </a:t>
            </a:r>
            <a:r>
              <a:rPr lang="en-US" altLang="zh-CN" sz="1000" dirty="0" err="1">
                <a:latin typeface="Arial" panose="020B0604020202020204" pitchFamily="34" charset="0"/>
                <a:ea typeface="黑体" panose="02010609060101010101" pitchFamily="49" charset="-122"/>
                <a:sym typeface="Arial" panose="020B0604020202020204" pitchFamily="34" charset="0"/>
              </a:rPr>
              <a:t>Zelnik</a:t>
            </a:r>
            <a:r>
              <a:rPr lang="en-US" altLang="zh-CN" sz="1000" dirty="0">
                <a:latin typeface="Arial" panose="020B0604020202020204" pitchFamily="34" charset="0"/>
                <a:ea typeface="黑体" panose="02010609060101010101" pitchFamily="49" charset="-122"/>
                <a:sym typeface="Arial" panose="020B0604020202020204" pitchFamily="34" charset="0"/>
              </a:rPr>
              <a:t>-Manor, “Asymmetric loss for multi-label classification,” in Proceedings of the IEEE/CVF International Conference on Computer Vision, 2021, pp. 82–91.</a:t>
            </a:r>
            <a:endParaRPr lang="zh-CN" altLang="en-US" sz="1000" dirty="0">
              <a:latin typeface="Arial" panose="020B0604020202020204" pitchFamily="34" charset="0"/>
              <a:ea typeface="黑体" panose="02010609060101010101" pitchFamily="49" charset="-122"/>
              <a:sym typeface="Arial" panose="020B0604020202020204" pitchFamily="34" charset="0"/>
            </a:endParaRPr>
          </a:p>
        </p:txBody>
      </p:sp>
      <p:sp>
        <p:nvSpPr>
          <p:cNvPr id="2" name="文本框 1">
            <a:extLst>
              <a:ext uri="{FF2B5EF4-FFF2-40B4-BE49-F238E27FC236}">
                <a16:creationId xmlns:a16="http://schemas.microsoft.com/office/drawing/2014/main" id="{FEAFE22F-AD3C-9BF3-9A43-462CCBF1C194}"/>
              </a:ext>
            </a:extLst>
          </p:cNvPr>
          <p:cNvSpPr txBox="1"/>
          <p:nvPr/>
        </p:nvSpPr>
        <p:spPr>
          <a:xfrm>
            <a:off x="8909656" y="3693546"/>
            <a:ext cx="1805693" cy="509518"/>
          </a:xfrm>
          <a:prstGeom prst="rect">
            <a:avLst/>
          </a:prstGeom>
        </p:spPr>
        <p:txBody>
          <a:bodyPr wrap="square" rtlCol="0">
            <a:noAutofit/>
          </a:bodyPr>
          <a:lstStyle/>
          <a:p>
            <a:pPr algn="ctr"/>
            <a:r>
              <a:rPr lang="en-US" altLang="zh-CN" sz="16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Relatively Easy</a:t>
            </a:r>
          </a:p>
        </p:txBody>
      </p:sp>
      <p:sp>
        <p:nvSpPr>
          <p:cNvPr id="5" name="文本框 4">
            <a:extLst>
              <a:ext uri="{FF2B5EF4-FFF2-40B4-BE49-F238E27FC236}">
                <a16:creationId xmlns:a16="http://schemas.microsoft.com/office/drawing/2014/main" id="{94A2C715-8CF1-B8AD-68B2-0197AD792EBF}"/>
              </a:ext>
            </a:extLst>
          </p:cNvPr>
          <p:cNvSpPr txBox="1"/>
          <p:nvPr/>
        </p:nvSpPr>
        <p:spPr>
          <a:xfrm>
            <a:off x="8966804" y="4712747"/>
            <a:ext cx="1142228" cy="509518"/>
          </a:xfrm>
          <a:prstGeom prst="rect">
            <a:avLst/>
          </a:prstGeom>
        </p:spPr>
        <p:txBody>
          <a:bodyPr wrap="square" rtlCol="0">
            <a:noAutofit/>
          </a:bodyPr>
          <a:lstStyle/>
          <a:p>
            <a:pPr algn="ctr"/>
            <a:r>
              <a:rPr lang="en-US" altLang="zh-CN" sz="16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Complex.</a:t>
            </a:r>
          </a:p>
        </p:txBody>
      </p:sp>
      <p:sp>
        <p:nvSpPr>
          <p:cNvPr id="6" name="right-arrow_44621">
            <a:extLst>
              <a:ext uri="{FF2B5EF4-FFF2-40B4-BE49-F238E27FC236}">
                <a16:creationId xmlns:a16="http://schemas.microsoft.com/office/drawing/2014/main" id="{79A0854A-847C-F47E-A0D0-027AABBEC493}"/>
              </a:ext>
            </a:extLst>
          </p:cNvPr>
          <p:cNvSpPr/>
          <p:nvPr/>
        </p:nvSpPr>
        <p:spPr>
          <a:xfrm>
            <a:off x="8376955" y="3633290"/>
            <a:ext cx="490246" cy="439736"/>
          </a:xfrm>
          <a:custGeom>
            <a:avLst/>
            <a:gdLst>
              <a:gd name="T0" fmla="*/ 424 w 441"/>
              <a:gd name="T1" fmla="*/ 241 h 406"/>
              <a:gd name="T2" fmla="*/ 299 w 441"/>
              <a:gd name="T3" fmla="*/ 388 h 406"/>
              <a:gd name="T4" fmla="*/ 259 w 441"/>
              <a:gd name="T5" fmla="*/ 406 h 406"/>
              <a:gd name="T6" fmla="*/ 224 w 441"/>
              <a:gd name="T7" fmla="*/ 394 h 406"/>
              <a:gd name="T8" fmla="*/ 218 w 441"/>
              <a:gd name="T9" fmla="*/ 319 h 406"/>
              <a:gd name="T10" fmla="*/ 268 w 441"/>
              <a:gd name="T11" fmla="*/ 260 h 406"/>
              <a:gd name="T12" fmla="*/ 53 w 441"/>
              <a:gd name="T13" fmla="*/ 260 h 406"/>
              <a:gd name="T14" fmla="*/ 0 w 441"/>
              <a:gd name="T15" fmla="*/ 206 h 406"/>
              <a:gd name="T16" fmla="*/ 53 w 441"/>
              <a:gd name="T17" fmla="*/ 153 h 406"/>
              <a:gd name="T18" fmla="*/ 268 w 441"/>
              <a:gd name="T19" fmla="*/ 153 h 406"/>
              <a:gd name="T20" fmla="*/ 218 w 441"/>
              <a:gd name="T21" fmla="*/ 94 h 406"/>
              <a:gd name="T22" fmla="*/ 224 w 441"/>
              <a:gd name="T23" fmla="*/ 19 h 406"/>
              <a:gd name="T24" fmla="*/ 299 w 441"/>
              <a:gd name="T25" fmla="*/ 25 h 406"/>
              <a:gd name="T26" fmla="*/ 424 w 441"/>
              <a:gd name="T27" fmla="*/ 172 h 406"/>
              <a:gd name="T28" fmla="*/ 424 w 441"/>
              <a:gd name="T29" fmla="*/ 24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1" h="406">
                <a:moveTo>
                  <a:pt x="424" y="241"/>
                </a:moveTo>
                <a:lnTo>
                  <a:pt x="299" y="388"/>
                </a:lnTo>
                <a:cubicBezTo>
                  <a:pt x="289" y="400"/>
                  <a:pt x="274" y="406"/>
                  <a:pt x="259" y="406"/>
                </a:cubicBezTo>
                <a:cubicBezTo>
                  <a:pt x="246" y="406"/>
                  <a:pt x="234" y="402"/>
                  <a:pt x="224" y="394"/>
                </a:cubicBezTo>
                <a:cubicBezTo>
                  <a:pt x="202" y="375"/>
                  <a:pt x="199" y="341"/>
                  <a:pt x="218" y="319"/>
                </a:cubicBezTo>
                <a:lnTo>
                  <a:pt x="268" y="260"/>
                </a:lnTo>
                <a:lnTo>
                  <a:pt x="53" y="260"/>
                </a:lnTo>
                <a:cubicBezTo>
                  <a:pt x="24" y="260"/>
                  <a:pt x="0" y="236"/>
                  <a:pt x="0" y="206"/>
                </a:cubicBezTo>
                <a:cubicBezTo>
                  <a:pt x="0" y="177"/>
                  <a:pt x="24" y="153"/>
                  <a:pt x="53" y="153"/>
                </a:cubicBezTo>
                <a:lnTo>
                  <a:pt x="268" y="153"/>
                </a:lnTo>
                <a:lnTo>
                  <a:pt x="218" y="94"/>
                </a:lnTo>
                <a:cubicBezTo>
                  <a:pt x="199" y="72"/>
                  <a:pt x="202" y="38"/>
                  <a:pt x="224" y="19"/>
                </a:cubicBezTo>
                <a:cubicBezTo>
                  <a:pt x="247" y="0"/>
                  <a:pt x="280" y="3"/>
                  <a:pt x="299" y="25"/>
                </a:cubicBezTo>
                <a:lnTo>
                  <a:pt x="424" y="172"/>
                </a:lnTo>
                <a:cubicBezTo>
                  <a:pt x="441" y="192"/>
                  <a:pt x="441" y="221"/>
                  <a:pt x="424" y="241"/>
                </a:cubicBezTo>
                <a:close/>
              </a:path>
            </a:pathLst>
          </a:custGeom>
          <a:solidFill>
            <a:srgbClr val="00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39C"/>
              </a:solidFill>
              <a:latin typeface="Arial" panose="020B0604020202020204" pitchFamily="34" charset="0"/>
              <a:ea typeface="黑体" panose="02010609060101010101" pitchFamily="49" charset="-122"/>
              <a:sym typeface="Arial" panose="020B0604020202020204" pitchFamily="34" charset="0"/>
            </a:endParaRPr>
          </a:p>
        </p:txBody>
      </p:sp>
      <p:sp>
        <p:nvSpPr>
          <p:cNvPr id="7" name="right-arrow_44621">
            <a:extLst>
              <a:ext uri="{FF2B5EF4-FFF2-40B4-BE49-F238E27FC236}">
                <a16:creationId xmlns:a16="http://schemas.microsoft.com/office/drawing/2014/main" id="{B4701069-CF6B-CFA6-2134-2EFEA2BC6305}"/>
              </a:ext>
            </a:extLst>
          </p:cNvPr>
          <p:cNvSpPr/>
          <p:nvPr/>
        </p:nvSpPr>
        <p:spPr>
          <a:xfrm>
            <a:off x="8376955" y="4674676"/>
            <a:ext cx="490246" cy="439736"/>
          </a:xfrm>
          <a:custGeom>
            <a:avLst/>
            <a:gdLst>
              <a:gd name="T0" fmla="*/ 424 w 441"/>
              <a:gd name="T1" fmla="*/ 241 h 406"/>
              <a:gd name="T2" fmla="*/ 299 w 441"/>
              <a:gd name="T3" fmla="*/ 388 h 406"/>
              <a:gd name="T4" fmla="*/ 259 w 441"/>
              <a:gd name="T5" fmla="*/ 406 h 406"/>
              <a:gd name="T6" fmla="*/ 224 w 441"/>
              <a:gd name="T7" fmla="*/ 394 h 406"/>
              <a:gd name="T8" fmla="*/ 218 w 441"/>
              <a:gd name="T9" fmla="*/ 319 h 406"/>
              <a:gd name="T10" fmla="*/ 268 w 441"/>
              <a:gd name="T11" fmla="*/ 260 h 406"/>
              <a:gd name="T12" fmla="*/ 53 w 441"/>
              <a:gd name="T13" fmla="*/ 260 h 406"/>
              <a:gd name="T14" fmla="*/ 0 w 441"/>
              <a:gd name="T15" fmla="*/ 206 h 406"/>
              <a:gd name="T16" fmla="*/ 53 w 441"/>
              <a:gd name="T17" fmla="*/ 153 h 406"/>
              <a:gd name="T18" fmla="*/ 268 w 441"/>
              <a:gd name="T19" fmla="*/ 153 h 406"/>
              <a:gd name="T20" fmla="*/ 218 w 441"/>
              <a:gd name="T21" fmla="*/ 94 h 406"/>
              <a:gd name="T22" fmla="*/ 224 w 441"/>
              <a:gd name="T23" fmla="*/ 19 h 406"/>
              <a:gd name="T24" fmla="*/ 299 w 441"/>
              <a:gd name="T25" fmla="*/ 25 h 406"/>
              <a:gd name="T26" fmla="*/ 424 w 441"/>
              <a:gd name="T27" fmla="*/ 172 h 406"/>
              <a:gd name="T28" fmla="*/ 424 w 441"/>
              <a:gd name="T29" fmla="*/ 24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1" h="406">
                <a:moveTo>
                  <a:pt x="424" y="241"/>
                </a:moveTo>
                <a:lnTo>
                  <a:pt x="299" y="388"/>
                </a:lnTo>
                <a:cubicBezTo>
                  <a:pt x="289" y="400"/>
                  <a:pt x="274" y="406"/>
                  <a:pt x="259" y="406"/>
                </a:cubicBezTo>
                <a:cubicBezTo>
                  <a:pt x="246" y="406"/>
                  <a:pt x="234" y="402"/>
                  <a:pt x="224" y="394"/>
                </a:cubicBezTo>
                <a:cubicBezTo>
                  <a:pt x="202" y="375"/>
                  <a:pt x="199" y="341"/>
                  <a:pt x="218" y="319"/>
                </a:cubicBezTo>
                <a:lnTo>
                  <a:pt x="268" y="260"/>
                </a:lnTo>
                <a:lnTo>
                  <a:pt x="53" y="260"/>
                </a:lnTo>
                <a:cubicBezTo>
                  <a:pt x="24" y="260"/>
                  <a:pt x="0" y="236"/>
                  <a:pt x="0" y="206"/>
                </a:cubicBezTo>
                <a:cubicBezTo>
                  <a:pt x="0" y="177"/>
                  <a:pt x="24" y="153"/>
                  <a:pt x="53" y="153"/>
                </a:cubicBezTo>
                <a:lnTo>
                  <a:pt x="268" y="153"/>
                </a:lnTo>
                <a:lnTo>
                  <a:pt x="218" y="94"/>
                </a:lnTo>
                <a:cubicBezTo>
                  <a:pt x="199" y="72"/>
                  <a:pt x="202" y="38"/>
                  <a:pt x="224" y="19"/>
                </a:cubicBezTo>
                <a:cubicBezTo>
                  <a:pt x="247" y="0"/>
                  <a:pt x="280" y="3"/>
                  <a:pt x="299" y="25"/>
                </a:cubicBezTo>
                <a:lnTo>
                  <a:pt x="424" y="172"/>
                </a:lnTo>
                <a:cubicBezTo>
                  <a:pt x="441" y="192"/>
                  <a:pt x="441" y="221"/>
                  <a:pt x="424" y="241"/>
                </a:cubicBezTo>
                <a:close/>
              </a:path>
            </a:pathLst>
          </a:custGeom>
          <a:solidFill>
            <a:srgbClr val="00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39C"/>
              </a:solidFill>
              <a:latin typeface="Arial" panose="020B0604020202020204" pitchFamily="34" charset="0"/>
              <a:ea typeface="黑体" panose="02010609060101010101" pitchFamily="49" charset="-122"/>
              <a:sym typeface="Arial" panose="020B0604020202020204" pitchFamily="34" charset="0"/>
            </a:endParaRPr>
          </a:p>
        </p:txBody>
      </p:sp>
      <p:sp>
        <p:nvSpPr>
          <p:cNvPr id="12" name="文本框 11">
            <a:extLst>
              <a:ext uri="{FF2B5EF4-FFF2-40B4-BE49-F238E27FC236}">
                <a16:creationId xmlns:a16="http://schemas.microsoft.com/office/drawing/2014/main" id="{4928A9F9-07B8-93FA-6430-6DECC211343F}"/>
              </a:ext>
            </a:extLst>
          </p:cNvPr>
          <p:cNvSpPr txBox="1"/>
          <p:nvPr/>
        </p:nvSpPr>
        <p:spPr>
          <a:xfrm>
            <a:off x="941440" y="1450999"/>
            <a:ext cx="8871430" cy="975894"/>
          </a:xfrm>
          <a:prstGeom prst="rect">
            <a:avLst/>
          </a:prstGeom>
        </p:spPr>
        <p:txBody>
          <a:bodyPr wrap="none" rtlCol="0">
            <a:normAutofit/>
          </a:bodyPr>
          <a:lstStyle/>
          <a:p>
            <a:pPr algn="l"/>
            <a:r>
              <a:rPr lang="en-GB" altLang="zh-CN" dirty="0">
                <a:solidFill>
                  <a:srgbClr val="333333"/>
                </a:solidFill>
                <a:latin typeface="Arial" panose="020B0604020202020204" pitchFamily="34" charset="0"/>
                <a:ea typeface="黑体" panose="02010609060101010101" pitchFamily="49" charset="-122"/>
                <a:sym typeface="Arial" panose="020B0604020202020204" pitchFamily="34" charset="0"/>
              </a:rPr>
              <a:t>Subjects:</a:t>
            </a:r>
          </a:p>
          <a:p>
            <a:pPr marL="285750" indent="-285750" algn="l">
              <a:buFont typeface="Arial" panose="020B0604020202020204" pitchFamily="34" charset="0"/>
              <a:buChar char="•"/>
            </a:pPr>
            <a:r>
              <a:rPr lang="en-US" altLang="zh-CN" dirty="0">
                <a:solidFill>
                  <a:srgbClr val="333333"/>
                </a:solidFill>
                <a:latin typeface="Arial" panose="020B0604020202020204" pitchFamily="34" charset="0"/>
                <a:ea typeface="黑体" panose="02010609060101010101" pitchFamily="49" charset="-122"/>
                <a:sym typeface="Arial" panose="020B0604020202020204" pitchFamily="34" charset="0"/>
              </a:rPr>
              <a:t>Two popular datasets</a:t>
            </a:r>
          </a:p>
          <a:p>
            <a:pPr marL="285750" indent="-285750" algn="l">
              <a:buFont typeface="Arial" panose="020B0604020202020204" pitchFamily="34" charset="0"/>
              <a:buChar char="•"/>
            </a:pPr>
            <a:r>
              <a:rPr lang="en-US" altLang="zh-CN" dirty="0">
                <a:solidFill>
                  <a:srgbClr val="333333"/>
                </a:solidFill>
                <a:latin typeface="Arial" panose="020B0604020202020204" pitchFamily="34" charset="0"/>
                <a:ea typeface="黑体" panose="02010609060101010101" pitchFamily="49" charset="-122"/>
                <a:sym typeface="Arial" panose="020B0604020202020204" pitchFamily="34" charset="0"/>
              </a:rPr>
              <a:t>Six state of the art DNN based classifiers</a:t>
            </a:r>
            <a:r>
              <a:rPr lang="en-US" altLang="zh-CN" dirty="0">
                <a:latin typeface="Arial" panose="020B0604020202020204" pitchFamily="34" charset="0"/>
                <a:ea typeface="黑体" panose="02010609060101010101" pitchFamily="49" charset="-122"/>
                <a:sym typeface="Arial" panose="020B0604020202020204" pitchFamily="34" charset="0"/>
              </a:rPr>
              <a:t>. </a:t>
            </a:r>
          </a:p>
        </p:txBody>
      </p:sp>
    </p:spTree>
    <p:extLst>
      <p:ext uri="{BB962C8B-B14F-4D97-AF65-F5344CB8AC3E}">
        <p14:creationId xmlns:p14="http://schemas.microsoft.com/office/powerpoint/2010/main" val="3729916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A5EE3FC-DE0E-48BE-92DD-B332AE367ED9}"/>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14</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4" name="标题 3">
            <a:extLst>
              <a:ext uri="{FF2B5EF4-FFF2-40B4-BE49-F238E27FC236}">
                <a16:creationId xmlns:a16="http://schemas.microsoft.com/office/drawing/2014/main" id="{5575D336-A161-469B-B53B-C414FADC3EE5}"/>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Experiment Setup &amp; RQs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9" name="文本占位符 8">
            <a:extLst>
              <a:ext uri="{FF2B5EF4-FFF2-40B4-BE49-F238E27FC236}">
                <a16:creationId xmlns:a16="http://schemas.microsoft.com/office/drawing/2014/main" id="{E7E4E222-9BC3-426F-8F88-4A52BC447A54}"/>
              </a:ext>
            </a:extLst>
          </p:cNvPr>
          <p:cNvSpPr>
            <a:spLocks noGrp="1"/>
          </p:cNvSpPr>
          <p:nvPr>
            <p:ph type="body" sz="quarter" idx="16"/>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RQ1: How efficient is LV-CIT in generating label value covering arrays?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pic>
        <p:nvPicPr>
          <p:cNvPr id="5" name="图片 4">
            <a:extLst>
              <a:ext uri="{FF2B5EF4-FFF2-40B4-BE49-F238E27FC236}">
                <a16:creationId xmlns:a16="http://schemas.microsoft.com/office/drawing/2014/main" id="{960A0977-028A-462B-A112-CB4BE5AA56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475" y="1643277"/>
            <a:ext cx="2169456" cy="1643417"/>
          </a:xfrm>
          <a:prstGeom prst="rect">
            <a:avLst/>
          </a:prstGeom>
        </p:spPr>
      </p:pic>
      <p:pic>
        <p:nvPicPr>
          <p:cNvPr id="7" name="图片 6">
            <a:extLst>
              <a:ext uri="{FF2B5EF4-FFF2-40B4-BE49-F238E27FC236}">
                <a16:creationId xmlns:a16="http://schemas.microsoft.com/office/drawing/2014/main" id="{60A62D78-70DD-400D-8DBB-DA96E5E338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4920" y="1643276"/>
            <a:ext cx="2216618" cy="1643417"/>
          </a:xfrm>
          <a:prstGeom prst="rect">
            <a:avLst/>
          </a:prstGeom>
        </p:spPr>
      </p:pic>
      <p:pic>
        <p:nvPicPr>
          <p:cNvPr id="10" name="图片 9">
            <a:extLst>
              <a:ext uri="{FF2B5EF4-FFF2-40B4-BE49-F238E27FC236}">
                <a16:creationId xmlns:a16="http://schemas.microsoft.com/office/drawing/2014/main" id="{2D1B1E2A-BE84-49E9-9559-55817F092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9475" y="4127272"/>
            <a:ext cx="2169456" cy="1643417"/>
          </a:xfrm>
          <a:prstGeom prst="rect">
            <a:avLst/>
          </a:prstGeom>
        </p:spPr>
      </p:pic>
      <p:pic>
        <p:nvPicPr>
          <p:cNvPr id="12" name="图片 11">
            <a:extLst>
              <a:ext uri="{FF2B5EF4-FFF2-40B4-BE49-F238E27FC236}">
                <a16:creationId xmlns:a16="http://schemas.microsoft.com/office/drawing/2014/main" id="{BC2BE544-D40D-4180-ADCD-A1106C8A4E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4920" y="4127272"/>
            <a:ext cx="2216618" cy="1643417"/>
          </a:xfrm>
          <a:prstGeom prst="rect">
            <a:avLst/>
          </a:prstGeom>
        </p:spPr>
      </p:pic>
      <p:sp>
        <p:nvSpPr>
          <p:cNvPr id="14" name="文本框 13">
            <a:extLst>
              <a:ext uri="{FF2B5EF4-FFF2-40B4-BE49-F238E27FC236}">
                <a16:creationId xmlns:a16="http://schemas.microsoft.com/office/drawing/2014/main" id="{8A2137DA-4F90-4C9E-80FD-8B61BC6B5F06}"/>
              </a:ext>
            </a:extLst>
          </p:cNvPr>
          <p:cNvSpPr txBox="1"/>
          <p:nvPr/>
        </p:nvSpPr>
        <p:spPr>
          <a:xfrm>
            <a:off x="6979275" y="3231424"/>
            <a:ext cx="929148" cy="320701"/>
          </a:xfrm>
          <a:prstGeom prst="rect">
            <a:avLst/>
          </a:prstGeom>
        </p:spPr>
        <p:txBody>
          <a:bodyPr wrap="none" rtlCol="0">
            <a:noAutofit/>
          </a:bodyPr>
          <a:lstStyle/>
          <a:p>
            <a:pPr algn="l"/>
            <a:r>
              <a:rPr lang="en-US" altLang="zh-CN" sz="1600" dirty="0">
                <a:latin typeface="Arial" panose="020B0604020202020204" pitchFamily="34" charset="0"/>
                <a:ea typeface="黑体" panose="02010609060101010101" pitchFamily="49" charset="-122"/>
                <a:sym typeface="Arial" panose="020B0604020202020204" pitchFamily="34" charset="0"/>
              </a:rPr>
              <a:t>(a) n=20</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p:sp>
        <p:nvSpPr>
          <p:cNvPr id="16" name="文本框 15">
            <a:extLst>
              <a:ext uri="{FF2B5EF4-FFF2-40B4-BE49-F238E27FC236}">
                <a16:creationId xmlns:a16="http://schemas.microsoft.com/office/drawing/2014/main" id="{369D73D0-E80A-469A-ACC4-FB54E4EB0A38}"/>
              </a:ext>
            </a:extLst>
          </p:cNvPr>
          <p:cNvSpPr txBox="1"/>
          <p:nvPr/>
        </p:nvSpPr>
        <p:spPr>
          <a:xfrm>
            <a:off x="9749512" y="3231423"/>
            <a:ext cx="929148" cy="320701"/>
          </a:xfrm>
          <a:prstGeom prst="rect">
            <a:avLst/>
          </a:prstGeom>
        </p:spPr>
        <p:txBody>
          <a:bodyPr wrap="none" rtlCol="0">
            <a:noAutofit/>
          </a:bodyPr>
          <a:lstStyle/>
          <a:p>
            <a:pPr algn="l"/>
            <a:r>
              <a:rPr lang="en-US" altLang="zh-CN" sz="1600" dirty="0">
                <a:latin typeface="Arial" panose="020B0604020202020204" pitchFamily="34" charset="0"/>
                <a:ea typeface="黑体" panose="02010609060101010101" pitchFamily="49" charset="-122"/>
                <a:sym typeface="Arial" panose="020B0604020202020204" pitchFamily="34" charset="0"/>
              </a:rPr>
              <a:t>(b) n=80</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p:sp>
        <p:nvSpPr>
          <p:cNvPr id="17" name="文本框 16">
            <a:extLst>
              <a:ext uri="{FF2B5EF4-FFF2-40B4-BE49-F238E27FC236}">
                <a16:creationId xmlns:a16="http://schemas.microsoft.com/office/drawing/2014/main" id="{8F30DD17-ED86-4DF2-9146-9D2E80B7C4E2}"/>
              </a:ext>
            </a:extLst>
          </p:cNvPr>
          <p:cNvSpPr txBox="1"/>
          <p:nvPr/>
        </p:nvSpPr>
        <p:spPr>
          <a:xfrm>
            <a:off x="5943722" y="3536449"/>
            <a:ext cx="6069509" cy="650781"/>
          </a:xfrm>
          <a:prstGeom prst="rect">
            <a:avLst/>
          </a:prstGeom>
        </p:spPr>
        <p:txBody>
          <a:bodyPr wrap="square" rtlCol="0">
            <a:noAutofit/>
          </a:bodyPr>
          <a:lstStyle/>
          <a:p>
            <a:pPr algn="ctr"/>
            <a:r>
              <a:rPr lang="en-US" altLang="zh-CN" sz="16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Sizes of 2-way LVCA generated by different generation methods.</a:t>
            </a:r>
          </a:p>
        </p:txBody>
      </p:sp>
      <p:sp>
        <p:nvSpPr>
          <p:cNvPr id="18" name="文本框 17">
            <a:extLst>
              <a:ext uri="{FF2B5EF4-FFF2-40B4-BE49-F238E27FC236}">
                <a16:creationId xmlns:a16="http://schemas.microsoft.com/office/drawing/2014/main" id="{1338C527-AF46-457E-AFDB-87A96D9BE799}"/>
              </a:ext>
            </a:extLst>
          </p:cNvPr>
          <p:cNvSpPr txBox="1"/>
          <p:nvPr/>
        </p:nvSpPr>
        <p:spPr>
          <a:xfrm>
            <a:off x="6979275" y="5740754"/>
            <a:ext cx="929148" cy="320701"/>
          </a:xfrm>
          <a:prstGeom prst="rect">
            <a:avLst/>
          </a:prstGeom>
        </p:spPr>
        <p:txBody>
          <a:bodyPr wrap="none" rtlCol="0">
            <a:noAutofit/>
          </a:bodyPr>
          <a:lstStyle/>
          <a:p>
            <a:pPr algn="l"/>
            <a:r>
              <a:rPr lang="en-US" altLang="zh-CN" sz="1600" dirty="0">
                <a:latin typeface="Arial" panose="020B0604020202020204" pitchFamily="34" charset="0"/>
                <a:ea typeface="黑体" panose="02010609060101010101" pitchFamily="49" charset="-122"/>
                <a:sym typeface="Arial" panose="020B0604020202020204" pitchFamily="34" charset="0"/>
              </a:rPr>
              <a:t>(a) n=20</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p:sp>
        <p:nvSpPr>
          <p:cNvPr id="19" name="文本框 18">
            <a:extLst>
              <a:ext uri="{FF2B5EF4-FFF2-40B4-BE49-F238E27FC236}">
                <a16:creationId xmlns:a16="http://schemas.microsoft.com/office/drawing/2014/main" id="{3DC0C347-09B3-4516-AB6D-B7D8320F18FF}"/>
              </a:ext>
            </a:extLst>
          </p:cNvPr>
          <p:cNvSpPr txBox="1"/>
          <p:nvPr/>
        </p:nvSpPr>
        <p:spPr>
          <a:xfrm>
            <a:off x="9749512" y="5740753"/>
            <a:ext cx="929148" cy="320701"/>
          </a:xfrm>
          <a:prstGeom prst="rect">
            <a:avLst/>
          </a:prstGeom>
        </p:spPr>
        <p:txBody>
          <a:bodyPr wrap="none" rtlCol="0">
            <a:noAutofit/>
          </a:bodyPr>
          <a:lstStyle/>
          <a:p>
            <a:pPr algn="l"/>
            <a:r>
              <a:rPr lang="en-US" altLang="zh-CN" sz="1600" dirty="0">
                <a:latin typeface="Arial" panose="020B0604020202020204" pitchFamily="34" charset="0"/>
                <a:ea typeface="黑体" panose="02010609060101010101" pitchFamily="49" charset="-122"/>
                <a:sym typeface="Arial" panose="020B0604020202020204" pitchFamily="34" charset="0"/>
              </a:rPr>
              <a:t>(b) n=80</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p:sp>
        <p:nvSpPr>
          <p:cNvPr id="20" name="文本框 19">
            <a:extLst>
              <a:ext uri="{FF2B5EF4-FFF2-40B4-BE49-F238E27FC236}">
                <a16:creationId xmlns:a16="http://schemas.microsoft.com/office/drawing/2014/main" id="{D2C29267-8809-473A-84EB-55965FB858AF}"/>
              </a:ext>
            </a:extLst>
          </p:cNvPr>
          <p:cNvSpPr txBox="1"/>
          <p:nvPr/>
        </p:nvSpPr>
        <p:spPr>
          <a:xfrm>
            <a:off x="5889449" y="5985820"/>
            <a:ext cx="5967483" cy="357485"/>
          </a:xfrm>
          <a:prstGeom prst="rect">
            <a:avLst/>
          </a:prstGeom>
        </p:spPr>
        <p:txBody>
          <a:bodyPr wrap="square" rtlCol="0">
            <a:noAutofit/>
          </a:bodyPr>
          <a:lstStyle/>
          <a:p>
            <a:pPr algn="ctr"/>
            <a:r>
              <a:rPr lang="en-US" altLang="zh-CN" sz="16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Execution time costs (seconds) of different generation methods.</a:t>
            </a:r>
          </a:p>
        </p:txBody>
      </p:sp>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3FEEF63A-89C1-4638-AE40-D22EA7525E8D}"/>
                  </a:ext>
                </a:extLst>
              </p:cNvPr>
              <p:cNvSpPr txBox="1"/>
              <p:nvPr/>
            </p:nvSpPr>
            <p:spPr>
              <a:xfrm>
                <a:off x="673381" y="1412803"/>
                <a:ext cx="4982498" cy="1806677"/>
              </a:xfrm>
              <a:prstGeom prst="rect">
                <a:avLst/>
              </a:prstGeom>
            </p:spPr>
            <p:txBody>
              <a:bodyPr wrap="square" rtlCol="0">
                <a:noAutofit/>
              </a:bodyPr>
              <a:lstStyle/>
              <a:p>
                <a:r>
                  <a:rPr lang="en-US" altLang="zh-CN" dirty="0">
                    <a:latin typeface="Arial" panose="020B0604020202020204" pitchFamily="34" charset="0"/>
                    <a:ea typeface="黑体" panose="02010609060101010101" pitchFamily="49" charset="-122"/>
                    <a:sym typeface="Arial" panose="020B0604020202020204" pitchFamily="34" charset="0"/>
                  </a:rPr>
                  <a:t>We compared LV-CIT with ACTS and Baseline.</a:t>
                </a:r>
              </a:p>
              <a:p>
                <a:endParaRPr lang="en-US" altLang="zh-CN" dirty="0">
                  <a:latin typeface="Arial" panose="020B0604020202020204" pitchFamily="34" charset="0"/>
                  <a:ea typeface="黑体" panose="02010609060101010101" pitchFamily="49" charset="-122"/>
                  <a:sym typeface="Arial" panose="020B0604020202020204" pitchFamily="34" charset="0"/>
                </a:endParaRPr>
              </a:p>
              <a:p>
                <a:r>
                  <a:rPr lang="en-US" altLang="zh-CN" dirty="0">
                    <a:latin typeface="Arial" panose="020B0604020202020204" pitchFamily="34" charset="0"/>
                    <a:ea typeface="黑体" panose="02010609060101010101" pitchFamily="49" charset="-122"/>
                    <a:sym typeface="Arial" panose="020B0604020202020204" pitchFamily="34" charset="0"/>
                  </a:rPr>
                  <a:t>Parameters:</a:t>
                </a:r>
              </a:p>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sym typeface="Arial" panose="020B0604020202020204" pitchFamily="34" charset="0"/>
                      </a:rPr>
                      <m:t>𝑛</m:t>
                    </m:r>
                    <m:r>
                      <a:rPr lang="en-US" altLang="zh-CN" b="0" i="1" smtClean="0">
                        <a:latin typeface="Cambria Math" panose="02040503050406030204" pitchFamily="18" charset="0"/>
                        <a:sym typeface="Arial" panose="020B0604020202020204" pitchFamily="34" charset="0"/>
                      </a:rPr>
                      <m:t>∈{20,80}</m:t>
                    </m:r>
                  </m:oMath>
                </a14:m>
                <a:endParaRPr lang="en-US" altLang="zh-CN" dirty="0">
                  <a:latin typeface="Arial" panose="020B0604020202020204" pitchFamily="34" charset="0"/>
                  <a:ea typeface="黑体" panose="02010609060101010101" pitchFamily="49" charset="-122"/>
                  <a:sym typeface="Arial" panose="020B0604020202020204" pitchFamily="34" charset="0"/>
                </a:endParaRPr>
              </a:p>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sym typeface="Arial" panose="020B0604020202020204" pitchFamily="34" charset="0"/>
                      </a:rPr>
                      <m:t>𝑘</m:t>
                    </m:r>
                    <m:r>
                      <a:rPr lang="en-US" altLang="zh-CN" b="0" i="1" smtClean="0">
                        <a:latin typeface="Cambria Math" panose="02040503050406030204" pitchFamily="18" charset="0"/>
                        <a:sym typeface="Arial" panose="020B0604020202020204" pitchFamily="34" charset="0"/>
                      </a:rPr>
                      <m:t>∈</m:t>
                    </m:r>
                    <m:d>
                      <m:dPr>
                        <m:begChr m:val="{"/>
                        <m:endChr m:val="}"/>
                        <m:ctrlPr>
                          <a:rPr lang="en-US" altLang="zh-CN" b="0" i="1" smtClean="0">
                            <a:latin typeface="Cambria Math" panose="02040503050406030204" pitchFamily="18" charset="0"/>
                            <a:sym typeface="Arial" panose="020B0604020202020204" pitchFamily="34" charset="0"/>
                          </a:rPr>
                        </m:ctrlPr>
                      </m:dPr>
                      <m:e>
                        <m:r>
                          <a:rPr lang="en-US" altLang="zh-CN" b="0" i="1" smtClean="0">
                            <a:latin typeface="Cambria Math" panose="02040503050406030204" pitchFamily="18" charset="0"/>
                            <a:sym typeface="Arial" panose="020B0604020202020204" pitchFamily="34" charset="0"/>
                          </a:rPr>
                          <m:t>2,3,4,5,6</m:t>
                        </m:r>
                      </m:e>
                    </m:d>
                  </m:oMath>
                </a14:m>
                <a:endParaRPr lang="en-US" altLang="zh-CN" dirty="0">
                  <a:latin typeface="Arial" panose="020B0604020202020204" pitchFamily="34" charset="0"/>
                  <a:ea typeface="黑体" panose="02010609060101010101" pitchFamily="49" charset="-122"/>
                  <a:sym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Time limits: 72 hours</a:t>
                </a:r>
              </a:p>
              <a:p>
                <a:endParaRPr lang="zh-CN" altLang="en-US" dirty="0">
                  <a:latin typeface="Arial" panose="020B0604020202020204" pitchFamily="34" charset="0"/>
                  <a:ea typeface="黑体" panose="02010609060101010101" pitchFamily="49" charset="-122"/>
                  <a:sym typeface="Arial" panose="020B0604020202020204" pitchFamily="34" charset="0"/>
                </a:endParaRPr>
              </a:p>
            </p:txBody>
          </p:sp>
        </mc:Choice>
        <mc:Fallback>
          <p:sp>
            <p:nvSpPr>
              <p:cNvPr id="21" name="文本框 20">
                <a:extLst>
                  <a:ext uri="{FF2B5EF4-FFF2-40B4-BE49-F238E27FC236}">
                    <a16:creationId xmlns:a16="http://schemas.microsoft.com/office/drawing/2014/main" id="{3FEEF63A-89C1-4638-AE40-D22EA7525E8D}"/>
                  </a:ext>
                </a:extLst>
              </p:cNvPr>
              <p:cNvSpPr txBox="1">
                <a:spLocks noRot="1" noChangeAspect="1" noMove="1" noResize="1" noEditPoints="1" noAdjustHandles="1" noChangeArrowheads="1" noChangeShapeType="1" noTextEdit="1"/>
              </p:cNvSpPr>
              <p:nvPr/>
            </p:nvSpPr>
            <p:spPr>
              <a:xfrm>
                <a:off x="673381" y="1412803"/>
                <a:ext cx="4982498" cy="1806677"/>
              </a:xfrm>
              <a:prstGeom prst="rect">
                <a:avLst/>
              </a:prstGeom>
              <a:blipFill>
                <a:blip r:embed="rId7"/>
                <a:stretch>
                  <a:fillRect l="-978" t="-2027" r="-122" b="-1689"/>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8508A863-E7BC-4644-AEED-D77ED6F26088}"/>
                  </a:ext>
                </a:extLst>
              </p:cNvPr>
              <p:cNvSpPr txBox="1"/>
              <p:nvPr/>
            </p:nvSpPr>
            <p:spPr>
              <a:xfrm>
                <a:off x="649243" y="3381615"/>
                <a:ext cx="5313535" cy="3256638"/>
              </a:xfrm>
              <a:prstGeom prst="rect">
                <a:avLst/>
              </a:prstGeom>
            </p:spPr>
            <p:txBody>
              <a:bodyPr wrap="square" rtlCol="0">
                <a:noAutofit/>
              </a:bodyPr>
              <a:lstStyle/>
              <a:p>
                <a:pPr algn="l"/>
                <a:r>
                  <a:rPr lang="en-US" altLang="zh-CN" dirty="0">
                    <a:latin typeface="Arial" panose="020B0604020202020204" pitchFamily="34" charset="0"/>
                    <a:ea typeface="黑体" panose="02010609060101010101" pitchFamily="49" charset="-122"/>
                    <a:sym typeface="Arial" panose="020B0604020202020204" pitchFamily="34" charset="0"/>
                  </a:rPr>
                  <a:t>Answer to RQ1:</a:t>
                </a:r>
              </a:p>
              <a:p>
                <a:pPr algn="l"/>
                <a:r>
                  <a:rPr lang="en-US" altLang="zh-CN" dirty="0">
                    <a:latin typeface="Arial" panose="020B0604020202020204" pitchFamily="34" charset="0"/>
                    <a:ea typeface="黑体" panose="02010609060101010101" pitchFamily="49" charset="-122"/>
                    <a:sym typeface="Arial" panose="020B0604020202020204" pitchFamily="34" charset="0"/>
                  </a:rPr>
                  <a:t>LV-CIT performs more efficiently:</a:t>
                </a:r>
              </a:p>
              <a:p>
                <a:pPr marL="285750" indent="-285750" algn="l">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For small label space:</a:t>
                </a:r>
              </a:p>
              <a:p>
                <a:pPr lvl="1"/>
                <a:r>
                  <a:rPr lang="en-US" altLang="zh-CN" dirty="0">
                    <a:latin typeface="Arial" panose="020B0604020202020204" pitchFamily="34" charset="0"/>
                    <a:ea typeface="黑体" panose="02010609060101010101" pitchFamily="49" charset="-122"/>
                    <a:sym typeface="Arial" panose="020B0604020202020204" pitchFamily="34" charset="0"/>
                  </a:rPr>
                  <a:t>LV-CIT: slightly larger CA, but very lower costs</a:t>
                </a:r>
              </a:p>
              <a:p>
                <a:pPr marL="285750" indent="-285750">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For large label space:</a:t>
                </a:r>
              </a:p>
              <a:p>
                <a:pPr lvl="1"/>
                <a:r>
                  <a:rPr lang="en-US" altLang="zh-CN" dirty="0">
                    <a:latin typeface="Arial" panose="020B0604020202020204" pitchFamily="34" charset="0"/>
                    <a:ea typeface="黑体" panose="02010609060101010101" pitchFamily="49" charset="-122"/>
                    <a:sym typeface="Arial" panose="020B0604020202020204" pitchFamily="34" charset="0"/>
                  </a:rPr>
                  <a:t>ACTS become infeasible </a:t>
                </a:r>
              </a:p>
              <a:p>
                <a:pPr lvl="1"/>
                <a:endParaRPr lang="en-US" altLang="zh-CN" dirty="0">
                  <a:latin typeface="Arial" panose="020B0604020202020204" pitchFamily="34" charset="0"/>
                  <a:ea typeface="黑体" panose="02010609060101010101" pitchFamily="49" charset="-122"/>
                  <a:sym typeface="Arial" panose="020B0604020202020204" pitchFamily="34" charset="0"/>
                </a:endParaRPr>
              </a:p>
              <a:p>
                <a:r>
                  <a:rPr lang="en-US" altLang="zh-CN" dirty="0">
                    <a:latin typeface="Arial" panose="020B0604020202020204" pitchFamily="34" charset="0"/>
                    <a:ea typeface="黑体" panose="02010609060101010101" pitchFamily="49" charset="-122"/>
                    <a:sym typeface="Arial" panose="020B0604020202020204" pitchFamily="34" charset="0"/>
                  </a:rPr>
                  <a:t>Value of </a:t>
                </a:r>
                <a14:m>
                  <m:oMath xmlns:m="http://schemas.openxmlformats.org/officeDocument/2006/math">
                    <m:r>
                      <a:rPr lang="en-US" altLang="zh-CN" i="1" dirty="0" smtClean="0">
                        <a:latin typeface="Cambria Math" panose="02040503050406030204" pitchFamily="18" charset="0"/>
                        <a:ea typeface="黑体" panose="02010609060101010101" pitchFamily="49" charset="-122"/>
                        <a:sym typeface="Arial" panose="020B0604020202020204" pitchFamily="34" charset="0"/>
                      </a:rPr>
                      <m:t>𝑘</m:t>
                    </m:r>
                  </m:oMath>
                </a14:m>
                <a:r>
                  <a:rPr lang="en-US" altLang="zh-CN" dirty="0">
                    <a:latin typeface="Arial" panose="020B0604020202020204" pitchFamily="34" charset="0"/>
                    <a:ea typeface="黑体" panose="02010609060101010101" pitchFamily="49" charset="-122"/>
                    <a:sym typeface="Arial" panose="020B0604020202020204" pitchFamily="34" charset="0"/>
                  </a:rPr>
                  <a:t>:</a:t>
                </a:r>
              </a:p>
              <a:p>
                <a:r>
                  <a:rPr lang="en-US" altLang="zh-CN" dirty="0">
                    <a:latin typeface="Arial" panose="020B0604020202020204" pitchFamily="34" charset="0"/>
                    <a:ea typeface="黑体" panose="02010609060101010101" pitchFamily="49" charset="-122"/>
                    <a:sym typeface="Arial" panose="020B0604020202020204" pitchFamily="34" charset="0"/>
                  </a:rPr>
                  <a:t>To balance testing costs with image recognizability, we selected a suitable value of 4 for </a:t>
                </a:r>
                <a14:m>
                  <m:oMath xmlns:m="http://schemas.openxmlformats.org/officeDocument/2006/math">
                    <m:r>
                      <a:rPr lang="en-US" altLang="zh-CN" i="1" dirty="0" smtClean="0">
                        <a:latin typeface="Cambria Math" panose="02040503050406030204" pitchFamily="18" charset="0"/>
                        <a:ea typeface="黑体" panose="02010609060101010101" pitchFamily="49" charset="-122"/>
                        <a:sym typeface="Arial" panose="020B0604020202020204" pitchFamily="34" charset="0"/>
                      </a:rPr>
                      <m:t>𝑘</m:t>
                    </m:r>
                  </m:oMath>
                </a14:m>
                <a:r>
                  <a:rPr lang="en-US" altLang="zh-CN" dirty="0">
                    <a:latin typeface="Arial" panose="020B0604020202020204" pitchFamily="34" charset="0"/>
                    <a:ea typeface="黑体" panose="02010609060101010101" pitchFamily="49" charset="-122"/>
                    <a:sym typeface="Arial" panose="020B0604020202020204" pitchFamily="34" charset="0"/>
                  </a:rPr>
                  <a:t> in this study.</a:t>
                </a:r>
              </a:p>
            </p:txBody>
          </p:sp>
        </mc:Choice>
        <mc:Fallback>
          <p:sp>
            <p:nvSpPr>
              <p:cNvPr id="22" name="文本框 21">
                <a:extLst>
                  <a:ext uri="{FF2B5EF4-FFF2-40B4-BE49-F238E27FC236}">
                    <a16:creationId xmlns:a16="http://schemas.microsoft.com/office/drawing/2014/main" id="{8508A863-E7BC-4644-AEED-D77ED6F26088}"/>
                  </a:ext>
                </a:extLst>
              </p:cNvPr>
              <p:cNvSpPr txBox="1">
                <a:spLocks noRot="1" noChangeAspect="1" noMove="1" noResize="1" noEditPoints="1" noAdjustHandles="1" noChangeArrowheads="1" noChangeShapeType="1" noTextEdit="1"/>
              </p:cNvSpPr>
              <p:nvPr/>
            </p:nvSpPr>
            <p:spPr>
              <a:xfrm>
                <a:off x="649243" y="3381615"/>
                <a:ext cx="5313535" cy="3256638"/>
              </a:xfrm>
              <a:prstGeom prst="rect">
                <a:avLst/>
              </a:prstGeom>
              <a:blipFill>
                <a:blip r:embed="rId8"/>
                <a:stretch>
                  <a:fillRect l="-1033" t="-1124" r="-2641"/>
                </a:stretch>
              </a:blipFill>
            </p:spPr>
            <p:txBody>
              <a:bodyPr/>
              <a:lstStyle/>
              <a:p>
                <a:r>
                  <a:rPr lang="en-GB">
                    <a:noFill/>
                  </a:rPr>
                  <a:t> </a:t>
                </a:r>
              </a:p>
            </p:txBody>
          </p:sp>
        </mc:Fallback>
      </mc:AlternateContent>
    </p:spTree>
    <p:extLst>
      <p:ext uri="{BB962C8B-B14F-4D97-AF65-F5344CB8AC3E}">
        <p14:creationId xmlns:p14="http://schemas.microsoft.com/office/powerpoint/2010/main" val="2628160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A5EE3FC-DE0E-48BE-92DD-B332AE367ED9}"/>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15</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4" name="标题 3">
            <a:extLst>
              <a:ext uri="{FF2B5EF4-FFF2-40B4-BE49-F238E27FC236}">
                <a16:creationId xmlns:a16="http://schemas.microsoft.com/office/drawing/2014/main" id="{5575D336-A161-469B-B53B-C414FADC3EE5}"/>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Experiment Setup &amp; RQs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9" name="文本占位符 8">
            <a:extLst>
              <a:ext uri="{FF2B5EF4-FFF2-40B4-BE49-F238E27FC236}">
                <a16:creationId xmlns:a16="http://schemas.microsoft.com/office/drawing/2014/main" id="{E7E4E222-9BC3-426F-8F88-4A52BC447A54}"/>
              </a:ext>
            </a:extLst>
          </p:cNvPr>
          <p:cNvSpPr>
            <a:spLocks noGrp="1"/>
          </p:cNvSpPr>
          <p:nvPr>
            <p:ph type="body" sz="quarter" idx="16"/>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RQ2: How effective is LV-CIT in testing multi-label image classifiers?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graphicFrame>
        <p:nvGraphicFramePr>
          <p:cNvPr id="8" name="表格 10">
            <a:extLst>
              <a:ext uri="{FF2B5EF4-FFF2-40B4-BE49-F238E27FC236}">
                <a16:creationId xmlns:a16="http://schemas.microsoft.com/office/drawing/2014/main" id="{434190D3-FFB6-4967-BCE7-EB33A00F1E29}"/>
              </a:ext>
            </a:extLst>
          </p:cNvPr>
          <p:cNvGraphicFramePr>
            <a:graphicFrameLocks noGrp="1"/>
          </p:cNvGraphicFramePr>
          <p:nvPr>
            <p:extLst>
              <p:ext uri="{D42A27DB-BD31-4B8C-83A1-F6EECF244321}">
                <p14:modId xmlns:p14="http://schemas.microsoft.com/office/powerpoint/2010/main" val="264136456"/>
              </p:ext>
            </p:extLst>
          </p:nvPr>
        </p:nvGraphicFramePr>
        <p:xfrm>
          <a:off x="5867400" y="2695950"/>
          <a:ext cx="4905076" cy="2682240"/>
        </p:xfrm>
        <a:graphic>
          <a:graphicData uri="http://schemas.openxmlformats.org/drawingml/2006/table">
            <a:tbl>
              <a:tblPr firstRow="1" bandRow="1">
                <a:tableStyleId>{2D5ABB26-0587-4C30-8999-92F81FD0307C}</a:tableStyleId>
              </a:tblPr>
              <a:tblGrid>
                <a:gridCol w="1226269">
                  <a:extLst>
                    <a:ext uri="{9D8B030D-6E8A-4147-A177-3AD203B41FA5}">
                      <a16:colId xmlns:a16="http://schemas.microsoft.com/office/drawing/2014/main" val="445768017"/>
                    </a:ext>
                  </a:extLst>
                </a:gridCol>
                <a:gridCol w="1226269">
                  <a:extLst>
                    <a:ext uri="{9D8B030D-6E8A-4147-A177-3AD203B41FA5}">
                      <a16:colId xmlns:a16="http://schemas.microsoft.com/office/drawing/2014/main" val="2899530919"/>
                    </a:ext>
                  </a:extLst>
                </a:gridCol>
                <a:gridCol w="1226269">
                  <a:extLst>
                    <a:ext uri="{9D8B030D-6E8A-4147-A177-3AD203B41FA5}">
                      <a16:colId xmlns:a16="http://schemas.microsoft.com/office/drawing/2014/main" val="943042345"/>
                    </a:ext>
                  </a:extLst>
                </a:gridCol>
                <a:gridCol w="1226269">
                  <a:extLst>
                    <a:ext uri="{9D8B030D-6E8A-4147-A177-3AD203B41FA5}">
                      <a16:colId xmlns:a16="http://schemas.microsoft.com/office/drawing/2014/main" val="1877029420"/>
                    </a:ext>
                  </a:extLst>
                </a:gridCol>
              </a:tblGrid>
              <a:tr h="308248">
                <a:tc rowSpan="2">
                  <a:txBody>
                    <a:bodyPr/>
                    <a:lstStyle/>
                    <a:p>
                      <a:pPr algn="ctr"/>
                      <a:r>
                        <a:rPr lang="en-US" altLang="zh-CN" sz="1600" b="1" dirty="0">
                          <a:latin typeface="Arial" panose="020B0604020202020204" pitchFamily="34" charset="0"/>
                          <a:ea typeface="黑体" panose="02010609060101010101" pitchFamily="49" charset="-122"/>
                          <a:sym typeface="Arial" panose="020B0604020202020204" pitchFamily="34" charset="0"/>
                        </a:rPr>
                        <a:t>Datasets</a:t>
                      </a:r>
                      <a:endParaRPr lang="zh-CN" altLang="en-US" sz="16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altLang="zh-CN" sz="1600" b="1" dirty="0">
                          <a:latin typeface="Arial" panose="020B0604020202020204" pitchFamily="34" charset="0"/>
                          <a:ea typeface="黑体" panose="02010609060101010101" pitchFamily="49" charset="-122"/>
                          <a:sym typeface="Arial" panose="020B0604020202020204" pitchFamily="34" charset="0"/>
                        </a:rPr>
                        <a:t>DNN Models</a:t>
                      </a:r>
                      <a:endParaRPr lang="zh-CN" altLang="en-US" sz="16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1600" b="1" dirty="0">
                          <a:latin typeface="Arial" panose="020B0604020202020204" pitchFamily="34" charset="0"/>
                          <a:ea typeface="黑体" panose="02010609060101010101" pitchFamily="49" charset="-122"/>
                          <a:sym typeface="Arial" panose="020B0604020202020204" pitchFamily="34" charset="0"/>
                        </a:rPr>
                        <a:t>Coverage</a:t>
                      </a:r>
                      <a:endParaRPr lang="zh-CN" altLang="en-US" sz="16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970436"/>
                  </a:ext>
                </a:extLst>
              </a:tr>
              <a:tr h="308248">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latin typeface="Arial" panose="020B0604020202020204" pitchFamily="34" charset="0"/>
                          <a:ea typeface="黑体" panose="02010609060101010101" pitchFamily="49" charset="-122"/>
                          <a:sym typeface="Arial" panose="020B0604020202020204" pitchFamily="34" charset="0"/>
                        </a:rPr>
                        <a:t>LV-CIT</a:t>
                      </a:r>
                      <a:endParaRPr lang="zh-CN" altLang="en-US" sz="16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latin typeface="Arial" panose="020B0604020202020204" pitchFamily="34" charset="0"/>
                          <a:ea typeface="黑体" panose="02010609060101010101" pitchFamily="49" charset="-122"/>
                          <a:sym typeface="Arial" panose="020B0604020202020204" pitchFamily="34" charset="0"/>
                        </a:rPr>
                        <a:t>Random</a:t>
                      </a:r>
                      <a:endParaRPr lang="zh-CN" altLang="en-US" sz="16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4393889"/>
                  </a:ext>
                </a:extLst>
              </a:tr>
              <a:tr h="308248">
                <a:tc rowSpan="3">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VOC</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MSRN</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100%</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82.34%</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5644299"/>
                  </a:ext>
                </a:extLst>
              </a:tr>
              <a:tr h="308248">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ML-GCN</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100%</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0414337"/>
                  </a:ext>
                </a:extLst>
              </a:tr>
              <a:tr h="308248">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ASL</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100%</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3590213"/>
                  </a:ext>
                </a:extLst>
              </a:tr>
              <a:tr h="308248">
                <a:tc rowSpan="3">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COCO</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MSRN</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100%</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90.07%</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7116031"/>
                  </a:ext>
                </a:extLst>
              </a:tr>
              <a:tr h="308248">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ML-GCN</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100%</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718188"/>
                  </a:ext>
                </a:extLst>
              </a:tr>
              <a:tr h="308248">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ASL</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98.75%</a:t>
                      </a:r>
                      <a:endParaRPr lang="zh-CN" altLang="en-US" sz="16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616245"/>
                  </a:ext>
                </a:extLst>
              </a:tr>
            </a:tbl>
          </a:graphicData>
        </a:graphic>
      </p:graphicFrame>
      <p:sp>
        <p:nvSpPr>
          <p:cNvPr id="11" name="文本框 10">
            <a:extLst>
              <a:ext uri="{FF2B5EF4-FFF2-40B4-BE49-F238E27FC236}">
                <a16:creationId xmlns:a16="http://schemas.microsoft.com/office/drawing/2014/main" id="{22E49283-7735-4E47-9C1F-E1C70F06DBF4}"/>
              </a:ext>
            </a:extLst>
          </p:cNvPr>
          <p:cNvSpPr txBox="1"/>
          <p:nvPr/>
        </p:nvSpPr>
        <p:spPr>
          <a:xfrm>
            <a:off x="5874158" y="1995402"/>
            <a:ext cx="5083147" cy="914400"/>
          </a:xfrm>
          <a:prstGeom prst="rect">
            <a:avLst/>
          </a:prstGeom>
        </p:spPr>
        <p:txBody>
          <a:bodyPr wrap="square" rtlCol="0">
            <a:normAutofit/>
          </a:bodyPr>
          <a:lstStyle/>
          <a:p>
            <a:pPr algn="l"/>
            <a:r>
              <a:rPr lang="en-US" altLang="zh-CN" dirty="0">
                <a:latin typeface="Arial" panose="020B0604020202020204" pitchFamily="34" charset="0"/>
                <a:ea typeface="黑体" panose="02010609060101010101" pitchFamily="49" charset="-122"/>
                <a:sym typeface="Arial" panose="020B0604020202020204" pitchFamily="34" charset="0"/>
              </a:rPr>
              <a:t>The Average 2-Way Label Value Combination Coverage of the LV-CIT and Random Methods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311023B5-51DA-4F0A-A06A-FEF037F34E26}"/>
                  </a:ext>
                </a:extLst>
              </p:cNvPr>
              <p:cNvSpPr txBox="1"/>
              <p:nvPr/>
            </p:nvSpPr>
            <p:spPr>
              <a:xfrm>
                <a:off x="675747" y="1412841"/>
                <a:ext cx="5006824" cy="2533035"/>
              </a:xfrm>
              <a:prstGeom prst="rect">
                <a:avLst/>
              </a:prstGeom>
            </p:spPr>
            <p:txBody>
              <a:bodyPr wrap="square" rtlCol="0">
                <a:noAutofit/>
              </a:bodyPr>
              <a:lstStyle/>
              <a:p>
                <a:r>
                  <a:rPr lang="en-US" altLang="zh-CN" dirty="0">
                    <a:latin typeface="Arial" panose="020B0604020202020204" pitchFamily="34" charset="0"/>
                    <a:ea typeface="黑体" panose="02010609060101010101" pitchFamily="49" charset="-122"/>
                    <a:sym typeface="Arial" panose="020B0604020202020204" pitchFamily="34" charset="0"/>
                  </a:rPr>
                  <a:t>We compare LV-CIT with ATOM and Random.</a:t>
                </a:r>
              </a:p>
              <a:p>
                <a:endParaRPr lang="en-US" altLang="zh-CN" dirty="0">
                  <a:latin typeface="Arial" panose="020B0604020202020204" pitchFamily="34" charset="0"/>
                  <a:ea typeface="黑体" panose="02010609060101010101" pitchFamily="49" charset="-122"/>
                  <a:sym typeface="Arial" panose="020B0604020202020204" pitchFamily="34" charset="0"/>
                </a:endParaRPr>
              </a:p>
              <a:p>
                <a:endParaRPr lang="en-US" altLang="zh-CN" dirty="0">
                  <a:latin typeface="Arial" panose="020B0604020202020204" pitchFamily="34" charset="0"/>
                  <a:ea typeface="黑体" panose="02010609060101010101" pitchFamily="49" charset="-122"/>
                  <a:sym typeface="Arial" panose="020B0604020202020204" pitchFamily="34" charset="0"/>
                </a:endParaRPr>
              </a:p>
              <a:p>
                <a:r>
                  <a:rPr lang="en-US" altLang="zh-CN" dirty="0">
                    <a:latin typeface="Arial" panose="020B0604020202020204" pitchFamily="34" charset="0"/>
                    <a:ea typeface="黑体" panose="02010609060101010101" pitchFamily="49" charset="-122"/>
                    <a:sym typeface="Arial" panose="020B0604020202020204" pitchFamily="34" charset="0"/>
                  </a:rPr>
                  <a:t>Parameters:</a:t>
                </a:r>
              </a:p>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sym typeface="Arial" panose="020B0604020202020204" pitchFamily="34" charset="0"/>
                      </a:rPr>
                      <m:t>𝑛</m:t>
                    </m:r>
                    <m:r>
                      <a:rPr lang="en-US" altLang="zh-CN" b="0" i="1" smtClean="0">
                        <a:latin typeface="Cambria Math" panose="02040503050406030204" pitchFamily="18" charset="0"/>
                        <a:sym typeface="Arial" panose="020B0604020202020204" pitchFamily="34" charset="0"/>
                      </a:rPr>
                      <m:t>∈{20,80}</m:t>
                    </m:r>
                  </m:oMath>
                </a14:m>
                <a:endParaRPr lang="en-US" altLang="zh-CN" dirty="0">
                  <a:latin typeface="Arial" panose="020B0604020202020204" pitchFamily="34" charset="0"/>
                  <a:ea typeface="黑体" panose="02010609060101010101" pitchFamily="49" charset="-122"/>
                  <a:sym typeface="Arial" panose="020B0604020202020204" pitchFamily="34" charset="0"/>
                </a:endParaRPr>
              </a:p>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sym typeface="Arial" panose="020B0604020202020204" pitchFamily="34" charset="0"/>
                      </a:rPr>
                      <m:t>𝑘</m:t>
                    </m:r>
                    <m:r>
                      <a:rPr lang="en-US" altLang="zh-CN" b="0" i="1" smtClean="0">
                        <a:latin typeface="Cambria Math" panose="02040503050406030204" pitchFamily="18" charset="0"/>
                        <a:sym typeface="Arial" panose="020B0604020202020204" pitchFamily="34" charset="0"/>
                      </a:rPr>
                      <m:t>=4</m:t>
                    </m:r>
                  </m:oMath>
                </a14:m>
                <a:endParaRPr lang="en-US" altLang="zh-CN" dirty="0">
                  <a:latin typeface="Arial" panose="020B0604020202020204" pitchFamily="34" charset="0"/>
                  <a:ea typeface="黑体" panose="02010609060101010101" pitchFamily="49" charset="-122"/>
                  <a:sym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10 images for each row of the LVCA</a:t>
                </a:r>
              </a:p>
              <a:p>
                <a:pPr marL="285750" indent="-285750">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Repeat 5 times</a:t>
                </a:r>
              </a:p>
            </p:txBody>
          </p:sp>
        </mc:Choice>
        <mc:Fallback>
          <p:sp>
            <p:nvSpPr>
              <p:cNvPr id="12" name="文本框 11">
                <a:extLst>
                  <a:ext uri="{FF2B5EF4-FFF2-40B4-BE49-F238E27FC236}">
                    <a16:creationId xmlns:a16="http://schemas.microsoft.com/office/drawing/2014/main" id="{311023B5-51DA-4F0A-A06A-FEF037F34E26}"/>
                  </a:ext>
                </a:extLst>
              </p:cNvPr>
              <p:cNvSpPr txBox="1">
                <a:spLocks noRot="1" noChangeAspect="1" noMove="1" noResize="1" noEditPoints="1" noAdjustHandles="1" noChangeArrowheads="1" noChangeShapeType="1" noTextEdit="1"/>
              </p:cNvSpPr>
              <p:nvPr/>
            </p:nvSpPr>
            <p:spPr>
              <a:xfrm>
                <a:off x="675747" y="1412841"/>
                <a:ext cx="5006824" cy="2533035"/>
              </a:xfrm>
              <a:prstGeom prst="rect">
                <a:avLst/>
              </a:prstGeom>
              <a:blipFill>
                <a:blip r:embed="rId3"/>
                <a:stretch>
                  <a:fillRect l="-1096" t="-1446"/>
                </a:stretch>
              </a:blipFill>
            </p:spPr>
            <p:txBody>
              <a:bodyPr/>
              <a:lstStyle/>
              <a:p>
                <a:r>
                  <a:rPr lang="en-GB">
                    <a:noFill/>
                  </a:rPr>
                  <a:t> </a:t>
                </a:r>
              </a:p>
            </p:txBody>
          </p:sp>
        </mc:Fallback>
      </mc:AlternateContent>
      <p:sp>
        <p:nvSpPr>
          <p:cNvPr id="5" name="文本框 4">
            <a:extLst>
              <a:ext uri="{FF2B5EF4-FFF2-40B4-BE49-F238E27FC236}">
                <a16:creationId xmlns:a16="http://schemas.microsoft.com/office/drawing/2014/main" id="{7E7F3943-BB0B-5263-8536-8F62BE50FAE9}"/>
              </a:ext>
            </a:extLst>
          </p:cNvPr>
          <p:cNvSpPr txBox="1"/>
          <p:nvPr/>
        </p:nvSpPr>
        <p:spPr>
          <a:xfrm>
            <a:off x="660400" y="4380904"/>
            <a:ext cx="4690533" cy="923330"/>
          </a:xfrm>
          <a:prstGeom prst="rect">
            <a:avLst/>
          </a:prstGeom>
          <a:noFill/>
        </p:spPr>
        <p:txBody>
          <a:bodyPr wrap="square">
            <a:spAutoFit/>
          </a:bodyPr>
          <a:lstStyle/>
          <a:p>
            <a:r>
              <a:rPr lang="en-US" altLang="zh-CN" dirty="0">
                <a:latin typeface="Arial" panose="020B0604020202020204" pitchFamily="34" charset="0"/>
                <a:ea typeface="黑体" panose="02010609060101010101" pitchFamily="49" charset="-122"/>
                <a:sym typeface="Arial" panose="020B0604020202020204" pitchFamily="34" charset="0"/>
              </a:rPr>
              <a:t>Answer to RQ2:</a:t>
            </a:r>
          </a:p>
          <a:p>
            <a:pPr marL="285750" indent="-285750" algn="l">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LV-CIT can achieve higher label value combination coverage than Random.</a:t>
            </a:r>
          </a:p>
        </p:txBody>
      </p:sp>
    </p:spTree>
    <p:extLst>
      <p:ext uri="{BB962C8B-B14F-4D97-AF65-F5344CB8AC3E}">
        <p14:creationId xmlns:p14="http://schemas.microsoft.com/office/powerpoint/2010/main" val="3431086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A5EE3FC-DE0E-48BE-92DD-B332AE367ED9}"/>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16</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4" name="标题 3">
            <a:extLst>
              <a:ext uri="{FF2B5EF4-FFF2-40B4-BE49-F238E27FC236}">
                <a16:creationId xmlns:a16="http://schemas.microsoft.com/office/drawing/2014/main" id="{5575D336-A161-469B-B53B-C414FADC3EE5}"/>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Experiment Setup &amp; RQs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9" name="文本占位符 8">
            <a:extLst>
              <a:ext uri="{FF2B5EF4-FFF2-40B4-BE49-F238E27FC236}">
                <a16:creationId xmlns:a16="http://schemas.microsoft.com/office/drawing/2014/main" id="{E7E4E222-9BC3-426F-8F88-4A52BC447A54}"/>
              </a:ext>
            </a:extLst>
          </p:cNvPr>
          <p:cNvSpPr>
            <a:spLocks noGrp="1"/>
          </p:cNvSpPr>
          <p:nvPr>
            <p:ph type="body" sz="quarter" idx="16"/>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RQ2: How effective is LV-CIT in testing multi-label image classifiers?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8" name="文本框 7">
            <a:extLst>
              <a:ext uri="{FF2B5EF4-FFF2-40B4-BE49-F238E27FC236}">
                <a16:creationId xmlns:a16="http://schemas.microsoft.com/office/drawing/2014/main" id="{977D9785-2318-4D5C-9B5E-FA8397B4E283}"/>
              </a:ext>
            </a:extLst>
          </p:cNvPr>
          <p:cNvSpPr txBox="1"/>
          <p:nvPr/>
        </p:nvSpPr>
        <p:spPr>
          <a:xfrm>
            <a:off x="1239796" y="4640256"/>
            <a:ext cx="9644462" cy="1565136"/>
          </a:xfrm>
          <a:prstGeom prst="rect">
            <a:avLst/>
          </a:prstGeom>
        </p:spPr>
        <p:txBody>
          <a:bodyPr wrap="square" rtlCol="0">
            <a:normAutofit/>
          </a:bodyPr>
          <a:lstStyle/>
          <a:p>
            <a:pPr algn="l"/>
            <a:r>
              <a:rPr lang="en-US" altLang="zh-CN" dirty="0">
                <a:latin typeface="Arial" panose="020B0604020202020204" pitchFamily="34" charset="0"/>
                <a:ea typeface="黑体" panose="02010609060101010101" pitchFamily="49" charset="-122"/>
                <a:sym typeface="Arial" panose="020B0604020202020204" pitchFamily="34" charset="0"/>
              </a:rPr>
              <a:t>Answer to RQ2:</a:t>
            </a:r>
          </a:p>
          <a:p>
            <a:pPr algn="l"/>
            <a:r>
              <a:rPr lang="en-US" altLang="zh-CN" dirty="0">
                <a:latin typeface="Arial" panose="020B0604020202020204" pitchFamily="34" charset="0"/>
                <a:ea typeface="黑体" panose="02010609060101010101" pitchFamily="49" charset="-122"/>
                <a:sym typeface="Arial" panose="020B0604020202020204" pitchFamily="34" charset="0"/>
              </a:rPr>
              <a:t>LV-CIT is cost-effective in testing multi-label image classifiers:</a:t>
            </a:r>
          </a:p>
          <a:p>
            <a:pPr marL="285750" indent="-285750" algn="l">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LV-CIT can reveal 185% more errors than Random on average</a:t>
            </a:r>
          </a:p>
          <a:p>
            <a:pPr marL="285750" indent="-285750" algn="l">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LV-CIT can reveal 111% more errors than ATOM on average with 20% fewer images</a:t>
            </a:r>
          </a:p>
        </p:txBody>
      </p:sp>
      <p:sp>
        <p:nvSpPr>
          <p:cNvPr id="11" name="文本框 10">
            <a:extLst>
              <a:ext uri="{FF2B5EF4-FFF2-40B4-BE49-F238E27FC236}">
                <a16:creationId xmlns:a16="http://schemas.microsoft.com/office/drawing/2014/main" id="{BC97E225-78C7-4C83-8B29-0BF55EC4612B}"/>
              </a:ext>
            </a:extLst>
          </p:cNvPr>
          <p:cNvSpPr txBox="1"/>
          <p:nvPr/>
        </p:nvSpPr>
        <p:spPr>
          <a:xfrm>
            <a:off x="1138195" y="1426095"/>
            <a:ext cx="9860004" cy="914400"/>
          </a:xfrm>
          <a:prstGeom prst="rect">
            <a:avLst/>
          </a:prstGeom>
        </p:spPr>
        <p:txBody>
          <a:bodyPr wrap="square" rtlCol="0">
            <a:normAutofit/>
          </a:bodyPr>
          <a:lstStyle/>
          <a:p>
            <a:pPr algn="l"/>
            <a:r>
              <a:rPr lang="en-US" altLang="zh-CN" dirty="0">
                <a:latin typeface="Arial" panose="020B0604020202020204" pitchFamily="34" charset="0"/>
                <a:ea typeface="黑体" panose="02010609060101010101" pitchFamily="49" charset="-122"/>
                <a:sym typeface="Arial" panose="020B0604020202020204" pitchFamily="34" charset="0"/>
              </a:rPr>
              <a:t>The Numbers of Test Images Generated, Number of Errors Revealed, and Proportion of Error-Revealing Images of the LV-CIT, Random, and ATOM Methods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graphicFrame>
        <p:nvGraphicFramePr>
          <p:cNvPr id="2" name="表格 1">
            <a:extLst>
              <a:ext uri="{FF2B5EF4-FFF2-40B4-BE49-F238E27FC236}">
                <a16:creationId xmlns:a16="http://schemas.microsoft.com/office/drawing/2014/main" id="{71DA4D39-DE8A-C09D-CA29-883168BAB1E3}"/>
              </a:ext>
            </a:extLst>
          </p:cNvPr>
          <p:cNvGraphicFramePr>
            <a:graphicFrameLocks noGrp="1"/>
          </p:cNvGraphicFramePr>
          <p:nvPr>
            <p:extLst>
              <p:ext uri="{D42A27DB-BD31-4B8C-83A1-F6EECF244321}">
                <p14:modId xmlns:p14="http://schemas.microsoft.com/office/powerpoint/2010/main" val="3585633479"/>
              </p:ext>
            </p:extLst>
          </p:nvPr>
        </p:nvGraphicFramePr>
        <p:xfrm>
          <a:off x="1128258" y="2075689"/>
          <a:ext cx="9756000" cy="2304000"/>
        </p:xfrm>
        <a:graphic>
          <a:graphicData uri="http://schemas.openxmlformats.org/drawingml/2006/table">
            <a:tbl>
              <a:tblPr firstRow="1" bandRow="1">
                <a:tableStyleId>{2D5ABB26-0587-4C30-8999-92F81FD0307C}</a:tableStyleId>
              </a:tblPr>
              <a:tblGrid>
                <a:gridCol w="828000">
                  <a:extLst>
                    <a:ext uri="{9D8B030D-6E8A-4147-A177-3AD203B41FA5}">
                      <a16:colId xmlns:a16="http://schemas.microsoft.com/office/drawing/2014/main" val="2088485137"/>
                    </a:ext>
                  </a:extLst>
                </a:gridCol>
                <a:gridCol w="1188000">
                  <a:extLst>
                    <a:ext uri="{9D8B030D-6E8A-4147-A177-3AD203B41FA5}">
                      <a16:colId xmlns:a16="http://schemas.microsoft.com/office/drawing/2014/main" val="2123745895"/>
                    </a:ext>
                  </a:extLst>
                </a:gridCol>
                <a:gridCol w="792000">
                  <a:extLst>
                    <a:ext uri="{9D8B030D-6E8A-4147-A177-3AD203B41FA5}">
                      <a16:colId xmlns:a16="http://schemas.microsoft.com/office/drawing/2014/main" val="3004464033"/>
                    </a:ext>
                  </a:extLst>
                </a:gridCol>
                <a:gridCol w="828000">
                  <a:extLst>
                    <a:ext uri="{9D8B030D-6E8A-4147-A177-3AD203B41FA5}">
                      <a16:colId xmlns:a16="http://schemas.microsoft.com/office/drawing/2014/main" val="502645702"/>
                    </a:ext>
                  </a:extLst>
                </a:gridCol>
                <a:gridCol w="792000">
                  <a:extLst>
                    <a:ext uri="{9D8B030D-6E8A-4147-A177-3AD203B41FA5}">
                      <a16:colId xmlns:a16="http://schemas.microsoft.com/office/drawing/2014/main" val="2977494186"/>
                    </a:ext>
                  </a:extLst>
                </a:gridCol>
                <a:gridCol w="792000">
                  <a:extLst>
                    <a:ext uri="{9D8B030D-6E8A-4147-A177-3AD203B41FA5}">
                      <a16:colId xmlns:a16="http://schemas.microsoft.com/office/drawing/2014/main" val="1237019887"/>
                    </a:ext>
                  </a:extLst>
                </a:gridCol>
                <a:gridCol w="828000">
                  <a:extLst>
                    <a:ext uri="{9D8B030D-6E8A-4147-A177-3AD203B41FA5}">
                      <a16:colId xmlns:a16="http://schemas.microsoft.com/office/drawing/2014/main" val="1294384541"/>
                    </a:ext>
                  </a:extLst>
                </a:gridCol>
                <a:gridCol w="792000">
                  <a:extLst>
                    <a:ext uri="{9D8B030D-6E8A-4147-A177-3AD203B41FA5}">
                      <a16:colId xmlns:a16="http://schemas.microsoft.com/office/drawing/2014/main" val="1187284339"/>
                    </a:ext>
                  </a:extLst>
                </a:gridCol>
                <a:gridCol w="972000">
                  <a:extLst>
                    <a:ext uri="{9D8B030D-6E8A-4147-A177-3AD203B41FA5}">
                      <a16:colId xmlns:a16="http://schemas.microsoft.com/office/drawing/2014/main" val="199471775"/>
                    </a:ext>
                  </a:extLst>
                </a:gridCol>
                <a:gridCol w="972000">
                  <a:extLst>
                    <a:ext uri="{9D8B030D-6E8A-4147-A177-3AD203B41FA5}">
                      <a16:colId xmlns:a16="http://schemas.microsoft.com/office/drawing/2014/main" val="3522487916"/>
                    </a:ext>
                  </a:extLst>
                </a:gridCol>
                <a:gridCol w="972000">
                  <a:extLst>
                    <a:ext uri="{9D8B030D-6E8A-4147-A177-3AD203B41FA5}">
                      <a16:colId xmlns:a16="http://schemas.microsoft.com/office/drawing/2014/main" val="4100095109"/>
                    </a:ext>
                  </a:extLst>
                </a:gridCol>
              </a:tblGrid>
              <a:tr h="288000">
                <a:tc rowSpan="2">
                  <a:txBody>
                    <a:bodyPr/>
                    <a:lstStyle/>
                    <a:p>
                      <a:pPr algn="ctr"/>
                      <a:r>
                        <a:rPr lang="en-GB" sz="1200" b="1" dirty="0">
                          <a:latin typeface="Arial" panose="020B0604020202020204" pitchFamily="34" charset="0"/>
                          <a:ea typeface="黑体" panose="02010609060101010101" pitchFamily="49" charset="-122"/>
                          <a:sym typeface="Arial" panose="020B0604020202020204" pitchFamily="34" charset="0"/>
                        </a:rPr>
                        <a:t>Datasets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n-GB" sz="1200" b="1" dirty="0">
                          <a:solidFill>
                            <a:sysClr val="windowText" lastClr="000000"/>
                          </a:solidFill>
                          <a:latin typeface="Arial" panose="020B0604020202020204" pitchFamily="34" charset="0"/>
                          <a:ea typeface="黑体" panose="02010609060101010101" pitchFamily="49" charset="-122"/>
                          <a:sym typeface="Arial" panose="020B0604020202020204" pitchFamily="34" charset="0"/>
                        </a:rPr>
                        <a:t>DNN Models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en-GB" sz="1200" b="1" dirty="0">
                          <a:latin typeface="Arial" panose="020B0604020202020204" pitchFamily="34" charset="0"/>
                          <a:ea typeface="黑体" panose="02010609060101010101" pitchFamily="49" charset="-122"/>
                          <a:sym typeface="Arial" panose="020B0604020202020204" pitchFamily="34" charset="0"/>
                        </a:rPr>
                        <a:t>Number of Images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dirty="0"/>
                    </a:p>
                  </a:txBody>
                  <a:tcPr/>
                </a:tc>
                <a:tc hMerge="1">
                  <a:txBody>
                    <a:bodyPr/>
                    <a:lstStyle/>
                    <a:p>
                      <a:endParaRPr lang="en-GB" dirty="0"/>
                    </a:p>
                  </a:txBody>
                  <a:tcPr/>
                </a:tc>
                <a:tc gridSpan="3">
                  <a:txBody>
                    <a:bodyPr/>
                    <a:lstStyle/>
                    <a:p>
                      <a:pPr algn="ctr"/>
                      <a:r>
                        <a:rPr lang="en-GB" sz="1200" b="1" dirty="0">
                          <a:latin typeface="Arial" panose="020B0604020202020204" pitchFamily="34" charset="0"/>
                          <a:ea typeface="黑体" panose="02010609060101010101" pitchFamily="49" charset="-122"/>
                          <a:sym typeface="Arial" panose="020B0604020202020204" pitchFamily="34" charset="0"/>
                        </a:rPr>
                        <a:t>Number of Errors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dirty="0"/>
                    </a:p>
                  </a:txBody>
                  <a:tcPr/>
                </a:tc>
                <a:tc hMerge="1">
                  <a:txBody>
                    <a:bodyPr/>
                    <a:lstStyle/>
                    <a:p>
                      <a:endParaRPr lang="en-GB" dirty="0"/>
                    </a:p>
                  </a:txBody>
                  <a:tcPr/>
                </a:tc>
                <a:tc gridSpan="3">
                  <a:txBody>
                    <a:bodyPr/>
                    <a:lstStyle/>
                    <a:p>
                      <a:pPr algn="ctr"/>
                      <a:r>
                        <a:rPr lang="en-GB" sz="1200" b="1" dirty="0">
                          <a:latin typeface="Arial" panose="020B0604020202020204" pitchFamily="34" charset="0"/>
                          <a:ea typeface="黑体" panose="02010609060101010101" pitchFamily="49" charset="-122"/>
                          <a:sym typeface="Arial" panose="020B0604020202020204" pitchFamily="34" charset="0"/>
                        </a:rPr>
                        <a:t>Proportion of Error-Revealing Images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4159909596"/>
                  </a:ext>
                </a:extLst>
              </a:tr>
              <a:tr h="288000">
                <a:tc vMerge="1">
                  <a:txBody>
                    <a:bodyPr/>
                    <a:lstStyle/>
                    <a:p>
                      <a:endParaRPr lang="en-GB" dirty="0"/>
                    </a:p>
                  </a:txBody>
                  <a:tcPr/>
                </a:tc>
                <a:tc vMerge="1">
                  <a:txBody>
                    <a:bodyPr/>
                    <a:lstStyle/>
                    <a:p>
                      <a:endParaRPr lang="en-GB" dirty="0"/>
                    </a:p>
                  </a:txBody>
                  <a:tcPr/>
                </a:tc>
                <a:tc>
                  <a:txBody>
                    <a:bodyPr/>
                    <a:lstStyle/>
                    <a:p>
                      <a:pPr algn="ctr"/>
                      <a:r>
                        <a:rPr lang="en-GB" sz="1200" b="1" dirty="0">
                          <a:latin typeface="Arial" panose="020B0604020202020204" pitchFamily="34" charset="0"/>
                          <a:ea typeface="黑体" panose="02010609060101010101" pitchFamily="49" charset="-122"/>
                          <a:sym typeface="Arial" panose="020B0604020202020204" pitchFamily="34" charset="0"/>
                        </a:rPr>
                        <a:t>LV-CIT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b="1" dirty="0">
                          <a:latin typeface="Arial" panose="020B0604020202020204" pitchFamily="34" charset="0"/>
                          <a:ea typeface="黑体" panose="02010609060101010101" pitchFamily="49" charset="-122"/>
                          <a:sym typeface="Arial" panose="020B0604020202020204" pitchFamily="34" charset="0"/>
                        </a:rPr>
                        <a:t>Random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b="1" dirty="0">
                          <a:latin typeface="Arial" panose="020B0604020202020204" pitchFamily="34" charset="0"/>
                          <a:ea typeface="黑体" panose="02010609060101010101" pitchFamily="49" charset="-122"/>
                          <a:sym typeface="Arial" panose="020B0604020202020204" pitchFamily="34" charset="0"/>
                        </a:rPr>
                        <a:t>ATOM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b="1" dirty="0">
                          <a:latin typeface="Arial" panose="020B0604020202020204" pitchFamily="34" charset="0"/>
                          <a:ea typeface="黑体" panose="02010609060101010101" pitchFamily="49" charset="-122"/>
                          <a:sym typeface="Arial" panose="020B0604020202020204" pitchFamily="34" charset="0"/>
                        </a:rPr>
                        <a:t>LV-CIT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b="1" dirty="0">
                          <a:latin typeface="Arial" panose="020B0604020202020204" pitchFamily="34" charset="0"/>
                          <a:ea typeface="黑体" panose="02010609060101010101" pitchFamily="49" charset="-122"/>
                          <a:sym typeface="Arial" panose="020B0604020202020204" pitchFamily="34" charset="0"/>
                        </a:rPr>
                        <a:t>Random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b="1" dirty="0">
                          <a:latin typeface="Arial" panose="020B0604020202020204" pitchFamily="34" charset="0"/>
                          <a:ea typeface="黑体" panose="02010609060101010101" pitchFamily="49" charset="-122"/>
                          <a:sym typeface="Arial" panose="020B0604020202020204" pitchFamily="34" charset="0"/>
                        </a:rPr>
                        <a:t>ATOM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b="1" dirty="0">
                          <a:latin typeface="Arial" panose="020B0604020202020204" pitchFamily="34" charset="0"/>
                          <a:ea typeface="黑体" panose="02010609060101010101" pitchFamily="49" charset="-122"/>
                          <a:sym typeface="Arial" panose="020B0604020202020204" pitchFamily="34" charset="0"/>
                        </a:rPr>
                        <a:t>LV-CIT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b="1" dirty="0">
                          <a:latin typeface="Arial" panose="020B0604020202020204" pitchFamily="34" charset="0"/>
                          <a:ea typeface="黑体" panose="02010609060101010101" pitchFamily="49" charset="-122"/>
                          <a:sym typeface="Arial" panose="020B0604020202020204" pitchFamily="34" charset="0"/>
                        </a:rPr>
                        <a:t>Random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b="1" dirty="0">
                          <a:latin typeface="Arial" panose="020B0604020202020204" pitchFamily="34" charset="0"/>
                          <a:ea typeface="黑体" panose="02010609060101010101" pitchFamily="49" charset="-122"/>
                          <a:sym typeface="Arial" panose="020B0604020202020204" pitchFamily="34" charset="0"/>
                        </a:rPr>
                        <a:t>ATOM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7786232"/>
                  </a:ext>
                </a:extLst>
              </a:tr>
              <a:tr h="288000">
                <a:tc rowSpan="3">
                  <a:txBody>
                    <a:bodyPr/>
                    <a:lstStyle/>
                    <a:p>
                      <a:pPr algn="ctr"/>
                      <a:r>
                        <a:rPr lang="en-GB" sz="1200" dirty="0">
                          <a:latin typeface="Arial" panose="020B0604020202020204" pitchFamily="34" charset="0"/>
                          <a:ea typeface="黑体" panose="02010609060101010101" pitchFamily="49" charset="-122"/>
                          <a:sym typeface="Arial" panose="020B0604020202020204" pitchFamily="34" charset="0"/>
                        </a:rPr>
                        <a:t>VOC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ysClr val="windowText" lastClr="000000"/>
                          </a:solidFill>
                          <a:latin typeface="Arial" panose="020B0604020202020204" pitchFamily="34" charset="0"/>
                          <a:ea typeface="黑体" panose="02010609060101010101" pitchFamily="49" charset="-122"/>
                          <a:sym typeface="Arial" panose="020B0604020202020204" pitchFamily="34" charset="0"/>
                        </a:rPr>
                        <a:t>MSRN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674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674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898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603.6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160.8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304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89.6%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23.85%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33.85%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9030280"/>
                  </a:ext>
                </a:extLst>
              </a:tr>
              <a:tr h="288000">
                <a:tc vMerge="1">
                  <a:txBody>
                    <a:bodyPr/>
                    <a:lstStyle/>
                    <a:p>
                      <a:endParaRPr lang="en-GB" dirty="0"/>
                    </a:p>
                  </a:txBody>
                  <a:tcPr/>
                </a:tc>
                <a:tc>
                  <a:txBody>
                    <a:bodyPr/>
                    <a:lstStyle/>
                    <a:p>
                      <a:pPr algn="ctr"/>
                      <a:r>
                        <a:rPr lang="en-GB" sz="1200" dirty="0">
                          <a:solidFill>
                            <a:sysClr val="windowText" lastClr="000000"/>
                          </a:solidFill>
                          <a:latin typeface="Arial" panose="020B0604020202020204" pitchFamily="34" charset="0"/>
                          <a:ea typeface="黑体" panose="02010609060101010101" pitchFamily="49" charset="-122"/>
                          <a:sym typeface="Arial" panose="020B0604020202020204" pitchFamily="34" charset="0"/>
                        </a:rPr>
                        <a:t>ML-GCN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674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algn="l" defTabSz="914377" rtl="0" eaLnBrk="1" fontAlgn="b" latinLnBrk="0" hangingPunct="1"/>
                      <a:endParaRPr lang="zh-CN" altLang="en-US" sz="1800" kern="1200" dirty="0">
                        <a:solidFill>
                          <a:schemeClr val="tx1"/>
                        </a:solidFill>
                        <a:latin typeface="+mn-lt"/>
                        <a:ea typeface="+mn-ea"/>
                        <a:cs typeface="+mn-c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algn="ctr" defTabSz="914377" rtl="0" eaLnBrk="1" fontAlgn="b" latinLnBrk="0" hangingPunct="1"/>
                      <a:endParaRPr lang="zh-CN" altLang="en-US" sz="1800" kern="1200" dirty="0">
                        <a:solidFill>
                          <a:schemeClr val="tx1"/>
                        </a:solidFill>
                        <a:latin typeface="+mn-lt"/>
                        <a:ea typeface="+mn-ea"/>
                        <a:cs typeface="+mn-c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624.2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169.8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302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92.64%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25.22%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33.63%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98540809"/>
                  </a:ext>
                </a:extLst>
              </a:tr>
              <a:tr h="288000">
                <a:tc vMerge="1">
                  <a:txBody>
                    <a:bodyPr/>
                    <a:lstStyle/>
                    <a:p>
                      <a:endParaRPr lang="en-GB" dirty="0"/>
                    </a:p>
                  </a:txBody>
                  <a:tcPr/>
                </a:tc>
                <a:tc>
                  <a:txBody>
                    <a:bodyPr/>
                    <a:lstStyle/>
                    <a:p>
                      <a:pPr algn="ctr"/>
                      <a:r>
                        <a:rPr lang="en-GB" sz="1200" dirty="0">
                          <a:solidFill>
                            <a:sysClr val="windowText" lastClr="000000"/>
                          </a:solidFill>
                          <a:latin typeface="Arial" panose="020B0604020202020204" pitchFamily="34" charset="0"/>
                          <a:ea typeface="黑体" panose="02010609060101010101" pitchFamily="49" charset="-122"/>
                          <a:sym typeface="Arial" panose="020B0604020202020204" pitchFamily="34" charset="0"/>
                        </a:rPr>
                        <a:t>ASL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674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algn="l" defTabSz="914377" rtl="0" eaLnBrk="1" fontAlgn="b" latinLnBrk="0" hangingPunct="1"/>
                      <a:endParaRPr lang="zh-CN" altLang="en-US" sz="1800" kern="1200" dirty="0">
                        <a:solidFill>
                          <a:schemeClr val="tx1"/>
                        </a:solidFill>
                        <a:latin typeface="+mn-lt"/>
                        <a:ea typeface="+mn-ea"/>
                        <a:cs typeface="+mn-c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algn="ctr" defTabSz="914377" rtl="0" eaLnBrk="1" fontAlgn="b" latinLnBrk="0" hangingPunct="1"/>
                      <a:endParaRPr lang="zh-CN" altLang="en-US" sz="1800" kern="1200" dirty="0">
                        <a:solidFill>
                          <a:schemeClr val="tx1"/>
                        </a:solidFill>
                        <a:latin typeface="+mn-lt"/>
                        <a:ea typeface="+mn-ea"/>
                        <a:cs typeface="+mn-c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605.4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89.84%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21.49%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49630517"/>
                  </a:ext>
                </a:extLst>
              </a:tr>
              <a:tr h="288000">
                <a:tc rowSpan="3">
                  <a:txBody>
                    <a:bodyPr/>
                    <a:lstStyle/>
                    <a:p>
                      <a:pPr algn="ctr"/>
                      <a:r>
                        <a:rPr lang="en-GB" sz="1200" dirty="0">
                          <a:latin typeface="Arial" panose="020B0604020202020204" pitchFamily="34" charset="0"/>
                          <a:ea typeface="黑体" panose="02010609060101010101" pitchFamily="49" charset="-122"/>
                          <a:sym typeface="Arial" panose="020B0604020202020204" pitchFamily="34" charset="0"/>
                        </a:rPr>
                        <a:t>COCO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ysClr val="windowText" lastClr="000000"/>
                          </a:solidFill>
                          <a:latin typeface="Arial" panose="020B0604020202020204" pitchFamily="34" charset="0"/>
                          <a:ea typeface="黑体" panose="02010609060101010101" pitchFamily="49" charset="-122"/>
                          <a:sym typeface="Arial" panose="020B0604020202020204" pitchFamily="34" charset="0"/>
                        </a:rPr>
                        <a:t>MSRN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11,358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11,358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13,297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10,368.8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6,255.8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5,984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91.3%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55.08%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3510735"/>
                  </a:ext>
                </a:extLst>
              </a:tr>
              <a:tr h="288000">
                <a:tc vMerge="1">
                  <a:txBody>
                    <a:bodyPr/>
                    <a:lstStyle/>
                    <a:p>
                      <a:endParaRPr lang="en-GB" dirty="0"/>
                    </a:p>
                  </a:txBody>
                  <a:tcPr/>
                </a:tc>
                <a:tc>
                  <a:txBody>
                    <a:bodyPr/>
                    <a:lstStyle/>
                    <a:p>
                      <a:pPr algn="ctr"/>
                      <a:r>
                        <a:rPr lang="en-GB" sz="1200" dirty="0">
                          <a:solidFill>
                            <a:sysClr val="windowText" lastClr="000000"/>
                          </a:solidFill>
                          <a:latin typeface="Arial" panose="020B0604020202020204" pitchFamily="34" charset="0"/>
                          <a:ea typeface="黑体" panose="02010609060101010101" pitchFamily="49" charset="-122"/>
                          <a:sym typeface="Arial" panose="020B0604020202020204" pitchFamily="34" charset="0"/>
                        </a:rPr>
                        <a:t>ML-GCN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11,358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algn="l" defTabSz="914377" rtl="0" eaLnBrk="1" fontAlgn="b" latinLnBrk="0" hangingPunct="1"/>
                      <a:endParaRPr lang="zh-CN" altLang="en-US" sz="1800" kern="1200" dirty="0">
                        <a:solidFill>
                          <a:schemeClr val="tx1"/>
                        </a:solidFill>
                        <a:latin typeface="+mn-lt"/>
                        <a:ea typeface="+mn-ea"/>
                        <a:cs typeface="+mn-c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algn="ctr" defTabSz="914377" rtl="0" eaLnBrk="1" fontAlgn="b" latinLnBrk="0" hangingPunct="1"/>
                      <a:endParaRPr lang="zh-CN" altLang="en-US" sz="1800" kern="1200" dirty="0">
                        <a:solidFill>
                          <a:schemeClr val="tx1"/>
                        </a:solidFill>
                        <a:latin typeface="+mn-lt"/>
                        <a:ea typeface="+mn-ea"/>
                        <a:cs typeface="+mn-c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10,387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6,291.2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6,484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91.46%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55.39%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48.76%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901277"/>
                  </a:ext>
                </a:extLst>
              </a:tr>
              <a:tr h="288000">
                <a:tc vMerge="1">
                  <a:txBody>
                    <a:bodyPr/>
                    <a:lstStyle/>
                    <a:p>
                      <a:endParaRPr lang="en-GB" dirty="0"/>
                    </a:p>
                  </a:txBody>
                  <a:tcPr/>
                </a:tc>
                <a:tc>
                  <a:txBody>
                    <a:bodyPr/>
                    <a:lstStyle/>
                    <a:p>
                      <a:pPr algn="ctr"/>
                      <a:r>
                        <a:rPr lang="en-GB" sz="1200" dirty="0">
                          <a:solidFill>
                            <a:sysClr val="windowText" lastClr="000000"/>
                          </a:solidFill>
                          <a:latin typeface="Arial" panose="020B0604020202020204" pitchFamily="34" charset="0"/>
                          <a:ea typeface="黑体" panose="02010609060101010101" pitchFamily="49" charset="-122"/>
                          <a:sym typeface="Arial" panose="020B0604020202020204" pitchFamily="34" charset="0"/>
                        </a:rPr>
                        <a:t>ASL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11,352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algn="l" defTabSz="914377" rtl="0" eaLnBrk="1" fontAlgn="b" latinLnBrk="0" hangingPunct="1"/>
                      <a:endParaRPr lang="zh-CN" altLang="en-US" sz="1800" kern="1200" dirty="0">
                        <a:solidFill>
                          <a:schemeClr val="tx1"/>
                        </a:solidFill>
                        <a:latin typeface="+mn-lt"/>
                        <a:ea typeface="+mn-ea"/>
                        <a:cs typeface="+mn-c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algn="ctr" defTabSz="914377" rtl="0" eaLnBrk="1" fontAlgn="b" latinLnBrk="0" hangingPunct="1"/>
                      <a:endParaRPr lang="zh-CN" altLang="en-US" sz="1800" kern="1200" dirty="0">
                        <a:solidFill>
                          <a:schemeClr val="tx1"/>
                        </a:solidFill>
                        <a:latin typeface="+mn-lt"/>
                        <a:ea typeface="+mn-ea"/>
                        <a:cs typeface="+mn-c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9,915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5,645.2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4,584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87.35%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49.71%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b" latinLnBrk="0" hangingPunct="1"/>
                      <a:r>
                        <a:rPr lang="en-US" altLang="zh-CN" sz="12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34.47%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44594411"/>
                  </a:ext>
                </a:extLst>
              </a:tr>
            </a:tbl>
          </a:graphicData>
        </a:graphic>
      </p:graphicFrame>
    </p:spTree>
    <p:extLst>
      <p:ext uri="{BB962C8B-B14F-4D97-AF65-F5344CB8AC3E}">
        <p14:creationId xmlns:p14="http://schemas.microsoft.com/office/powerpoint/2010/main" val="3768819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A5EE3FC-DE0E-48BE-92DD-B332AE367ED9}"/>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17</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4" name="标题 3">
            <a:extLst>
              <a:ext uri="{FF2B5EF4-FFF2-40B4-BE49-F238E27FC236}">
                <a16:creationId xmlns:a16="http://schemas.microsoft.com/office/drawing/2014/main" id="{5575D336-A161-469B-B53B-C414FADC3EE5}"/>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Experiment Setup &amp; RQs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9" name="文本占位符 8">
            <a:extLst>
              <a:ext uri="{FF2B5EF4-FFF2-40B4-BE49-F238E27FC236}">
                <a16:creationId xmlns:a16="http://schemas.microsoft.com/office/drawing/2014/main" id="{E7E4E222-9BC3-426F-8F88-4A52BC447A54}"/>
              </a:ext>
            </a:extLst>
          </p:cNvPr>
          <p:cNvSpPr>
            <a:spLocks noGrp="1"/>
          </p:cNvSpPr>
          <p:nvPr>
            <p:ph type="body" sz="quarter" idx="16"/>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RQ3: What is the ability of current multi-label image classifiers to handle correlations between labels?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mc:AlternateContent xmlns:mc="http://schemas.openxmlformats.org/markup-compatibility/2006">
        <mc:Choice xmlns:a14="http://schemas.microsoft.com/office/drawing/2010/main" Requires="a14">
          <p:graphicFrame>
            <p:nvGraphicFramePr>
              <p:cNvPr id="8" name="表格 9">
                <a:extLst>
                  <a:ext uri="{FF2B5EF4-FFF2-40B4-BE49-F238E27FC236}">
                    <a16:creationId xmlns:a16="http://schemas.microsoft.com/office/drawing/2014/main" id="{A311BA62-6F3D-4DEA-A288-5236F7554399}"/>
                  </a:ext>
                </a:extLst>
              </p:cNvPr>
              <p:cNvGraphicFramePr>
                <a:graphicFrameLocks noGrp="1"/>
              </p:cNvGraphicFramePr>
              <p:nvPr>
                <p:extLst>
                  <p:ext uri="{D42A27DB-BD31-4B8C-83A1-F6EECF244321}">
                    <p14:modId xmlns:p14="http://schemas.microsoft.com/office/powerpoint/2010/main" val="4240685383"/>
                  </p:ext>
                </p:extLst>
              </p:nvPr>
            </p:nvGraphicFramePr>
            <p:xfrm>
              <a:off x="6339079" y="2728351"/>
              <a:ext cx="4921864" cy="2595880"/>
            </p:xfrm>
            <a:graphic>
              <a:graphicData uri="http://schemas.openxmlformats.org/drawingml/2006/table">
                <a:tbl>
                  <a:tblPr firstRow="1" bandRow="1">
                    <a:tableStyleId>{2D5ABB26-0587-4C30-8999-92F81FD0307C}</a:tableStyleId>
                  </a:tblPr>
                  <a:tblGrid>
                    <a:gridCol w="1230466">
                      <a:extLst>
                        <a:ext uri="{9D8B030D-6E8A-4147-A177-3AD203B41FA5}">
                          <a16:colId xmlns:a16="http://schemas.microsoft.com/office/drawing/2014/main" val="3349723137"/>
                        </a:ext>
                      </a:extLst>
                    </a:gridCol>
                    <a:gridCol w="1230466">
                      <a:extLst>
                        <a:ext uri="{9D8B030D-6E8A-4147-A177-3AD203B41FA5}">
                          <a16:colId xmlns:a16="http://schemas.microsoft.com/office/drawing/2014/main" val="1033037734"/>
                        </a:ext>
                      </a:extLst>
                    </a:gridCol>
                    <a:gridCol w="1230466">
                      <a:extLst>
                        <a:ext uri="{9D8B030D-6E8A-4147-A177-3AD203B41FA5}">
                          <a16:colId xmlns:a16="http://schemas.microsoft.com/office/drawing/2014/main" val="417639665"/>
                        </a:ext>
                      </a:extLst>
                    </a:gridCol>
                    <a:gridCol w="1230466">
                      <a:extLst>
                        <a:ext uri="{9D8B030D-6E8A-4147-A177-3AD203B41FA5}">
                          <a16:colId xmlns:a16="http://schemas.microsoft.com/office/drawing/2014/main" val="2835616411"/>
                        </a:ext>
                      </a:extLst>
                    </a:gridCol>
                  </a:tblGrid>
                  <a:tr h="370840">
                    <a:tc>
                      <a:txBody>
                        <a:bodyPr/>
                        <a:lstStyle/>
                        <a:p>
                          <a:pPr algn="ctr"/>
                          <a:r>
                            <a:rPr lang="en-US" altLang="zh-CN" sz="1400" b="1" dirty="0">
                              <a:latin typeface="Arial" panose="020B0604020202020204" pitchFamily="34" charset="0"/>
                              <a:ea typeface="黑体" panose="02010609060101010101" pitchFamily="49" charset="-122"/>
                              <a:sym typeface="Arial" panose="020B0604020202020204" pitchFamily="34" charset="0"/>
                            </a:rPr>
                            <a:t>Datasets</a:t>
                          </a:r>
                          <a:endParaRPr lang="zh-CN" altLang="en-US" sz="14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b="1" dirty="0">
                              <a:latin typeface="Arial" panose="020B0604020202020204" pitchFamily="34" charset="0"/>
                              <a:ea typeface="黑体" panose="02010609060101010101" pitchFamily="49" charset="-122"/>
                              <a:sym typeface="Arial" panose="020B0604020202020204" pitchFamily="34" charset="0"/>
                            </a:rPr>
                            <a:t>DNN Models</a:t>
                          </a:r>
                          <a:endParaRPr lang="zh-CN" altLang="en-US" sz="14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1" i="1" dirty="0" smtClean="0">
                                    <a:latin typeface="Cambria Math" panose="02040503050406030204" pitchFamily="18" charset="0"/>
                                    <a:sym typeface="Arial" panose="020B0604020202020204" pitchFamily="34" charset="0"/>
                                  </a:rPr>
                                  <m:t>𝒎𝑨𝑷</m:t>
                                </m:r>
                              </m:oMath>
                            </m:oMathPara>
                          </a14:m>
                          <a:endParaRPr lang="zh-CN" altLang="en-US" sz="14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b="1" dirty="0">
                              <a:latin typeface="Arial" panose="020B0604020202020204" pitchFamily="34" charset="0"/>
                              <a:ea typeface="黑体" panose="02010609060101010101" pitchFamily="49" charset="-122"/>
                              <a:sym typeface="Arial" panose="020B0604020202020204" pitchFamily="34" charset="0"/>
                            </a:rPr>
                            <a:t>2-way </a:t>
                          </a:r>
                          <a14:m>
                            <m:oMath xmlns:m="http://schemas.openxmlformats.org/officeDocument/2006/math">
                              <m:r>
                                <a:rPr lang="en-US" altLang="zh-CN" sz="1400" b="1" i="1" dirty="0" smtClean="0">
                                  <a:latin typeface="Cambria Math" panose="02040503050406030204" pitchFamily="18" charset="0"/>
                                  <a:sym typeface="Arial" panose="020B0604020202020204" pitchFamily="34" charset="0"/>
                                </a:rPr>
                                <m:t>𝒎𝑰𝑨</m:t>
                              </m:r>
                            </m:oMath>
                          </a14:m>
                          <a:endParaRPr lang="zh-CN" altLang="en-US" sz="14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3629940"/>
                      </a:ext>
                    </a:extLst>
                  </a:tr>
                  <a:tr h="370840">
                    <a:tc rowSpan="3">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VOC</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MSRN</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96%</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81.79%</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8212928"/>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ML-GCN</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94%</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80.28%</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7074507"/>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ASL</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94.6%</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84%</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1050045"/>
                      </a:ext>
                    </a:extLst>
                  </a:tr>
                  <a:tr h="370840">
                    <a:tc rowSpan="3">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COCO</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MSRN</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83.4%</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95.51%</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0108396"/>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ML-GCN</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83%</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95.53%</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5508249"/>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ASL</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86.6%</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96.01%</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8066952"/>
                      </a:ext>
                    </a:extLst>
                  </a:tr>
                </a:tbl>
              </a:graphicData>
            </a:graphic>
          </p:graphicFrame>
        </mc:Choice>
        <mc:Fallback>
          <p:graphicFrame>
            <p:nvGraphicFramePr>
              <p:cNvPr id="8" name="表格 9">
                <a:extLst>
                  <a:ext uri="{FF2B5EF4-FFF2-40B4-BE49-F238E27FC236}">
                    <a16:creationId xmlns:a16="http://schemas.microsoft.com/office/drawing/2014/main" id="{A311BA62-6F3D-4DEA-A288-5236F7554399}"/>
                  </a:ext>
                </a:extLst>
              </p:cNvPr>
              <p:cNvGraphicFramePr>
                <a:graphicFrameLocks noGrp="1"/>
              </p:cNvGraphicFramePr>
              <p:nvPr>
                <p:extLst>
                  <p:ext uri="{D42A27DB-BD31-4B8C-83A1-F6EECF244321}">
                    <p14:modId xmlns:p14="http://schemas.microsoft.com/office/powerpoint/2010/main" val="4240685383"/>
                  </p:ext>
                </p:extLst>
              </p:nvPr>
            </p:nvGraphicFramePr>
            <p:xfrm>
              <a:off x="6339079" y="2728351"/>
              <a:ext cx="4921864" cy="2595880"/>
            </p:xfrm>
            <a:graphic>
              <a:graphicData uri="http://schemas.openxmlformats.org/drawingml/2006/table">
                <a:tbl>
                  <a:tblPr firstRow="1" bandRow="1">
                    <a:tableStyleId>{2D5ABB26-0587-4C30-8999-92F81FD0307C}</a:tableStyleId>
                  </a:tblPr>
                  <a:tblGrid>
                    <a:gridCol w="1230466">
                      <a:extLst>
                        <a:ext uri="{9D8B030D-6E8A-4147-A177-3AD203B41FA5}">
                          <a16:colId xmlns:a16="http://schemas.microsoft.com/office/drawing/2014/main" val="3349723137"/>
                        </a:ext>
                      </a:extLst>
                    </a:gridCol>
                    <a:gridCol w="1230466">
                      <a:extLst>
                        <a:ext uri="{9D8B030D-6E8A-4147-A177-3AD203B41FA5}">
                          <a16:colId xmlns:a16="http://schemas.microsoft.com/office/drawing/2014/main" val="1033037734"/>
                        </a:ext>
                      </a:extLst>
                    </a:gridCol>
                    <a:gridCol w="1230466">
                      <a:extLst>
                        <a:ext uri="{9D8B030D-6E8A-4147-A177-3AD203B41FA5}">
                          <a16:colId xmlns:a16="http://schemas.microsoft.com/office/drawing/2014/main" val="417639665"/>
                        </a:ext>
                      </a:extLst>
                    </a:gridCol>
                    <a:gridCol w="1230466">
                      <a:extLst>
                        <a:ext uri="{9D8B030D-6E8A-4147-A177-3AD203B41FA5}">
                          <a16:colId xmlns:a16="http://schemas.microsoft.com/office/drawing/2014/main" val="2835616411"/>
                        </a:ext>
                      </a:extLst>
                    </a:gridCol>
                  </a:tblGrid>
                  <a:tr h="370840">
                    <a:tc>
                      <a:txBody>
                        <a:bodyPr/>
                        <a:lstStyle/>
                        <a:p>
                          <a:pPr algn="ctr"/>
                          <a:r>
                            <a:rPr lang="en-US" altLang="zh-CN" sz="1400" b="1" dirty="0">
                              <a:latin typeface="Arial" panose="020B0604020202020204" pitchFamily="34" charset="0"/>
                              <a:ea typeface="黑体" panose="02010609060101010101" pitchFamily="49" charset="-122"/>
                              <a:sym typeface="Arial" panose="020B0604020202020204" pitchFamily="34" charset="0"/>
                            </a:rPr>
                            <a:t>Datasets</a:t>
                          </a:r>
                          <a:endParaRPr lang="zh-CN" altLang="en-US" sz="14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b="1" dirty="0">
                              <a:latin typeface="Arial" panose="020B0604020202020204" pitchFamily="34" charset="0"/>
                              <a:ea typeface="黑体" panose="02010609060101010101" pitchFamily="49" charset="-122"/>
                              <a:sym typeface="Arial" panose="020B0604020202020204" pitchFamily="34" charset="0"/>
                            </a:rPr>
                            <a:t>DNN Models</a:t>
                          </a:r>
                          <a:endParaRPr lang="zh-CN" altLang="en-US" sz="14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990" t="-1639" r="-100990" b="-60655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990" t="-1639" r="-990" b="-606557"/>
                          </a:stretch>
                        </a:blipFill>
                      </a:tcPr>
                    </a:tc>
                    <a:extLst>
                      <a:ext uri="{0D108BD9-81ED-4DB2-BD59-A6C34878D82A}">
                        <a16:rowId xmlns:a16="http://schemas.microsoft.com/office/drawing/2014/main" val="3623629940"/>
                      </a:ext>
                    </a:extLst>
                  </a:tr>
                  <a:tr h="370840">
                    <a:tc rowSpan="3">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VOC</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MSRN</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96%</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81.79%</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8212928"/>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ML-GCN</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94%</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80.28%</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7074507"/>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ASL</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94.6%</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84%</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1050045"/>
                      </a:ext>
                    </a:extLst>
                  </a:tr>
                  <a:tr h="370840">
                    <a:tc rowSpan="3">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COCO</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MSRN</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83.4%</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95.51%</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0108396"/>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ML-GCN</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83%</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95.53%</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5508249"/>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ASL</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86.6%</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Arial" panose="020B0604020202020204" pitchFamily="34" charset="0"/>
                              <a:ea typeface="黑体" panose="02010609060101010101" pitchFamily="49" charset="-122"/>
                              <a:sym typeface="Arial" panose="020B0604020202020204" pitchFamily="34" charset="0"/>
                            </a:rPr>
                            <a:t>96.01%</a:t>
                          </a:r>
                          <a:endParaRPr lang="zh-CN" altLang="en-US" sz="1400"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8066952"/>
                      </a:ext>
                    </a:extLst>
                  </a:tr>
                </a:tbl>
              </a:graphicData>
            </a:graphic>
          </p:graphicFrame>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43BFF512-080F-4349-8DD5-B7691D6ABA26}"/>
                  </a:ext>
                </a:extLst>
              </p:cNvPr>
              <p:cNvSpPr txBox="1"/>
              <p:nvPr/>
            </p:nvSpPr>
            <p:spPr>
              <a:xfrm>
                <a:off x="5947141" y="2111028"/>
                <a:ext cx="5766620" cy="914400"/>
              </a:xfrm>
              <a:prstGeom prst="rect">
                <a:avLst/>
              </a:prstGeom>
            </p:spPr>
            <p:txBody>
              <a:bodyPr wrap="square" rtlCol="0">
                <a:normAutofit/>
              </a:bodyPr>
              <a:lstStyle>
                <a:defPPr>
                  <a:defRPr lang="zh-CN"/>
                </a:defPPr>
              </a:lstStyle>
              <a:p>
                <a:r>
                  <a:rPr lang="en-US" altLang="zh-CN" dirty="0">
                    <a:latin typeface="Arial" panose="020B0604020202020204" pitchFamily="34" charset="0"/>
                    <a:ea typeface="黑体" panose="02010609060101010101" pitchFamily="49" charset="-122"/>
                    <a:sym typeface="Arial" panose="020B0604020202020204" pitchFamily="34" charset="0"/>
                  </a:rPr>
                  <a:t>The Mean Average Precision (</a:t>
                </a:r>
                <a14:m>
                  <m:oMath xmlns:m="http://schemas.openxmlformats.org/officeDocument/2006/math">
                    <m:r>
                      <a:rPr lang="en-US" altLang="zh-CN" i="1" dirty="0" smtClean="0">
                        <a:latin typeface="Cambria Math" panose="02040503050406030204" pitchFamily="18" charset="0"/>
                        <a:sym typeface="Arial" panose="020B0604020202020204" pitchFamily="34" charset="0"/>
                      </a:rPr>
                      <m:t>𝑚𝐴𝑃</m:t>
                    </m:r>
                  </m:oMath>
                </a14:m>
                <a:r>
                  <a:rPr lang="en-US" altLang="zh-CN" dirty="0">
                    <a:latin typeface="Arial" panose="020B0604020202020204" pitchFamily="34" charset="0"/>
                    <a:ea typeface="黑体" panose="02010609060101010101" pitchFamily="49" charset="-122"/>
                    <a:sym typeface="Arial" panose="020B0604020202020204" pitchFamily="34" charset="0"/>
                  </a:rPr>
                  <a:t>) and 2-way Mean Interaction Accuracy (</a:t>
                </a:r>
                <a14:m>
                  <m:oMath xmlns:m="http://schemas.openxmlformats.org/officeDocument/2006/math">
                    <m:r>
                      <a:rPr lang="en-US" altLang="zh-CN" i="1" dirty="0" smtClean="0">
                        <a:latin typeface="Cambria Math" panose="02040503050406030204" pitchFamily="18" charset="0"/>
                        <a:sym typeface="Arial" panose="020B0604020202020204" pitchFamily="34" charset="0"/>
                      </a:rPr>
                      <m:t>𝑚𝐼𝐴</m:t>
                    </m:r>
                  </m:oMath>
                </a14:m>
                <a:r>
                  <a:rPr lang="en-US" altLang="zh-CN" dirty="0">
                    <a:latin typeface="Arial" panose="020B0604020202020204" pitchFamily="34" charset="0"/>
                    <a:ea typeface="黑体" panose="02010609060101010101" pitchFamily="49" charset="-122"/>
                    <a:sym typeface="Arial" panose="020B0604020202020204" pitchFamily="34" charset="0"/>
                  </a:rPr>
                  <a:t>) of the Subject DNN Models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mc:Choice>
        <mc:Fallback>
          <p:sp>
            <p:nvSpPr>
              <p:cNvPr id="10" name="文本框 9">
                <a:extLst>
                  <a:ext uri="{FF2B5EF4-FFF2-40B4-BE49-F238E27FC236}">
                    <a16:creationId xmlns:a16="http://schemas.microsoft.com/office/drawing/2014/main" id="{43BFF512-080F-4349-8DD5-B7691D6ABA26}"/>
                  </a:ext>
                </a:extLst>
              </p:cNvPr>
              <p:cNvSpPr txBox="1">
                <a:spLocks noRot="1" noChangeAspect="1" noMove="1" noResize="1" noEditPoints="1" noAdjustHandles="1" noChangeArrowheads="1" noChangeShapeType="1" noTextEdit="1"/>
              </p:cNvSpPr>
              <p:nvPr/>
            </p:nvSpPr>
            <p:spPr>
              <a:xfrm>
                <a:off x="5947141" y="2111028"/>
                <a:ext cx="5766620" cy="914400"/>
              </a:xfrm>
              <a:prstGeom prst="rect">
                <a:avLst/>
              </a:prstGeom>
              <a:blipFill>
                <a:blip r:embed="rId4"/>
                <a:stretch>
                  <a:fillRect l="-951" t="-333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F4A1E0CC-B2FE-4B5F-95ED-16612117C2BF}"/>
                  </a:ext>
                </a:extLst>
              </p:cNvPr>
              <p:cNvSpPr txBox="1"/>
              <p:nvPr/>
            </p:nvSpPr>
            <p:spPr>
              <a:xfrm>
                <a:off x="672972" y="1657344"/>
                <a:ext cx="5285107" cy="1998222"/>
              </a:xfrm>
              <a:prstGeom prst="rect">
                <a:avLst/>
              </a:prstGeom>
            </p:spPr>
            <p:txBody>
              <a:bodyPr wrap="square" rtlCol="0">
                <a:noAutofit/>
              </a:bodyPr>
              <a:lstStyle/>
              <a:p>
                <a:r>
                  <a:rPr lang="en-US" altLang="zh-CN" dirty="0">
                    <a:latin typeface="Arial" panose="020B0604020202020204" pitchFamily="34" charset="0"/>
                    <a:ea typeface="黑体" panose="02010609060101010101" pitchFamily="49" charset="-122"/>
                    <a:sym typeface="Arial" panose="020B0604020202020204" pitchFamily="34" charset="0"/>
                  </a:rPr>
                  <a:t>We tested different models and use the mean interaction accuracy to evaluate the performance.</a:t>
                </a:r>
              </a:p>
              <a:p>
                <a:endParaRPr lang="en-US" altLang="zh-CN" dirty="0">
                  <a:latin typeface="Arial" panose="020B0604020202020204" pitchFamily="34" charset="0"/>
                  <a:ea typeface="黑体" panose="02010609060101010101" pitchFamily="49" charset="-122"/>
                  <a:sym typeface="Arial" panose="020B0604020202020204" pitchFamily="34" charset="0"/>
                </a:endParaRPr>
              </a:p>
              <a:p>
                <a:r>
                  <a:rPr lang="en-US" altLang="zh-CN" dirty="0">
                    <a:latin typeface="Arial" panose="020B0604020202020204" pitchFamily="34" charset="0"/>
                    <a:ea typeface="黑体" panose="02010609060101010101" pitchFamily="49" charset="-122"/>
                    <a:sym typeface="Arial" panose="020B0604020202020204" pitchFamily="34" charset="0"/>
                  </a:rPr>
                  <a:t>Parameters:</a:t>
                </a:r>
              </a:p>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sym typeface="Arial" panose="020B0604020202020204" pitchFamily="34" charset="0"/>
                      </a:rPr>
                      <m:t>𝑛</m:t>
                    </m:r>
                    <m:r>
                      <a:rPr lang="en-US" altLang="zh-CN" b="0" i="1" smtClean="0">
                        <a:latin typeface="Cambria Math" panose="02040503050406030204" pitchFamily="18" charset="0"/>
                        <a:sym typeface="Arial" panose="020B0604020202020204" pitchFamily="34" charset="0"/>
                      </a:rPr>
                      <m:t>∈{20,80}</m:t>
                    </m:r>
                  </m:oMath>
                </a14:m>
                <a:endParaRPr lang="en-US" altLang="zh-CN" dirty="0">
                  <a:latin typeface="Arial" panose="020B0604020202020204" pitchFamily="34" charset="0"/>
                  <a:ea typeface="黑体" panose="02010609060101010101" pitchFamily="49" charset="-122"/>
                  <a:sym typeface="Arial" panose="020B0604020202020204" pitchFamily="34" charset="0"/>
                </a:endParaRPr>
              </a:p>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sym typeface="Arial" panose="020B0604020202020204" pitchFamily="34" charset="0"/>
                      </a:rPr>
                      <m:t>𝑘</m:t>
                    </m:r>
                    <m:r>
                      <a:rPr lang="en-US" altLang="zh-CN" b="0" i="1" smtClean="0">
                        <a:latin typeface="Cambria Math" panose="02040503050406030204" pitchFamily="18" charset="0"/>
                        <a:sym typeface="Arial" panose="020B0604020202020204" pitchFamily="34" charset="0"/>
                      </a:rPr>
                      <m:t>=4</m:t>
                    </m:r>
                  </m:oMath>
                </a14:m>
                <a:endParaRPr lang="en-US" altLang="zh-CN" dirty="0">
                  <a:latin typeface="Arial" panose="020B0604020202020204" pitchFamily="34" charset="0"/>
                  <a:ea typeface="黑体" panose="02010609060101010101" pitchFamily="49" charset="-122"/>
                  <a:sym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10 images for every line in the LVCA</a:t>
                </a:r>
              </a:p>
              <a:p>
                <a:pPr marL="285750" indent="-285750">
                  <a:buFont typeface="Arial" panose="020B0604020202020204" pitchFamily="34" charset="0"/>
                  <a:buChar char="•"/>
                </a:pPr>
                <a:endParaRPr lang="en-US" altLang="zh-CN" dirty="0">
                  <a:latin typeface="Arial" panose="020B0604020202020204" pitchFamily="34" charset="0"/>
                  <a:ea typeface="黑体" panose="02010609060101010101" pitchFamily="49" charset="-122"/>
                  <a:sym typeface="Arial" panose="020B0604020202020204" pitchFamily="34" charset="0"/>
                </a:endParaRPr>
              </a:p>
              <a:p>
                <a:pPr marL="285750" indent="-285750">
                  <a:buFont typeface="Arial" panose="020B0604020202020204" pitchFamily="34" charset="0"/>
                  <a:buChar char="•"/>
                </a:pPr>
                <a:endParaRPr lang="en-US" altLang="zh-CN" dirty="0">
                  <a:latin typeface="Arial" panose="020B0604020202020204" pitchFamily="34" charset="0"/>
                  <a:ea typeface="黑体" panose="02010609060101010101" pitchFamily="49" charset="-122"/>
                  <a:sym typeface="Arial" panose="020B0604020202020204" pitchFamily="34" charset="0"/>
                </a:endParaRPr>
              </a:p>
            </p:txBody>
          </p:sp>
        </mc:Choice>
        <mc:Fallback>
          <p:sp>
            <p:nvSpPr>
              <p:cNvPr id="11" name="文本框 10">
                <a:extLst>
                  <a:ext uri="{FF2B5EF4-FFF2-40B4-BE49-F238E27FC236}">
                    <a16:creationId xmlns:a16="http://schemas.microsoft.com/office/drawing/2014/main" id="{F4A1E0CC-B2FE-4B5F-95ED-16612117C2BF}"/>
                  </a:ext>
                </a:extLst>
              </p:cNvPr>
              <p:cNvSpPr txBox="1">
                <a:spLocks noRot="1" noChangeAspect="1" noMove="1" noResize="1" noEditPoints="1" noAdjustHandles="1" noChangeArrowheads="1" noChangeShapeType="1" noTextEdit="1"/>
              </p:cNvSpPr>
              <p:nvPr/>
            </p:nvSpPr>
            <p:spPr>
              <a:xfrm>
                <a:off x="672972" y="1657344"/>
                <a:ext cx="5285107" cy="1998222"/>
              </a:xfrm>
              <a:prstGeom prst="rect">
                <a:avLst/>
              </a:prstGeom>
              <a:blipFill>
                <a:blip r:embed="rId5"/>
                <a:stretch>
                  <a:fillRect l="-923" t="-1829" b="-548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CF731379-5C17-EBBF-32C1-FDBB5E0BC493}"/>
                  </a:ext>
                </a:extLst>
              </p:cNvPr>
              <p:cNvSpPr txBox="1"/>
              <p:nvPr/>
            </p:nvSpPr>
            <p:spPr>
              <a:xfrm>
                <a:off x="672971" y="5293542"/>
                <a:ext cx="10740095" cy="923330"/>
              </a:xfrm>
              <a:prstGeom prst="rect">
                <a:avLst/>
              </a:prstGeom>
              <a:noFill/>
            </p:spPr>
            <p:txBody>
              <a:bodyPr wrap="square">
                <a:spAutoFit/>
              </a:bodyPr>
              <a:lstStyle/>
              <a:p>
                <a:pPr algn="l"/>
                <a:r>
                  <a:rPr lang="en-US" altLang="zh-CN" dirty="0">
                    <a:latin typeface="Arial" panose="020B0604020202020204" pitchFamily="34" charset="0"/>
                    <a:ea typeface="黑体" panose="02010609060101010101" pitchFamily="49" charset="-122"/>
                    <a:sym typeface="Arial" panose="020B0604020202020204" pitchFamily="34" charset="0"/>
                  </a:rPr>
                  <a:t>Answer to RQ3:</a:t>
                </a:r>
              </a:p>
              <a:p>
                <a:pPr marL="285750" indent="-285750" algn="l">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The image classifiers that achieve higher </a:t>
                </a:r>
                <a14:m>
                  <m:oMath xmlns:m="http://schemas.openxmlformats.org/officeDocument/2006/math">
                    <m:r>
                      <a:rPr lang="en-US" altLang="zh-CN" i="1" dirty="0" smtClean="0">
                        <a:latin typeface="Cambria Math" panose="02040503050406030204" pitchFamily="18" charset="0"/>
                        <a:sym typeface="Arial" panose="020B0604020202020204" pitchFamily="34" charset="0"/>
                      </a:rPr>
                      <m:t>𝑚𝐴𝑃</m:t>
                    </m:r>
                  </m:oMath>
                </a14:m>
                <a:r>
                  <a:rPr lang="en-US" altLang="zh-CN" dirty="0">
                    <a:latin typeface="Arial" panose="020B0604020202020204" pitchFamily="34" charset="0"/>
                    <a:ea typeface="黑体" panose="02010609060101010101" pitchFamily="49" charset="-122"/>
                    <a:sym typeface="Arial" panose="020B0604020202020204" pitchFamily="34" charset="0"/>
                  </a:rPr>
                  <a:t> might not necessarily handle the correlations between labels better. </a:t>
                </a:r>
              </a:p>
            </p:txBody>
          </p:sp>
        </mc:Choice>
        <mc:Fallback>
          <p:sp>
            <p:nvSpPr>
              <p:cNvPr id="5" name="文本框 4">
                <a:extLst>
                  <a:ext uri="{FF2B5EF4-FFF2-40B4-BE49-F238E27FC236}">
                    <a16:creationId xmlns:a16="http://schemas.microsoft.com/office/drawing/2014/main" id="{CF731379-5C17-EBBF-32C1-FDBB5E0BC493}"/>
                  </a:ext>
                </a:extLst>
              </p:cNvPr>
              <p:cNvSpPr txBox="1">
                <a:spLocks noRot="1" noChangeAspect="1" noMove="1" noResize="1" noEditPoints="1" noAdjustHandles="1" noChangeArrowheads="1" noChangeShapeType="1" noTextEdit="1"/>
              </p:cNvSpPr>
              <p:nvPr/>
            </p:nvSpPr>
            <p:spPr>
              <a:xfrm>
                <a:off x="672971" y="5293542"/>
                <a:ext cx="10740095" cy="923330"/>
              </a:xfrm>
              <a:prstGeom prst="rect">
                <a:avLst/>
              </a:prstGeom>
              <a:blipFill>
                <a:blip r:embed="rId6"/>
                <a:stretch>
                  <a:fillRect l="-454" t="-3289" r="-397" b="-921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C710948D-B989-57C3-2A9A-6C9635A4DD80}"/>
                  </a:ext>
                </a:extLst>
              </p:cNvPr>
              <p:cNvSpPr txBox="1"/>
              <p:nvPr/>
            </p:nvSpPr>
            <p:spPr>
              <a:xfrm>
                <a:off x="672972" y="3778167"/>
                <a:ext cx="4846838" cy="1546064"/>
              </a:xfrm>
              <a:prstGeom prst="rect">
                <a:avLst/>
              </a:prstGeom>
              <a:noFill/>
            </p:spPr>
            <p:txBody>
              <a:bodyPr wrap="square">
                <a:spAutoFit/>
              </a:bodyPr>
              <a:lstStyle/>
              <a:p>
                <a:r>
                  <a:rPr lang="en-US" altLang="zh-CN" dirty="0">
                    <a:latin typeface="Arial" panose="020B0604020202020204" pitchFamily="34" charset="0"/>
                    <a:ea typeface="黑体" panose="02010609060101010101" pitchFamily="49" charset="-122"/>
                    <a:sym typeface="Arial" panose="020B0604020202020204" pitchFamily="34" charset="0"/>
                  </a:rPr>
                  <a:t>Mean Interaction Accuracy:</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sym typeface="Arial" panose="020B0604020202020204" pitchFamily="34" charset="0"/>
                        </a:rPr>
                        <m:t>𝜏</m:t>
                      </m:r>
                      <m:r>
                        <a:rPr lang="en-US" altLang="zh-CN" b="0" i="1" smtClean="0">
                          <a:latin typeface="Cambria Math" panose="02040503050406030204" pitchFamily="18" charset="0"/>
                          <a:sym typeface="Arial" panose="020B0604020202020204" pitchFamily="34" charset="0"/>
                        </a:rPr>
                        <m:t>−</m:t>
                      </m:r>
                      <m:r>
                        <a:rPr lang="en-US" altLang="zh-CN" b="0" i="1" smtClean="0">
                          <a:latin typeface="Cambria Math" panose="02040503050406030204" pitchFamily="18" charset="0"/>
                          <a:sym typeface="Arial" panose="020B0604020202020204" pitchFamily="34" charset="0"/>
                        </a:rPr>
                        <m:t>𝑤𝑎𝑦</m:t>
                      </m:r>
                      <m:r>
                        <a:rPr lang="en-US" altLang="zh-CN" b="0" i="1" smtClean="0">
                          <a:latin typeface="Cambria Math" panose="02040503050406030204" pitchFamily="18" charset="0"/>
                          <a:sym typeface="Arial" panose="020B0604020202020204" pitchFamily="34" charset="0"/>
                        </a:rPr>
                        <m:t> </m:t>
                      </m:r>
                      <m:r>
                        <a:rPr lang="en-US" altLang="zh-CN" b="0" i="1" smtClean="0">
                          <a:latin typeface="Cambria Math" panose="02040503050406030204" pitchFamily="18" charset="0"/>
                          <a:sym typeface="Arial" panose="020B0604020202020204" pitchFamily="34" charset="0"/>
                        </a:rPr>
                        <m:t>𝐼𝐴</m:t>
                      </m:r>
                      <m:d>
                        <m:dPr>
                          <m:ctrlPr>
                            <a:rPr lang="en-US" altLang="zh-CN" b="0" i="1" smtClean="0">
                              <a:latin typeface="Cambria Math" panose="02040503050406030204" pitchFamily="18" charset="0"/>
                              <a:sym typeface="Arial" panose="020B0604020202020204" pitchFamily="34" charset="0"/>
                            </a:rPr>
                          </m:ctrlPr>
                        </m:dPr>
                        <m:e>
                          <m:r>
                            <a:rPr lang="en-US" altLang="zh-CN" b="0" i="1" smtClean="0">
                              <a:latin typeface="Cambria Math" panose="02040503050406030204" pitchFamily="18" charset="0"/>
                              <a:sym typeface="Arial" panose="020B0604020202020204" pitchFamily="34" charset="0"/>
                            </a:rPr>
                            <m:t>𝑥</m:t>
                          </m:r>
                        </m:e>
                      </m:d>
                      <m:r>
                        <a:rPr lang="en-US" altLang="zh-CN" b="0" i="1" smtClean="0">
                          <a:latin typeface="Cambria Math" panose="02040503050406030204" pitchFamily="18" charset="0"/>
                          <a:sym typeface="Arial" panose="020B0604020202020204" pitchFamily="34" charset="0"/>
                        </a:rPr>
                        <m:t>=</m:t>
                      </m:r>
                      <m:f>
                        <m:fPr>
                          <m:ctrlPr>
                            <a:rPr lang="en-US" altLang="zh-CN" b="0" i="1" smtClean="0">
                              <a:latin typeface="Cambria Math" panose="02040503050406030204" pitchFamily="18" charset="0"/>
                              <a:sym typeface="Arial" panose="020B0604020202020204" pitchFamily="34" charset="0"/>
                            </a:rPr>
                          </m:ctrlPr>
                        </m:fPr>
                        <m:num>
                          <m:r>
                            <a:rPr lang="en-US" altLang="zh-CN" b="0" i="1" smtClean="0">
                              <a:latin typeface="Cambria Math" panose="02040503050406030204" pitchFamily="18" charset="0"/>
                              <a:sym typeface="Arial" panose="020B0604020202020204" pitchFamily="34" charset="0"/>
                            </a:rPr>
                            <m:t>𝑐𝑜𝑟𝑟𝑒𝑐𝑡</m:t>
                          </m:r>
                          <m:r>
                            <a:rPr lang="en-US" altLang="zh-CN" b="0" i="1" smtClean="0">
                              <a:latin typeface="Cambria Math" panose="02040503050406030204" pitchFamily="18" charset="0"/>
                              <a:sym typeface="Arial" panose="020B0604020202020204" pitchFamily="34" charset="0"/>
                            </a:rPr>
                            <m:t> </m:t>
                          </m:r>
                          <m:r>
                            <a:rPr lang="en-US" altLang="zh-CN" b="0" i="1" smtClean="0">
                              <a:latin typeface="Cambria Math" panose="02040503050406030204" pitchFamily="18" charset="0"/>
                              <a:sym typeface="Arial" panose="020B0604020202020204" pitchFamily="34" charset="0"/>
                            </a:rPr>
                            <m:t>𝑙𝑐</m:t>
                          </m:r>
                        </m:num>
                        <m:den>
                          <m:sSubSup>
                            <m:sSubSupPr>
                              <m:ctrlPr>
                                <a:rPr lang="en-US" altLang="zh-CN" b="0" i="1" smtClean="0">
                                  <a:latin typeface="Cambria Math" panose="02040503050406030204" pitchFamily="18" charset="0"/>
                                  <a:sym typeface="Arial" panose="020B0604020202020204" pitchFamily="34" charset="0"/>
                                </a:rPr>
                              </m:ctrlPr>
                            </m:sSubSupPr>
                            <m:e>
                              <m:r>
                                <a:rPr lang="en-US" altLang="zh-CN" b="0" i="1" smtClean="0">
                                  <a:latin typeface="Cambria Math" panose="02040503050406030204" pitchFamily="18" charset="0"/>
                                  <a:sym typeface="Arial" panose="020B0604020202020204" pitchFamily="34" charset="0"/>
                                </a:rPr>
                                <m:t>𝐶</m:t>
                              </m:r>
                            </m:e>
                            <m:sub>
                              <m:r>
                                <a:rPr lang="en-US" altLang="zh-CN" b="0" i="1" smtClean="0">
                                  <a:latin typeface="Cambria Math" panose="02040503050406030204" pitchFamily="18" charset="0"/>
                                  <a:sym typeface="Arial" panose="020B0604020202020204" pitchFamily="34" charset="0"/>
                                </a:rPr>
                                <m:t>𝑛</m:t>
                              </m:r>
                            </m:sub>
                            <m:sup>
                              <m:r>
                                <a:rPr lang="en-US" altLang="zh-CN" b="0" i="1" smtClean="0">
                                  <a:latin typeface="Cambria Math" panose="02040503050406030204" pitchFamily="18" charset="0"/>
                                  <a:sym typeface="Arial" panose="020B0604020202020204" pitchFamily="34" charset="0"/>
                                </a:rPr>
                                <m:t>𝜏</m:t>
                              </m:r>
                            </m:sup>
                          </m:sSubSup>
                        </m:den>
                      </m:f>
                      <m:r>
                        <a:rPr lang="en-US" altLang="zh-CN" b="0" i="1" smtClean="0">
                          <a:latin typeface="Cambria Math" panose="02040503050406030204" pitchFamily="18" charset="0"/>
                          <a:sym typeface="Arial" panose="020B0604020202020204" pitchFamily="34" charset="0"/>
                        </a:rPr>
                        <m:t>,</m:t>
                      </m:r>
                    </m:oMath>
                  </m:oMathPara>
                </a14:m>
                <a:endParaRPr lang="en-US" altLang="zh-CN" dirty="0">
                  <a:latin typeface="Arial" panose="020B0604020202020204" pitchFamily="34" charset="0"/>
                  <a:ea typeface="黑体" panose="02010609060101010101" pitchFamily="49" charset="-122"/>
                  <a:sym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sym typeface="Arial" panose="020B0604020202020204" pitchFamily="34" charset="0"/>
                        </a:rPr>
                        <m:t>𝜏</m:t>
                      </m:r>
                      <m:r>
                        <a:rPr lang="en-US" altLang="zh-CN" b="0" i="1" smtClean="0">
                          <a:latin typeface="Cambria Math" panose="02040503050406030204" pitchFamily="18" charset="0"/>
                          <a:sym typeface="Arial" panose="020B0604020202020204" pitchFamily="34" charset="0"/>
                        </a:rPr>
                        <m:t>−</m:t>
                      </m:r>
                      <m:r>
                        <a:rPr lang="en-US" altLang="zh-CN" b="0" i="1" smtClean="0">
                          <a:latin typeface="Cambria Math" panose="02040503050406030204" pitchFamily="18" charset="0"/>
                          <a:sym typeface="Arial" panose="020B0604020202020204" pitchFamily="34" charset="0"/>
                        </a:rPr>
                        <m:t>𝑤𝑎𝑦</m:t>
                      </m:r>
                      <m:r>
                        <a:rPr lang="en-US" altLang="zh-CN" b="0" i="1" smtClean="0">
                          <a:latin typeface="Cambria Math" panose="02040503050406030204" pitchFamily="18" charset="0"/>
                          <a:sym typeface="Arial" panose="020B0604020202020204" pitchFamily="34" charset="0"/>
                        </a:rPr>
                        <m:t> </m:t>
                      </m:r>
                      <m:r>
                        <a:rPr lang="en-US" altLang="zh-CN" b="0" i="1" smtClean="0">
                          <a:latin typeface="Cambria Math" panose="02040503050406030204" pitchFamily="18" charset="0"/>
                          <a:sym typeface="Arial" panose="020B0604020202020204" pitchFamily="34" charset="0"/>
                        </a:rPr>
                        <m:t>𝑚𝐼𝐴</m:t>
                      </m:r>
                      <m:d>
                        <m:dPr>
                          <m:ctrlPr>
                            <a:rPr lang="en-US" altLang="zh-CN" b="0" i="1" smtClean="0">
                              <a:latin typeface="Cambria Math" panose="02040503050406030204" pitchFamily="18" charset="0"/>
                              <a:sym typeface="Arial" panose="020B0604020202020204" pitchFamily="34" charset="0"/>
                            </a:rPr>
                          </m:ctrlPr>
                        </m:dPr>
                        <m:e>
                          <m:r>
                            <a:rPr lang="en-US" altLang="zh-CN" b="0" i="1" smtClean="0">
                              <a:latin typeface="Cambria Math" panose="02040503050406030204" pitchFamily="18" charset="0"/>
                              <a:sym typeface="Arial" panose="020B0604020202020204" pitchFamily="34" charset="0"/>
                            </a:rPr>
                            <m:t>𝑋</m:t>
                          </m:r>
                        </m:e>
                      </m:d>
                      <m:r>
                        <a:rPr lang="en-US" altLang="zh-CN" b="0" i="1" smtClean="0">
                          <a:latin typeface="Cambria Math" panose="02040503050406030204" pitchFamily="18" charset="0"/>
                          <a:sym typeface="Arial" panose="020B0604020202020204" pitchFamily="34" charset="0"/>
                        </a:rPr>
                        <m:t>=</m:t>
                      </m:r>
                      <m:f>
                        <m:fPr>
                          <m:ctrlPr>
                            <a:rPr lang="en-US" altLang="zh-CN" b="0" i="1" smtClean="0">
                              <a:latin typeface="Cambria Math" panose="02040503050406030204" pitchFamily="18" charset="0"/>
                              <a:sym typeface="Arial" panose="020B0604020202020204" pitchFamily="34" charset="0"/>
                            </a:rPr>
                          </m:ctrlPr>
                        </m:fPr>
                        <m:num>
                          <m:nary>
                            <m:naryPr>
                              <m:chr m:val="∑"/>
                              <m:limLoc m:val="subSup"/>
                              <m:supHide m:val="on"/>
                              <m:ctrlPr>
                                <a:rPr lang="en-US" altLang="zh-CN" b="0" i="1" smtClean="0">
                                  <a:latin typeface="Cambria Math" panose="02040503050406030204" pitchFamily="18" charset="0"/>
                                  <a:sym typeface="Arial" panose="020B0604020202020204" pitchFamily="34" charset="0"/>
                                </a:rPr>
                              </m:ctrlPr>
                            </m:naryPr>
                            <m:sub>
                              <m:r>
                                <m:rPr>
                                  <m:brk m:alnAt="25"/>
                                </m:rPr>
                                <a:rPr lang="en-US" altLang="zh-CN" b="0" i="1" smtClean="0">
                                  <a:latin typeface="Cambria Math" panose="02040503050406030204" pitchFamily="18" charset="0"/>
                                  <a:sym typeface="Arial" panose="020B0604020202020204" pitchFamily="34" charset="0"/>
                                </a:rPr>
                                <m:t>𝑥</m:t>
                              </m:r>
                              <m:r>
                                <a:rPr lang="en-US" altLang="zh-CN" b="0" i="1" smtClean="0">
                                  <a:latin typeface="Cambria Math" panose="02040503050406030204" pitchFamily="18" charset="0"/>
                                  <a:sym typeface="Arial" panose="020B0604020202020204" pitchFamily="34" charset="0"/>
                                </a:rPr>
                                <m:t>∈</m:t>
                              </m:r>
                              <m:r>
                                <a:rPr lang="en-US" altLang="zh-CN" b="0" i="1" smtClean="0">
                                  <a:latin typeface="Cambria Math" panose="02040503050406030204" pitchFamily="18" charset="0"/>
                                  <a:sym typeface="Arial" panose="020B0604020202020204" pitchFamily="34" charset="0"/>
                                </a:rPr>
                                <m:t>𝑋</m:t>
                              </m:r>
                            </m:sub>
                            <m:sup/>
                            <m:e>
                              <m:r>
                                <a:rPr lang="en-US" altLang="zh-CN" b="0" i="1" smtClean="0">
                                  <a:latin typeface="Cambria Math" panose="02040503050406030204" pitchFamily="18" charset="0"/>
                                  <a:sym typeface="Arial" panose="020B0604020202020204" pitchFamily="34" charset="0"/>
                                </a:rPr>
                                <m:t>𝐼𝐴</m:t>
                              </m:r>
                              <m:r>
                                <a:rPr lang="en-US" altLang="zh-CN" b="0" i="1" smtClean="0">
                                  <a:latin typeface="Cambria Math" panose="02040503050406030204" pitchFamily="18" charset="0"/>
                                  <a:sym typeface="Arial" panose="020B0604020202020204" pitchFamily="34" charset="0"/>
                                </a:rPr>
                                <m:t>(</m:t>
                              </m:r>
                              <m:r>
                                <a:rPr lang="en-US" altLang="zh-CN" b="0" i="1" smtClean="0">
                                  <a:latin typeface="Cambria Math" panose="02040503050406030204" pitchFamily="18" charset="0"/>
                                  <a:sym typeface="Arial" panose="020B0604020202020204" pitchFamily="34" charset="0"/>
                                </a:rPr>
                                <m:t>𝑥</m:t>
                              </m:r>
                              <m:r>
                                <a:rPr lang="en-US" altLang="zh-CN" b="0" i="1" smtClean="0">
                                  <a:latin typeface="Cambria Math" panose="02040503050406030204" pitchFamily="18" charset="0"/>
                                  <a:sym typeface="Arial" panose="020B0604020202020204" pitchFamily="34" charset="0"/>
                                </a:rPr>
                                <m:t>)</m:t>
                              </m:r>
                            </m:e>
                          </m:nary>
                        </m:num>
                        <m:den>
                          <m:r>
                            <a:rPr lang="en-US" altLang="zh-CN" b="0" i="1" smtClean="0">
                              <a:latin typeface="Cambria Math" panose="02040503050406030204" pitchFamily="18" charset="0"/>
                              <a:sym typeface="Arial" panose="020B0604020202020204" pitchFamily="34" charset="0"/>
                            </a:rPr>
                            <m:t>|</m:t>
                          </m:r>
                          <m:r>
                            <a:rPr lang="en-US" altLang="zh-CN" b="0" i="1" smtClean="0">
                              <a:latin typeface="Cambria Math" panose="02040503050406030204" pitchFamily="18" charset="0"/>
                              <a:sym typeface="Arial" panose="020B0604020202020204" pitchFamily="34" charset="0"/>
                            </a:rPr>
                            <m:t>𝑋</m:t>
                          </m:r>
                          <m:r>
                            <a:rPr lang="en-US" altLang="zh-CN" b="0" i="1" smtClean="0">
                              <a:latin typeface="Cambria Math" panose="02040503050406030204" pitchFamily="18" charset="0"/>
                              <a:sym typeface="Arial" panose="020B0604020202020204" pitchFamily="34" charset="0"/>
                            </a:rPr>
                            <m:t>|</m:t>
                          </m:r>
                        </m:den>
                      </m:f>
                    </m:oMath>
                  </m:oMathPara>
                </a14:m>
                <a:endParaRPr lang="en-US" altLang="zh-CN" dirty="0">
                  <a:latin typeface="Arial" panose="020B0604020202020204" pitchFamily="34" charset="0"/>
                  <a:ea typeface="黑体" panose="02010609060101010101" pitchFamily="49" charset="-122"/>
                  <a:sym typeface="Arial" panose="020B0604020202020204" pitchFamily="34" charset="0"/>
                </a:endParaRPr>
              </a:p>
            </p:txBody>
          </p:sp>
        </mc:Choice>
        <mc:Fallback>
          <p:sp>
            <p:nvSpPr>
              <p:cNvPr id="7" name="文本框 6">
                <a:extLst>
                  <a:ext uri="{FF2B5EF4-FFF2-40B4-BE49-F238E27FC236}">
                    <a16:creationId xmlns:a16="http://schemas.microsoft.com/office/drawing/2014/main" id="{C710948D-B989-57C3-2A9A-6C9635A4DD80}"/>
                  </a:ext>
                </a:extLst>
              </p:cNvPr>
              <p:cNvSpPr txBox="1">
                <a:spLocks noRot="1" noChangeAspect="1" noMove="1" noResize="1" noEditPoints="1" noAdjustHandles="1" noChangeArrowheads="1" noChangeShapeType="1" noTextEdit="1"/>
              </p:cNvSpPr>
              <p:nvPr/>
            </p:nvSpPr>
            <p:spPr>
              <a:xfrm>
                <a:off x="672972" y="3778167"/>
                <a:ext cx="4846838" cy="1546064"/>
              </a:xfrm>
              <a:prstGeom prst="rect">
                <a:avLst/>
              </a:prstGeom>
              <a:blipFill>
                <a:blip r:embed="rId7"/>
                <a:stretch>
                  <a:fillRect l="-1006" t="-2372"/>
                </a:stretch>
              </a:blipFill>
            </p:spPr>
            <p:txBody>
              <a:bodyPr/>
              <a:lstStyle/>
              <a:p>
                <a:r>
                  <a:rPr lang="en-GB">
                    <a:noFill/>
                  </a:rPr>
                  <a:t> </a:t>
                </a:r>
              </a:p>
            </p:txBody>
          </p:sp>
        </mc:Fallback>
      </mc:AlternateContent>
    </p:spTree>
    <p:extLst>
      <p:ext uri="{BB962C8B-B14F-4D97-AF65-F5344CB8AC3E}">
        <p14:creationId xmlns:p14="http://schemas.microsoft.com/office/powerpoint/2010/main" val="215679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A5EE3FC-DE0E-48BE-92DD-B332AE367ED9}"/>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18</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4" name="标题 3">
            <a:extLst>
              <a:ext uri="{FF2B5EF4-FFF2-40B4-BE49-F238E27FC236}">
                <a16:creationId xmlns:a16="http://schemas.microsoft.com/office/drawing/2014/main" id="{5575D336-A161-469B-B53B-C414FADC3EE5}"/>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Experiment Setup &amp; RQs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9" name="文本占位符 8">
            <a:extLst>
              <a:ext uri="{FF2B5EF4-FFF2-40B4-BE49-F238E27FC236}">
                <a16:creationId xmlns:a16="http://schemas.microsoft.com/office/drawing/2014/main" id="{E7E4E222-9BC3-426F-8F88-4A52BC447A54}"/>
              </a:ext>
            </a:extLst>
          </p:cNvPr>
          <p:cNvSpPr>
            <a:spLocks noGrp="1"/>
          </p:cNvSpPr>
          <p:nvPr>
            <p:ph type="body" sz="quarter" idx="16"/>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RQ3: What is the ability of current multi-label image classifiers to handle correlations between labels?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522EEF31-D829-4590-BD9D-6088D2D12B99}"/>
                  </a:ext>
                </a:extLst>
              </p:cNvPr>
              <p:cNvSpPr txBox="1"/>
              <p:nvPr/>
            </p:nvSpPr>
            <p:spPr>
              <a:xfrm>
                <a:off x="886473" y="1763606"/>
                <a:ext cx="9962282" cy="1564021"/>
              </a:xfrm>
              <a:prstGeom prst="rect">
                <a:avLst/>
              </a:prstGeom>
            </p:spPr>
            <p:txBody>
              <a:bodyPr wrap="none" rtlCol="0">
                <a:normAutofit/>
              </a:bodyPr>
              <a:lstStyle/>
              <a:p>
                <a:pPr algn="l">
                  <a:lnSpc>
                    <a:spcPct val="120000"/>
                  </a:lnSpc>
                </a:pPr>
                <a:r>
                  <a:rPr lang="en-US" altLang="zh-CN" sz="2400" dirty="0">
                    <a:latin typeface="Arial" panose="020B0604020202020204" pitchFamily="34" charset="0"/>
                    <a:ea typeface="黑体" panose="02010609060101010101" pitchFamily="49" charset="-122"/>
                    <a:sym typeface="Arial" panose="020B0604020202020204" pitchFamily="34" charset="0"/>
                  </a:rPr>
                  <a:t>Error classification:</a:t>
                </a:r>
              </a:p>
              <a:p>
                <a:pPr algn="l">
                  <a:lnSpc>
                    <a:spcPct val="120000"/>
                  </a:lnSpc>
                </a:pPr>
                <a:r>
                  <a:rPr lang="en-US" altLang="zh-CN" b="1" dirty="0">
                    <a:latin typeface="Arial" panose="020B0604020202020204" pitchFamily="34" charset="0"/>
                    <a:ea typeface="黑体" panose="02010609060101010101" pitchFamily="49" charset="-122"/>
                    <a:sym typeface="Arial" panose="020B0604020202020204" pitchFamily="34" charset="0"/>
                  </a:rPr>
                  <a:t>Missing</a:t>
                </a:r>
                <a:r>
                  <a:rPr lang="en-US" altLang="zh-CN" dirty="0">
                    <a:latin typeface="Arial" panose="020B0604020202020204" pitchFamily="34" charset="0"/>
                    <a:ea typeface="黑体" panose="02010609060101010101" pitchFamily="49" charset="-122"/>
                    <a:sym typeface="Arial" panose="020B0604020202020204" pitchFamily="34" charset="0"/>
                  </a:rPr>
                  <a:t>: the classifier cannot recognize all objects when all the </a:t>
                </a:r>
                <a14:m>
                  <m:oMath xmlns:m="http://schemas.openxmlformats.org/officeDocument/2006/math">
                    <m:r>
                      <a:rPr lang="en-US" altLang="zh-CN" b="0" i="1" smtClean="0">
                        <a:latin typeface="Cambria Math" panose="02040503050406030204" pitchFamily="18" charset="0"/>
                        <a:sym typeface="Arial" panose="020B0604020202020204" pitchFamily="34" charset="0"/>
                      </a:rPr>
                      <m:t>𝜏</m:t>
                    </m:r>
                  </m:oMath>
                </a14:m>
                <a:r>
                  <a:rPr lang="zh-CN" altLang="en-US" dirty="0">
                    <a:latin typeface="Arial" panose="020B0604020202020204" pitchFamily="34" charset="0"/>
                    <a:ea typeface="黑体" panose="02010609060101010101" pitchFamily="49" charset="-122"/>
                    <a:sym typeface="Arial" panose="020B0604020202020204" pitchFamily="34" charset="0"/>
                  </a:rPr>
                  <a:t> </a:t>
                </a:r>
                <a:r>
                  <a:rPr lang="en-US" altLang="zh-CN" dirty="0">
                    <a:latin typeface="Arial" panose="020B0604020202020204" pitchFamily="34" charset="0"/>
                    <a:ea typeface="黑体" panose="02010609060101010101" pitchFamily="49" charset="-122"/>
                    <a:sym typeface="Arial" panose="020B0604020202020204" pitchFamily="34" charset="0"/>
                  </a:rPr>
                  <a:t>labels are present</a:t>
                </a:r>
              </a:p>
              <a:p>
                <a:pPr algn="l">
                  <a:lnSpc>
                    <a:spcPct val="120000"/>
                  </a:lnSpc>
                </a:pPr>
                <a:r>
                  <a:rPr lang="en-US" altLang="zh-CN" b="1" dirty="0">
                    <a:latin typeface="Arial" panose="020B0604020202020204" pitchFamily="34" charset="0"/>
                    <a:ea typeface="黑体" panose="02010609060101010101" pitchFamily="49" charset="-122"/>
                    <a:sym typeface="Arial" panose="020B0604020202020204" pitchFamily="34" charset="0"/>
                  </a:rPr>
                  <a:t>Extra</a:t>
                </a:r>
                <a:r>
                  <a:rPr lang="en-US" altLang="zh-CN" dirty="0">
                    <a:latin typeface="Arial" panose="020B0604020202020204" pitchFamily="34" charset="0"/>
                    <a:ea typeface="黑体" panose="02010609060101010101" pitchFamily="49" charset="-122"/>
                    <a:sym typeface="Arial" panose="020B0604020202020204" pitchFamily="34" charset="0"/>
                  </a:rPr>
                  <a:t>: the classifier outputs extra labels when only some of the </a:t>
                </a:r>
                <a14:m>
                  <m:oMath xmlns:m="http://schemas.openxmlformats.org/officeDocument/2006/math">
                    <m:r>
                      <a:rPr lang="en-US" altLang="zh-CN" b="0" i="1" smtClean="0">
                        <a:latin typeface="Cambria Math" panose="02040503050406030204" pitchFamily="18" charset="0"/>
                        <a:sym typeface="Arial" panose="020B0604020202020204" pitchFamily="34" charset="0"/>
                      </a:rPr>
                      <m:t>𝜏</m:t>
                    </m:r>
                  </m:oMath>
                </a14:m>
                <a:r>
                  <a:rPr lang="zh-CN" altLang="en-US" dirty="0">
                    <a:latin typeface="Arial" panose="020B0604020202020204" pitchFamily="34" charset="0"/>
                    <a:ea typeface="黑体" panose="02010609060101010101" pitchFamily="49" charset="-122"/>
                    <a:sym typeface="Arial" panose="020B0604020202020204" pitchFamily="34" charset="0"/>
                  </a:rPr>
                  <a:t> </a:t>
                </a:r>
                <a:r>
                  <a:rPr lang="en-US" altLang="zh-CN" dirty="0">
                    <a:latin typeface="Arial" panose="020B0604020202020204" pitchFamily="34" charset="0"/>
                    <a:ea typeface="黑体" panose="02010609060101010101" pitchFamily="49" charset="-122"/>
                    <a:sym typeface="Arial" panose="020B0604020202020204" pitchFamily="34" charset="0"/>
                  </a:rPr>
                  <a:t>labels are present</a:t>
                </a:r>
              </a:p>
              <a:p>
                <a:pPr algn="l">
                  <a:lnSpc>
                    <a:spcPct val="120000"/>
                  </a:lnSpc>
                </a:pPr>
                <a:r>
                  <a:rPr lang="en-US" altLang="zh-CN" b="1" dirty="0">
                    <a:latin typeface="Arial" panose="020B0604020202020204" pitchFamily="34" charset="0"/>
                    <a:ea typeface="黑体" panose="02010609060101010101" pitchFamily="49" charset="-122"/>
                    <a:sym typeface="Arial" panose="020B0604020202020204" pitchFamily="34" charset="0"/>
                  </a:rPr>
                  <a:t>Mismatch</a:t>
                </a:r>
                <a:r>
                  <a:rPr lang="en-US" altLang="zh-CN" dirty="0">
                    <a:latin typeface="Arial" panose="020B0604020202020204" pitchFamily="34" charset="0"/>
                    <a:ea typeface="黑体" panose="02010609060101010101" pitchFamily="49" charset="-122"/>
                    <a:sym typeface="Arial" panose="020B0604020202020204" pitchFamily="34" charset="0"/>
                  </a:rPr>
                  <a:t>: the classifier confused some labels in the </a:t>
                </a:r>
                <a14:m>
                  <m:oMath xmlns:m="http://schemas.openxmlformats.org/officeDocument/2006/math">
                    <m:r>
                      <a:rPr lang="en-US" altLang="zh-CN" b="0" i="1" smtClean="0">
                        <a:latin typeface="Cambria Math" panose="02040503050406030204" pitchFamily="18" charset="0"/>
                        <a:sym typeface="Arial" panose="020B0604020202020204" pitchFamily="34" charset="0"/>
                      </a:rPr>
                      <m:t>𝜏</m:t>
                    </m:r>
                  </m:oMath>
                </a14:m>
                <a:r>
                  <a:rPr lang="zh-CN" altLang="en-US" dirty="0">
                    <a:latin typeface="Arial" panose="020B0604020202020204" pitchFamily="34" charset="0"/>
                    <a:ea typeface="黑体" panose="02010609060101010101" pitchFamily="49" charset="-122"/>
                    <a:sym typeface="Arial" panose="020B0604020202020204" pitchFamily="34" charset="0"/>
                  </a:rPr>
                  <a:t> </a:t>
                </a:r>
                <a:r>
                  <a:rPr lang="en-US" altLang="zh-CN" dirty="0">
                    <a:latin typeface="Arial" panose="020B0604020202020204" pitchFamily="34" charset="0"/>
                    <a:ea typeface="黑体" panose="02010609060101010101" pitchFamily="49" charset="-122"/>
                    <a:sym typeface="Arial" panose="020B0604020202020204" pitchFamily="34" charset="0"/>
                  </a:rPr>
                  <a:t>labels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mc:Choice>
        <mc:Fallback>
          <p:sp>
            <p:nvSpPr>
              <p:cNvPr id="7" name="文本框 6">
                <a:extLst>
                  <a:ext uri="{FF2B5EF4-FFF2-40B4-BE49-F238E27FC236}">
                    <a16:creationId xmlns:a16="http://schemas.microsoft.com/office/drawing/2014/main" id="{522EEF31-D829-4590-BD9D-6088D2D12B99}"/>
                  </a:ext>
                </a:extLst>
              </p:cNvPr>
              <p:cNvSpPr txBox="1">
                <a:spLocks noRot="1" noChangeAspect="1" noMove="1" noResize="1" noEditPoints="1" noAdjustHandles="1" noChangeArrowheads="1" noChangeShapeType="1" noTextEdit="1"/>
              </p:cNvSpPr>
              <p:nvPr/>
            </p:nvSpPr>
            <p:spPr>
              <a:xfrm>
                <a:off x="886473" y="1763606"/>
                <a:ext cx="9962282" cy="1564021"/>
              </a:xfrm>
              <a:prstGeom prst="rect">
                <a:avLst/>
              </a:prstGeom>
              <a:blipFill>
                <a:blip r:embed="rId3"/>
                <a:stretch>
                  <a:fillRect l="-917" t="-778" b="-1556"/>
                </a:stretch>
              </a:blipFill>
            </p:spPr>
            <p:txBody>
              <a:bodyPr/>
              <a:lstStyle/>
              <a:p>
                <a:r>
                  <a:rPr lang="en-GB">
                    <a:noFill/>
                  </a:rPr>
                  <a:t> </a:t>
                </a:r>
              </a:p>
            </p:txBody>
          </p:sp>
        </mc:Fallback>
      </mc:AlternateContent>
      <p:pic>
        <p:nvPicPr>
          <p:cNvPr id="5" name="图片 4">
            <a:extLst>
              <a:ext uri="{FF2B5EF4-FFF2-40B4-BE49-F238E27FC236}">
                <a16:creationId xmlns:a16="http://schemas.microsoft.com/office/drawing/2014/main" id="{9BDB706A-9C60-4E22-A4E6-CF07A8E45A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6817" y="3662630"/>
            <a:ext cx="1948491" cy="1290876"/>
          </a:xfrm>
          <a:prstGeom prst="rect">
            <a:avLst/>
          </a:prstGeom>
        </p:spPr>
      </p:pic>
      <p:pic>
        <p:nvPicPr>
          <p:cNvPr id="11" name="图片 10">
            <a:extLst>
              <a:ext uri="{FF2B5EF4-FFF2-40B4-BE49-F238E27FC236}">
                <a16:creationId xmlns:a16="http://schemas.microsoft.com/office/drawing/2014/main" id="{9F8280E8-AA5F-4CB4-98B2-CD4B35C3E3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2519" y="3662630"/>
            <a:ext cx="1467425" cy="1290876"/>
          </a:xfrm>
          <a:prstGeom prst="rect">
            <a:avLst/>
          </a:prstGeom>
        </p:spPr>
      </p:pic>
      <p:pic>
        <p:nvPicPr>
          <p:cNvPr id="13" name="图片 12">
            <a:extLst>
              <a:ext uri="{FF2B5EF4-FFF2-40B4-BE49-F238E27FC236}">
                <a16:creationId xmlns:a16="http://schemas.microsoft.com/office/drawing/2014/main" id="{FDF9232C-F9CF-4309-88AD-2B46B0CFC4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6120" y="3662630"/>
            <a:ext cx="2118360" cy="1290876"/>
          </a:xfrm>
          <a:prstGeom prst="rect">
            <a:avLst/>
          </a:prstGeom>
        </p:spPr>
      </p:pic>
      <p:sp>
        <p:nvSpPr>
          <p:cNvPr id="14" name="文本框 13">
            <a:extLst>
              <a:ext uri="{FF2B5EF4-FFF2-40B4-BE49-F238E27FC236}">
                <a16:creationId xmlns:a16="http://schemas.microsoft.com/office/drawing/2014/main" id="{14FA9593-86AD-4677-A109-CDFD285B34C2}"/>
              </a:ext>
            </a:extLst>
          </p:cNvPr>
          <p:cNvSpPr txBox="1"/>
          <p:nvPr/>
        </p:nvSpPr>
        <p:spPr>
          <a:xfrm>
            <a:off x="1430238" y="5094394"/>
            <a:ext cx="2784734" cy="776001"/>
          </a:xfrm>
          <a:prstGeom prst="rect">
            <a:avLst/>
          </a:prstGeom>
        </p:spPr>
        <p:txBody>
          <a:bodyPr wrap="square" rtlCol="0">
            <a:noAutofit/>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Missing: </a:t>
            </a:r>
          </a:p>
          <a:p>
            <a:pPr algn="ctr"/>
            <a:r>
              <a:rPr lang="en-US" altLang="zh-CN" sz="14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{dining table = 1, train = 1} </a:t>
            </a:r>
            <a:r>
              <a:rPr lang="zh-CN" altLang="en-US" sz="14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endParaRPr lang="en-US" altLang="zh-CN" sz="14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algn="ctr"/>
            <a:r>
              <a:rPr lang="en-US" altLang="zh-CN" sz="14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r>
              <a:rPr lang="en-US" altLang="zh-CN" sz="1400" dirty="0">
                <a:solidFill>
                  <a:srgbClr val="FF0000"/>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dinning table = 0</a:t>
            </a:r>
            <a:r>
              <a:rPr lang="en-US" altLang="zh-CN" sz="14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train = 1}</a:t>
            </a:r>
          </a:p>
        </p:txBody>
      </p:sp>
      <p:sp>
        <p:nvSpPr>
          <p:cNvPr id="15" name="文本框 14">
            <a:extLst>
              <a:ext uri="{FF2B5EF4-FFF2-40B4-BE49-F238E27FC236}">
                <a16:creationId xmlns:a16="http://schemas.microsoft.com/office/drawing/2014/main" id="{97FF68A9-777C-4CA6-BD42-C23209BC3753}"/>
              </a:ext>
            </a:extLst>
          </p:cNvPr>
          <p:cNvSpPr txBox="1"/>
          <p:nvPr/>
        </p:nvSpPr>
        <p:spPr>
          <a:xfrm>
            <a:off x="4893528" y="5094394"/>
            <a:ext cx="2784734" cy="776001"/>
          </a:xfrm>
          <a:prstGeom prst="rect">
            <a:avLst/>
          </a:prstGeom>
        </p:spPr>
        <p:txBody>
          <a:bodyPr wrap="square" rtlCol="0">
            <a:noAutofit/>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Extra: </a:t>
            </a:r>
          </a:p>
          <a:p>
            <a:pPr algn="ctr"/>
            <a:r>
              <a:rPr lang="en-US" altLang="zh-CN" sz="14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{keyboard = 1, mouse = 0} </a:t>
            </a:r>
            <a:r>
              <a:rPr lang="zh-CN" altLang="en-US" sz="14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endParaRPr lang="en-US" altLang="zh-CN" sz="14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algn="ctr"/>
            <a:r>
              <a:rPr lang="en-US" altLang="zh-CN" sz="14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{keyboard = 1, </a:t>
            </a:r>
            <a:r>
              <a:rPr lang="en-US" altLang="zh-CN" sz="1400" dirty="0">
                <a:solidFill>
                  <a:srgbClr val="FF0000"/>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mouse = 1</a:t>
            </a:r>
            <a:r>
              <a:rPr lang="en-US" altLang="zh-CN" sz="14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p>
        </p:txBody>
      </p:sp>
      <p:sp>
        <p:nvSpPr>
          <p:cNvPr id="16" name="文本框 15">
            <a:extLst>
              <a:ext uri="{FF2B5EF4-FFF2-40B4-BE49-F238E27FC236}">
                <a16:creationId xmlns:a16="http://schemas.microsoft.com/office/drawing/2014/main" id="{D9D0685B-5D27-4611-9D60-2B7C766119BB}"/>
              </a:ext>
            </a:extLst>
          </p:cNvPr>
          <p:cNvSpPr txBox="1"/>
          <p:nvPr/>
        </p:nvSpPr>
        <p:spPr>
          <a:xfrm>
            <a:off x="8356818" y="5094394"/>
            <a:ext cx="2194831" cy="776001"/>
          </a:xfrm>
          <a:prstGeom prst="rect">
            <a:avLst/>
          </a:prstGeom>
        </p:spPr>
        <p:txBody>
          <a:bodyPr wrap="square" rtlCol="0">
            <a:noAutofit/>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Mismatch: </a:t>
            </a:r>
          </a:p>
          <a:p>
            <a:pPr algn="ctr"/>
            <a:r>
              <a:rPr lang="en-US" altLang="zh-CN" sz="14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{bus = 1, car = 0} </a:t>
            </a:r>
            <a:r>
              <a:rPr lang="zh-CN" altLang="en-US" sz="14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endParaRPr lang="en-US" altLang="zh-CN" sz="14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algn="ctr"/>
            <a:r>
              <a:rPr lang="en-US" altLang="zh-CN" sz="14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r>
              <a:rPr lang="en-US" altLang="zh-CN" sz="1400" dirty="0">
                <a:solidFill>
                  <a:srgbClr val="FF0000"/>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bus = 0, car = 1</a:t>
            </a:r>
            <a:r>
              <a:rPr lang="en-US" altLang="zh-CN" sz="14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p>
        </p:txBody>
      </p:sp>
    </p:spTree>
    <p:extLst>
      <p:ext uri="{BB962C8B-B14F-4D97-AF65-F5344CB8AC3E}">
        <p14:creationId xmlns:p14="http://schemas.microsoft.com/office/powerpoint/2010/main" val="600432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A5EE3FC-DE0E-48BE-92DD-B332AE367ED9}"/>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19</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4" name="标题 3">
            <a:extLst>
              <a:ext uri="{FF2B5EF4-FFF2-40B4-BE49-F238E27FC236}">
                <a16:creationId xmlns:a16="http://schemas.microsoft.com/office/drawing/2014/main" id="{5575D336-A161-469B-B53B-C414FADC3EE5}"/>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Experiment Setup &amp; RQs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9" name="文本占位符 8">
            <a:extLst>
              <a:ext uri="{FF2B5EF4-FFF2-40B4-BE49-F238E27FC236}">
                <a16:creationId xmlns:a16="http://schemas.microsoft.com/office/drawing/2014/main" id="{E7E4E222-9BC3-426F-8F88-4A52BC447A54}"/>
              </a:ext>
            </a:extLst>
          </p:cNvPr>
          <p:cNvSpPr>
            <a:spLocks noGrp="1"/>
          </p:cNvSpPr>
          <p:nvPr>
            <p:ph type="body" sz="quarter" idx="16"/>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RQ3: What is the ability of current multi-label image classifiers to handle correlations between labels?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154251B1-3964-4796-A5DC-257F190FD087}"/>
                  </a:ext>
                </a:extLst>
              </p:cNvPr>
              <p:cNvSpPr txBox="1"/>
              <p:nvPr/>
            </p:nvSpPr>
            <p:spPr>
              <a:xfrm>
                <a:off x="965620" y="1761872"/>
                <a:ext cx="10080922" cy="633757"/>
              </a:xfrm>
              <a:prstGeom prst="rect">
                <a:avLst/>
              </a:prstGeom>
            </p:spPr>
            <p:txBody>
              <a:bodyPr wrap="square" rtlCol="0">
                <a:normAutofit fontScale="92500"/>
              </a:bodyPr>
              <a:lstStyle>
                <a:defPPr>
                  <a:defRPr lang="zh-CN"/>
                </a:defPPr>
              </a:lstStyle>
              <a:p>
                <a:r>
                  <a:rPr lang="en-US" altLang="zh-CN" sz="1600" dirty="0">
                    <a:latin typeface="Arial" panose="020B0604020202020204" pitchFamily="34" charset="0"/>
                    <a:ea typeface="黑体" panose="02010609060101010101" pitchFamily="49" charset="-122"/>
                    <a:sym typeface="Arial" panose="020B0604020202020204" pitchFamily="34" charset="0"/>
                  </a:rPr>
                  <a:t>The Number of Errors-Revealing Images (</a:t>
                </a:r>
                <a14:m>
                  <m:oMath xmlns:m="http://schemas.openxmlformats.org/officeDocument/2006/math">
                    <m:r>
                      <a:rPr lang="en-US" altLang="zh-CN" sz="1600" i="1" dirty="0" smtClean="0">
                        <a:latin typeface="Cambria Math" panose="02040503050406030204" pitchFamily="18" charset="0"/>
                        <a:sym typeface="Arial" panose="020B0604020202020204" pitchFamily="34" charset="0"/>
                      </a:rPr>
                      <m:t>𝐸</m:t>
                    </m:r>
                  </m:oMath>
                </a14:m>
                <a:r>
                  <a:rPr lang="en-US" altLang="zh-CN" sz="1600" dirty="0">
                    <a:latin typeface="Arial" panose="020B0604020202020204" pitchFamily="34" charset="0"/>
                    <a:ea typeface="黑体" panose="02010609060101010101" pitchFamily="49" charset="-122"/>
                    <a:sym typeface="Arial" panose="020B0604020202020204" pitchFamily="34" charset="0"/>
                  </a:rPr>
                  <a:t>), and Number of Related Training Images (</a:t>
                </a:r>
                <a14:m>
                  <m:oMath xmlns:m="http://schemas.openxmlformats.org/officeDocument/2006/math">
                    <m:r>
                      <a:rPr lang="en-US" altLang="zh-CN" sz="1600" i="1" dirty="0" smtClean="0">
                        <a:latin typeface="Cambria Math" panose="02040503050406030204" pitchFamily="18" charset="0"/>
                        <a:sym typeface="Arial" panose="020B0604020202020204" pitchFamily="34" charset="0"/>
                      </a:rPr>
                      <m:t>𝑇𝐼</m:t>
                    </m:r>
                  </m:oMath>
                </a14:m>
                <a:r>
                  <a:rPr lang="en-US" altLang="zh-CN" sz="1600" dirty="0">
                    <a:latin typeface="Arial" panose="020B0604020202020204" pitchFamily="34" charset="0"/>
                    <a:ea typeface="黑体" panose="02010609060101010101" pitchFamily="49" charset="-122"/>
                    <a:sym typeface="Arial" panose="020B0604020202020204" pitchFamily="34" charset="0"/>
                  </a:rPr>
                  <a:t>) of Top Three 2-way Label Combinations (</a:t>
                </a:r>
                <a14:m>
                  <m:oMath xmlns:m="http://schemas.openxmlformats.org/officeDocument/2006/math">
                    <m:r>
                      <a:rPr lang="en-US" altLang="zh-CN" sz="1600" i="1" dirty="0" smtClean="0">
                        <a:latin typeface="Cambria Math" panose="02040503050406030204" pitchFamily="18" charset="0"/>
                        <a:sym typeface="Arial" panose="020B0604020202020204" pitchFamily="34" charset="0"/>
                      </a:rPr>
                      <m:t>𝐿𝐶</m:t>
                    </m:r>
                  </m:oMath>
                </a14:m>
                <a:r>
                  <a:rPr lang="en-US" altLang="zh-CN" sz="1600" dirty="0">
                    <a:latin typeface="Arial" panose="020B0604020202020204" pitchFamily="34" charset="0"/>
                    <a:ea typeface="黑体" panose="02010609060101010101" pitchFamily="49" charset="-122"/>
                    <a:sym typeface="Arial" panose="020B0604020202020204" pitchFamily="34" charset="0"/>
                  </a:rPr>
                  <a:t>) that Cause the Most Errors Across the Three Types of Errors by the </a:t>
                </a:r>
                <a14:m>
                  <m:oMath xmlns:m="http://schemas.openxmlformats.org/officeDocument/2006/math">
                    <m:r>
                      <a:rPr lang="en-US" altLang="zh-CN" sz="1600" i="1" dirty="0" smtClean="0">
                        <a:latin typeface="Cambria Math" panose="02040503050406030204" pitchFamily="18" charset="0"/>
                        <a:sym typeface="Arial" panose="020B0604020202020204" pitchFamily="34" charset="0"/>
                      </a:rPr>
                      <m:t>𝐴𝐿𝑆</m:t>
                    </m:r>
                  </m:oMath>
                </a14:m>
                <a:r>
                  <a:rPr lang="en-US" altLang="zh-CN" sz="1600" dirty="0">
                    <a:latin typeface="Arial" panose="020B0604020202020204" pitchFamily="34" charset="0"/>
                    <a:ea typeface="黑体" panose="02010609060101010101" pitchFamily="49" charset="-122"/>
                    <a:sym typeface="Arial" panose="020B0604020202020204" pitchFamily="34" charset="0"/>
                  </a:rPr>
                  <a:t> Image Classifier</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mc:Choice>
        <mc:Fallback>
          <p:sp>
            <p:nvSpPr>
              <p:cNvPr id="11" name="文本框 10">
                <a:extLst>
                  <a:ext uri="{FF2B5EF4-FFF2-40B4-BE49-F238E27FC236}">
                    <a16:creationId xmlns:a16="http://schemas.microsoft.com/office/drawing/2014/main" id="{154251B1-3964-4796-A5DC-257F190FD087}"/>
                  </a:ext>
                </a:extLst>
              </p:cNvPr>
              <p:cNvSpPr txBox="1">
                <a:spLocks noRot="1" noChangeAspect="1" noMove="1" noResize="1" noEditPoints="1" noAdjustHandles="1" noChangeArrowheads="1" noChangeShapeType="1" noTextEdit="1"/>
              </p:cNvSpPr>
              <p:nvPr/>
            </p:nvSpPr>
            <p:spPr>
              <a:xfrm>
                <a:off x="965620" y="1761872"/>
                <a:ext cx="10080922" cy="633757"/>
              </a:xfrm>
              <a:prstGeom prst="rect">
                <a:avLst/>
              </a:prstGeom>
              <a:blipFill>
                <a:blip r:embed="rId3"/>
                <a:stretch>
                  <a:fillRect l="-242" t="-1923"/>
                </a:stretch>
              </a:blipFill>
            </p:spPr>
            <p:txBody>
              <a:bodyPr/>
              <a:lstStyle/>
              <a:p>
                <a:r>
                  <a:rPr lang="en-GB">
                    <a:noFill/>
                  </a:rPr>
                  <a:t> </a:t>
                </a:r>
              </a:p>
            </p:txBody>
          </p:sp>
        </mc:Fallback>
      </mc:AlternateContent>
      <p:sp>
        <p:nvSpPr>
          <p:cNvPr id="12" name="文本框 11">
            <a:extLst>
              <a:ext uri="{FF2B5EF4-FFF2-40B4-BE49-F238E27FC236}">
                <a16:creationId xmlns:a16="http://schemas.microsoft.com/office/drawing/2014/main" id="{7A78B4A6-8407-4BBD-A0AC-6D6B3D1B2D33}"/>
              </a:ext>
            </a:extLst>
          </p:cNvPr>
          <p:cNvSpPr txBox="1"/>
          <p:nvPr/>
        </p:nvSpPr>
        <p:spPr>
          <a:xfrm>
            <a:off x="965620" y="5001246"/>
            <a:ext cx="10080922" cy="1087174"/>
          </a:xfrm>
          <a:prstGeom prst="rect">
            <a:avLst/>
          </a:prstGeom>
        </p:spPr>
        <p:txBody>
          <a:bodyPr wrap="square" rtlCol="0">
            <a:normAutofit/>
          </a:bodyPr>
          <a:lstStyle/>
          <a:p>
            <a:pPr algn="l"/>
            <a:r>
              <a:rPr lang="en-US" altLang="zh-CN" dirty="0">
                <a:latin typeface="Arial" panose="020B0604020202020204" pitchFamily="34" charset="0"/>
                <a:ea typeface="黑体" panose="02010609060101010101" pitchFamily="49" charset="-122"/>
                <a:sym typeface="Arial" panose="020B0604020202020204" pitchFamily="34" charset="0"/>
              </a:rPr>
              <a:t>Answer to RQ3:</a:t>
            </a:r>
          </a:p>
          <a:p>
            <a:pPr marL="285750" indent="-285750" algn="l">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LV-CIT can effectively identify label combinations that cause the most errors related to the biased distribution of the dataset.</a:t>
            </a:r>
          </a:p>
        </p:txBody>
      </p:sp>
      <mc:AlternateContent xmlns:mc="http://schemas.openxmlformats.org/markup-compatibility/2006">
        <mc:Choice xmlns:a14="http://schemas.microsoft.com/office/drawing/2010/main" Requires="a14">
          <p:graphicFrame>
            <p:nvGraphicFramePr>
              <p:cNvPr id="2" name="表格 1">
                <a:extLst>
                  <a:ext uri="{FF2B5EF4-FFF2-40B4-BE49-F238E27FC236}">
                    <a16:creationId xmlns:a16="http://schemas.microsoft.com/office/drawing/2014/main" id="{53227233-5593-7CD1-48DD-47011DAD0637}"/>
                  </a:ext>
                </a:extLst>
              </p:cNvPr>
              <p:cNvGraphicFramePr>
                <a:graphicFrameLocks noGrp="1"/>
              </p:cNvGraphicFramePr>
              <p:nvPr>
                <p:extLst>
                  <p:ext uri="{D42A27DB-BD31-4B8C-83A1-F6EECF244321}">
                    <p14:modId xmlns:p14="http://schemas.microsoft.com/office/powerpoint/2010/main" val="346244933"/>
                  </p:ext>
                </p:extLst>
              </p:nvPr>
            </p:nvGraphicFramePr>
            <p:xfrm>
              <a:off x="1029614" y="2366179"/>
              <a:ext cx="9972000" cy="2553600"/>
            </p:xfrm>
            <a:graphic>
              <a:graphicData uri="http://schemas.openxmlformats.org/drawingml/2006/table">
                <a:tbl>
                  <a:tblPr firstRow="1" bandRow="1">
                    <a:tableStyleId>{2D5ABB26-0587-4C30-8999-92F81FD0307C}</a:tableStyleId>
                  </a:tblPr>
                  <a:tblGrid>
                    <a:gridCol w="936000">
                      <a:extLst>
                        <a:ext uri="{9D8B030D-6E8A-4147-A177-3AD203B41FA5}">
                          <a16:colId xmlns:a16="http://schemas.microsoft.com/office/drawing/2014/main" val="510607331"/>
                        </a:ext>
                      </a:extLst>
                    </a:gridCol>
                    <a:gridCol w="1728000">
                      <a:extLst>
                        <a:ext uri="{9D8B030D-6E8A-4147-A177-3AD203B41FA5}">
                          <a16:colId xmlns:a16="http://schemas.microsoft.com/office/drawing/2014/main" val="1980019672"/>
                        </a:ext>
                      </a:extLst>
                    </a:gridCol>
                    <a:gridCol w="504000">
                      <a:extLst>
                        <a:ext uri="{9D8B030D-6E8A-4147-A177-3AD203B41FA5}">
                          <a16:colId xmlns:a16="http://schemas.microsoft.com/office/drawing/2014/main" val="1196945357"/>
                        </a:ext>
                      </a:extLst>
                    </a:gridCol>
                    <a:gridCol w="504000">
                      <a:extLst>
                        <a:ext uri="{9D8B030D-6E8A-4147-A177-3AD203B41FA5}">
                          <a16:colId xmlns:a16="http://schemas.microsoft.com/office/drawing/2014/main" val="4182415377"/>
                        </a:ext>
                      </a:extLst>
                    </a:gridCol>
                    <a:gridCol w="2376000">
                      <a:extLst>
                        <a:ext uri="{9D8B030D-6E8A-4147-A177-3AD203B41FA5}">
                          <a16:colId xmlns:a16="http://schemas.microsoft.com/office/drawing/2014/main" val="2754457682"/>
                        </a:ext>
                      </a:extLst>
                    </a:gridCol>
                    <a:gridCol w="504000">
                      <a:extLst>
                        <a:ext uri="{9D8B030D-6E8A-4147-A177-3AD203B41FA5}">
                          <a16:colId xmlns:a16="http://schemas.microsoft.com/office/drawing/2014/main" val="2184664197"/>
                        </a:ext>
                      </a:extLst>
                    </a:gridCol>
                    <a:gridCol w="504000">
                      <a:extLst>
                        <a:ext uri="{9D8B030D-6E8A-4147-A177-3AD203B41FA5}">
                          <a16:colId xmlns:a16="http://schemas.microsoft.com/office/drawing/2014/main" val="2521217343"/>
                        </a:ext>
                      </a:extLst>
                    </a:gridCol>
                    <a:gridCol w="1908000">
                      <a:extLst>
                        <a:ext uri="{9D8B030D-6E8A-4147-A177-3AD203B41FA5}">
                          <a16:colId xmlns:a16="http://schemas.microsoft.com/office/drawing/2014/main" val="2944572161"/>
                        </a:ext>
                      </a:extLst>
                    </a:gridCol>
                    <a:gridCol w="504000">
                      <a:extLst>
                        <a:ext uri="{9D8B030D-6E8A-4147-A177-3AD203B41FA5}">
                          <a16:colId xmlns:a16="http://schemas.microsoft.com/office/drawing/2014/main" val="1795359612"/>
                        </a:ext>
                      </a:extLst>
                    </a:gridCol>
                    <a:gridCol w="504000">
                      <a:extLst>
                        <a:ext uri="{9D8B030D-6E8A-4147-A177-3AD203B41FA5}">
                          <a16:colId xmlns:a16="http://schemas.microsoft.com/office/drawing/2014/main" val="1891889202"/>
                        </a:ext>
                      </a:extLst>
                    </a:gridCol>
                  </a:tblGrid>
                  <a:tr h="0">
                    <a:tc rowSpan="2">
                      <a:txBody>
                        <a:bodyPr/>
                        <a:lstStyle/>
                        <a:p>
                          <a:pPr algn="ctr"/>
                          <a:r>
                            <a:rPr lang="en-GB" sz="1400" b="1" dirty="0">
                              <a:latin typeface="Arial" panose="020B0604020202020204" pitchFamily="34" charset="0"/>
                              <a:ea typeface="黑体" panose="02010609060101010101" pitchFamily="49" charset="-122"/>
                              <a:sym typeface="Arial" panose="020B0604020202020204" pitchFamily="34" charset="0"/>
                            </a:rPr>
                            <a:t>Datasets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en-GB" sz="1400" b="1" dirty="0">
                              <a:latin typeface="Arial" panose="020B0604020202020204" pitchFamily="34" charset="0"/>
                              <a:ea typeface="黑体" panose="02010609060101010101" pitchFamily="49" charset="-122"/>
                              <a:sym typeface="Arial" panose="020B0604020202020204" pitchFamily="34" charset="0"/>
                            </a:rPr>
                            <a:t>Missing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dirty="0"/>
                        </a:p>
                      </a:txBody>
                      <a:tcPr/>
                    </a:tc>
                    <a:tc hMerge="1">
                      <a:txBody>
                        <a:bodyPr/>
                        <a:lstStyle/>
                        <a:p>
                          <a:endParaRPr lang="en-GB" dirty="0"/>
                        </a:p>
                      </a:txBody>
                      <a:tcPr/>
                    </a:tc>
                    <a:tc gridSpan="3">
                      <a:txBody>
                        <a:bodyPr/>
                        <a:lstStyle/>
                        <a:p>
                          <a:pPr algn="ctr"/>
                          <a:r>
                            <a:rPr lang="en-GB" sz="1400" b="1" dirty="0">
                              <a:latin typeface="Arial" panose="020B0604020202020204" pitchFamily="34" charset="0"/>
                              <a:ea typeface="黑体" panose="02010609060101010101" pitchFamily="49" charset="-122"/>
                              <a:sym typeface="Arial" panose="020B0604020202020204" pitchFamily="34" charset="0"/>
                            </a:rPr>
                            <a:t>Extra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dirty="0"/>
                        </a:p>
                      </a:txBody>
                      <a:tcPr/>
                    </a:tc>
                    <a:tc hMerge="1">
                      <a:txBody>
                        <a:bodyPr/>
                        <a:lstStyle/>
                        <a:p>
                          <a:endParaRPr lang="en-GB" dirty="0"/>
                        </a:p>
                      </a:txBody>
                      <a:tcPr/>
                    </a:tc>
                    <a:tc gridSpan="3">
                      <a:txBody>
                        <a:bodyPr/>
                        <a:lstStyle/>
                        <a:p>
                          <a:pPr algn="ctr"/>
                          <a:r>
                            <a:rPr lang="en-GB" sz="1400" b="1" dirty="0">
                              <a:latin typeface="Arial" panose="020B0604020202020204" pitchFamily="34" charset="0"/>
                              <a:ea typeface="黑体" panose="02010609060101010101" pitchFamily="49" charset="-122"/>
                              <a:sym typeface="Arial" panose="020B0604020202020204" pitchFamily="34" charset="0"/>
                            </a:rPr>
                            <a:t>Mismatch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855025290"/>
                      </a:ext>
                    </a:extLst>
                  </a:tr>
                  <a:tr h="0">
                    <a:tc vMerge="1">
                      <a:txBody>
                        <a:bodyPr/>
                        <a:lstStyle/>
                        <a:p>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r>
                                  <a:rPr lang="en-GB" sz="1400" b="1" i="1" dirty="0" smtClean="0">
                                    <a:latin typeface="Cambria Math" panose="02040503050406030204" pitchFamily="18" charset="0"/>
                                    <a:sym typeface="Arial" panose="020B0604020202020204" pitchFamily="34" charset="0"/>
                                  </a:rPr>
                                  <m:t>𝑳𝑪</m:t>
                                </m:r>
                              </m:oMath>
                            </m:oMathPara>
                          </a14:m>
                          <a:endParaRPr lang="en-GB" sz="14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GB" sz="1400" b="1" i="1" dirty="0" smtClean="0">
                                    <a:latin typeface="Cambria Math" panose="02040503050406030204" pitchFamily="18" charset="0"/>
                                    <a:sym typeface="Arial" panose="020B0604020202020204" pitchFamily="34" charset="0"/>
                                  </a:rPr>
                                  <m:t>𝑬</m:t>
                                </m:r>
                              </m:oMath>
                            </m:oMathPara>
                          </a14:m>
                          <a:endParaRPr lang="en-GB" sz="14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GB" sz="1400" b="1" i="1" dirty="0" smtClean="0">
                                    <a:latin typeface="Cambria Math" panose="02040503050406030204" pitchFamily="18" charset="0"/>
                                    <a:sym typeface="Arial" panose="020B0604020202020204" pitchFamily="34" charset="0"/>
                                  </a:rPr>
                                  <m:t>𝑻𝑰</m:t>
                                </m:r>
                              </m:oMath>
                            </m:oMathPara>
                          </a14:m>
                          <a:endParaRPr lang="en-GB" sz="14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GB" sz="1400" b="1" i="1" dirty="0" smtClean="0">
                                    <a:latin typeface="Cambria Math" panose="02040503050406030204" pitchFamily="18" charset="0"/>
                                    <a:sym typeface="Arial" panose="020B0604020202020204" pitchFamily="34" charset="0"/>
                                  </a:rPr>
                                  <m:t>𝑳𝑪</m:t>
                                </m:r>
                              </m:oMath>
                            </m:oMathPara>
                          </a14:m>
                          <a:endParaRPr lang="en-GB" sz="14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GB" sz="1400" b="1" i="1" dirty="0" smtClean="0">
                                    <a:latin typeface="Cambria Math" panose="02040503050406030204" pitchFamily="18" charset="0"/>
                                    <a:sym typeface="Arial" panose="020B0604020202020204" pitchFamily="34" charset="0"/>
                                  </a:rPr>
                                  <m:t>𝑬</m:t>
                                </m:r>
                              </m:oMath>
                            </m:oMathPara>
                          </a14:m>
                          <a:endParaRPr lang="en-GB" sz="14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GB" sz="1400" b="1" i="1" dirty="0" smtClean="0">
                                    <a:latin typeface="Cambria Math" panose="02040503050406030204" pitchFamily="18" charset="0"/>
                                    <a:sym typeface="Arial" panose="020B0604020202020204" pitchFamily="34" charset="0"/>
                                  </a:rPr>
                                  <m:t>𝑻𝑰</m:t>
                                </m:r>
                              </m:oMath>
                            </m:oMathPara>
                          </a14:m>
                          <a:endParaRPr lang="en-GB" sz="14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GB" sz="1400" b="1" i="1" dirty="0" smtClean="0">
                                    <a:latin typeface="Cambria Math" panose="02040503050406030204" pitchFamily="18" charset="0"/>
                                    <a:sym typeface="Arial" panose="020B0604020202020204" pitchFamily="34" charset="0"/>
                                  </a:rPr>
                                  <m:t>𝑳𝑪</m:t>
                                </m:r>
                              </m:oMath>
                            </m:oMathPara>
                          </a14:m>
                          <a:endParaRPr lang="en-GB" sz="14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GB" sz="1400" b="1" i="1" dirty="0" smtClean="0">
                                    <a:latin typeface="Cambria Math" panose="02040503050406030204" pitchFamily="18" charset="0"/>
                                    <a:sym typeface="Arial" panose="020B0604020202020204" pitchFamily="34" charset="0"/>
                                  </a:rPr>
                                  <m:t>𝑬</m:t>
                                </m:r>
                              </m:oMath>
                            </m:oMathPara>
                          </a14:m>
                          <a:endParaRPr lang="en-GB" sz="14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GB" sz="1400" b="1" i="1" dirty="0" smtClean="0">
                                    <a:latin typeface="Cambria Math" panose="02040503050406030204" pitchFamily="18" charset="0"/>
                                    <a:sym typeface="Arial" panose="020B0604020202020204" pitchFamily="34" charset="0"/>
                                  </a:rPr>
                                  <m:t>𝑻𝑰</m:t>
                                </m:r>
                              </m:oMath>
                            </m:oMathPara>
                          </a14:m>
                          <a:endParaRPr lang="en-GB" sz="1400" b="1"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7698796"/>
                      </a:ext>
                    </a:extLst>
                  </a:tr>
                  <a:tr h="324000">
                    <a:tc rowSpan="3">
                      <a:txBody>
                        <a:bodyPr/>
                        <a:lstStyle/>
                        <a:p>
                          <a:pPr algn="ctr"/>
                          <a:r>
                            <a:rPr lang="en-GB" sz="1400" dirty="0">
                              <a:latin typeface="Arial" panose="020B0604020202020204" pitchFamily="34" charset="0"/>
                              <a:ea typeface="黑体" panose="02010609060101010101" pitchFamily="49" charset="-122"/>
                              <a:sym typeface="Arial" panose="020B0604020202020204" pitchFamily="34" charset="0"/>
                            </a:rPr>
                            <a:t>VOC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{chair, cow}</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28.8</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0</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{car, person}</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3.6</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rPr>
                            <a:t>215</a:t>
                          </a:r>
                          <a:endParaRPr lang="en-US" altLang="zh-CN" sz="1400" b="0" i="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{bus, car}</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8</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rPr>
                            <a:t>63</a:t>
                          </a:r>
                          <a:endParaRPr lang="en-US" altLang="zh-CN" sz="1400" b="0" i="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1971003"/>
                      </a:ext>
                    </a:extLst>
                  </a:tr>
                  <a:tr h="324000">
                    <a:tc vMerge="1">
                      <a:txBody>
                        <a:bodyPr/>
                        <a:lstStyle/>
                        <a:p>
                          <a:endParaRPr lang="en-GB" dirty="0"/>
                        </a:p>
                      </a:txBody>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{bus, chair}</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22</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0</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{horse, person}</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1.8</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221</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{car, chair}</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rPr>
                            <a:t>2.2</a:t>
                          </a:r>
                          <a:endParaRPr lang="en-US" altLang="zh-CN" sz="1400" b="0" i="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5</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81978868"/>
                      </a:ext>
                    </a:extLst>
                  </a:tr>
                  <a:tr h="324000">
                    <a:tc vMerge="1">
                      <a:txBody>
                        <a:bodyPr/>
                        <a:lstStyle/>
                        <a:p>
                          <a:endParaRPr lang="en-GB" dirty="0"/>
                        </a:p>
                      </a:txBody>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{dining table, train}</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21.8</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0</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{motorbike, person}</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1.8</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169</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{dining table, person}</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rPr>
                            <a:t>2</a:t>
                          </a:r>
                          <a:endParaRPr lang="en-US" altLang="zh-CN" sz="1400" b="0" i="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94</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245381"/>
                      </a:ext>
                    </a:extLst>
                  </a:tr>
                  <a:tr h="324000">
                    <a:tc rowSpan="3">
                      <a:txBody>
                        <a:bodyPr/>
                        <a:lstStyle/>
                        <a:p>
                          <a:pPr algn="ctr"/>
                          <a:r>
                            <a:rPr lang="en-GB" sz="1400" dirty="0">
                              <a:latin typeface="Arial" panose="020B0604020202020204" pitchFamily="34" charset="0"/>
                              <a:ea typeface="黑体" panose="02010609060101010101" pitchFamily="49" charset="-122"/>
                              <a:sym typeface="Arial" panose="020B0604020202020204" pitchFamily="34" charset="0"/>
                            </a:rPr>
                            <a:t>COCO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{donut, surfboard}</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rPr>
                            <a:t>32</a:t>
                          </a:r>
                          <a:endParaRPr lang="en-US" altLang="zh-CN" sz="1400" b="0" i="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1</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{bus, person}</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26</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2,149</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{knife, skis}</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rPr>
                            <a:t>34</a:t>
                          </a:r>
                          <a:endParaRPr lang="en-US" altLang="zh-CN" sz="1400" b="0" i="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1</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0769290"/>
                      </a:ext>
                    </a:extLst>
                  </a:tr>
                  <a:tr h="324000">
                    <a:tc vMerge="1">
                      <a:txBody>
                        <a:bodyPr/>
                        <a:lstStyle/>
                        <a:p>
                          <a:endParaRPr lang="en-GB" dirty="0"/>
                        </a:p>
                      </a:txBody>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{kite, skateboard}</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rPr>
                            <a:t>30</a:t>
                          </a:r>
                          <a:endParaRPr lang="en-US" altLang="zh-CN" sz="1400" b="0" i="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2</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{baseball glove, sports ball}</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rPr>
                            <a:t>23.4</a:t>
                          </a:r>
                          <a:endParaRPr lang="en-US" altLang="zh-CN" sz="1400" b="0" i="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826</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{cake, dining table}</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27</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1,234</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9313431"/>
                      </a:ext>
                    </a:extLst>
                  </a:tr>
                  <a:tr h="324000">
                    <a:tc vMerge="1">
                      <a:txBody>
                        <a:bodyPr/>
                        <a:lstStyle/>
                        <a:p>
                          <a:endParaRPr lang="en-GB" dirty="0"/>
                        </a:p>
                      </a:txBody>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{couch, spoon}</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28.8</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74</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{keyboard, mouse}</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rPr>
                            <a:t>22.8</a:t>
                          </a:r>
                          <a:endParaRPr lang="en-US" altLang="zh-CN" sz="1400" b="0" i="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878</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{cow, dog}</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26.6</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49</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5473912"/>
                      </a:ext>
                    </a:extLst>
                  </a:tr>
                </a:tbl>
              </a:graphicData>
            </a:graphic>
          </p:graphicFrame>
        </mc:Choice>
        <mc:Fallback>
          <p:graphicFrame>
            <p:nvGraphicFramePr>
              <p:cNvPr id="2" name="表格 1">
                <a:extLst>
                  <a:ext uri="{FF2B5EF4-FFF2-40B4-BE49-F238E27FC236}">
                    <a16:creationId xmlns:a16="http://schemas.microsoft.com/office/drawing/2014/main" id="{53227233-5593-7CD1-48DD-47011DAD0637}"/>
                  </a:ext>
                </a:extLst>
              </p:cNvPr>
              <p:cNvGraphicFramePr>
                <a:graphicFrameLocks noGrp="1"/>
              </p:cNvGraphicFramePr>
              <p:nvPr>
                <p:extLst>
                  <p:ext uri="{D42A27DB-BD31-4B8C-83A1-F6EECF244321}">
                    <p14:modId xmlns:p14="http://schemas.microsoft.com/office/powerpoint/2010/main" val="346244933"/>
                  </p:ext>
                </p:extLst>
              </p:nvPr>
            </p:nvGraphicFramePr>
            <p:xfrm>
              <a:off x="1029614" y="2366179"/>
              <a:ext cx="9972000" cy="2553600"/>
            </p:xfrm>
            <a:graphic>
              <a:graphicData uri="http://schemas.openxmlformats.org/drawingml/2006/table">
                <a:tbl>
                  <a:tblPr firstRow="1" bandRow="1">
                    <a:tableStyleId>{2D5ABB26-0587-4C30-8999-92F81FD0307C}</a:tableStyleId>
                  </a:tblPr>
                  <a:tblGrid>
                    <a:gridCol w="936000">
                      <a:extLst>
                        <a:ext uri="{9D8B030D-6E8A-4147-A177-3AD203B41FA5}">
                          <a16:colId xmlns:a16="http://schemas.microsoft.com/office/drawing/2014/main" val="510607331"/>
                        </a:ext>
                      </a:extLst>
                    </a:gridCol>
                    <a:gridCol w="1728000">
                      <a:extLst>
                        <a:ext uri="{9D8B030D-6E8A-4147-A177-3AD203B41FA5}">
                          <a16:colId xmlns:a16="http://schemas.microsoft.com/office/drawing/2014/main" val="1980019672"/>
                        </a:ext>
                      </a:extLst>
                    </a:gridCol>
                    <a:gridCol w="504000">
                      <a:extLst>
                        <a:ext uri="{9D8B030D-6E8A-4147-A177-3AD203B41FA5}">
                          <a16:colId xmlns:a16="http://schemas.microsoft.com/office/drawing/2014/main" val="1196945357"/>
                        </a:ext>
                      </a:extLst>
                    </a:gridCol>
                    <a:gridCol w="504000">
                      <a:extLst>
                        <a:ext uri="{9D8B030D-6E8A-4147-A177-3AD203B41FA5}">
                          <a16:colId xmlns:a16="http://schemas.microsoft.com/office/drawing/2014/main" val="4182415377"/>
                        </a:ext>
                      </a:extLst>
                    </a:gridCol>
                    <a:gridCol w="2376000">
                      <a:extLst>
                        <a:ext uri="{9D8B030D-6E8A-4147-A177-3AD203B41FA5}">
                          <a16:colId xmlns:a16="http://schemas.microsoft.com/office/drawing/2014/main" val="2754457682"/>
                        </a:ext>
                      </a:extLst>
                    </a:gridCol>
                    <a:gridCol w="504000">
                      <a:extLst>
                        <a:ext uri="{9D8B030D-6E8A-4147-A177-3AD203B41FA5}">
                          <a16:colId xmlns:a16="http://schemas.microsoft.com/office/drawing/2014/main" val="2184664197"/>
                        </a:ext>
                      </a:extLst>
                    </a:gridCol>
                    <a:gridCol w="504000">
                      <a:extLst>
                        <a:ext uri="{9D8B030D-6E8A-4147-A177-3AD203B41FA5}">
                          <a16:colId xmlns:a16="http://schemas.microsoft.com/office/drawing/2014/main" val="2521217343"/>
                        </a:ext>
                      </a:extLst>
                    </a:gridCol>
                    <a:gridCol w="1908000">
                      <a:extLst>
                        <a:ext uri="{9D8B030D-6E8A-4147-A177-3AD203B41FA5}">
                          <a16:colId xmlns:a16="http://schemas.microsoft.com/office/drawing/2014/main" val="2944572161"/>
                        </a:ext>
                      </a:extLst>
                    </a:gridCol>
                    <a:gridCol w="504000">
                      <a:extLst>
                        <a:ext uri="{9D8B030D-6E8A-4147-A177-3AD203B41FA5}">
                          <a16:colId xmlns:a16="http://schemas.microsoft.com/office/drawing/2014/main" val="1795359612"/>
                        </a:ext>
                      </a:extLst>
                    </a:gridCol>
                    <a:gridCol w="504000">
                      <a:extLst>
                        <a:ext uri="{9D8B030D-6E8A-4147-A177-3AD203B41FA5}">
                          <a16:colId xmlns:a16="http://schemas.microsoft.com/office/drawing/2014/main" val="1891889202"/>
                        </a:ext>
                      </a:extLst>
                    </a:gridCol>
                  </a:tblGrid>
                  <a:tr h="304800">
                    <a:tc rowSpan="2">
                      <a:txBody>
                        <a:bodyPr/>
                        <a:lstStyle/>
                        <a:p>
                          <a:pPr algn="ctr"/>
                          <a:r>
                            <a:rPr lang="en-GB" sz="1400" b="1" dirty="0">
                              <a:latin typeface="Arial" panose="020B0604020202020204" pitchFamily="34" charset="0"/>
                              <a:ea typeface="黑体" panose="02010609060101010101" pitchFamily="49" charset="-122"/>
                              <a:sym typeface="Arial" panose="020B0604020202020204" pitchFamily="34" charset="0"/>
                            </a:rPr>
                            <a:t>Datasets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en-GB" sz="1400" b="1" dirty="0">
                              <a:latin typeface="Arial" panose="020B0604020202020204" pitchFamily="34" charset="0"/>
                              <a:ea typeface="黑体" panose="02010609060101010101" pitchFamily="49" charset="-122"/>
                              <a:sym typeface="Arial" panose="020B0604020202020204" pitchFamily="34" charset="0"/>
                            </a:rPr>
                            <a:t>Missing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dirty="0"/>
                        </a:p>
                      </a:txBody>
                      <a:tcPr/>
                    </a:tc>
                    <a:tc hMerge="1">
                      <a:txBody>
                        <a:bodyPr/>
                        <a:lstStyle/>
                        <a:p>
                          <a:endParaRPr lang="en-GB" dirty="0"/>
                        </a:p>
                      </a:txBody>
                      <a:tcPr/>
                    </a:tc>
                    <a:tc gridSpan="3">
                      <a:txBody>
                        <a:bodyPr/>
                        <a:lstStyle/>
                        <a:p>
                          <a:pPr algn="ctr"/>
                          <a:r>
                            <a:rPr lang="en-GB" sz="1400" b="1" dirty="0">
                              <a:latin typeface="Arial" panose="020B0604020202020204" pitchFamily="34" charset="0"/>
                              <a:ea typeface="黑体" panose="02010609060101010101" pitchFamily="49" charset="-122"/>
                              <a:sym typeface="Arial" panose="020B0604020202020204" pitchFamily="34" charset="0"/>
                            </a:rPr>
                            <a:t>Extra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dirty="0"/>
                        </a:p>
                      </a:txBody>
                      <a:tcPr/>
                    </a:tc>
                    <a:tc hMerge="1">
                      <a:txBody>
                        <a:bodyPr/>
                        <a:lstStyle/>
                        <a:p>
                          <a:endParaRPr lang="en-GB" dirty="0"/>
                        </a:p>
                      </a:txBody>
                      <a:tcPr/>
                    </a:tc>
                    <a:tc gridSpan="3">
                      <a:txBody>
                        <a:bodyPr/>
                        <a:lstStyle/>
                        <a:p>
                          <a:pPr algn="ctr"/>
                          <a:r>
                            <a:rPr lang="en-GB" sz="1400" b="1" dirty="0">
                              <a:latin typeface="Arial" panose="020B0604020202020204" pitchFamily="34" charset="0"/>
                              <a:ea typeface="黑体" panose="02010609060101010101" pitchFamily="49" charset="-122"/>
                              <a:sym typeface="Arial" panose="020B0604020202020204" pitchFamily="34" charset="0"/>
                            </a:rPr>
                            <a:t>Mismatch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855025290"/>
                      </a:ext>
                    </a:extLst>
                  </a:tr>
                  <a:tr h="304800">
                    <a:tc vMerge="1">
                      <a:txBody>
                        <a:bodyPr/>
                        <a:lstStyle/>
                        <a:p>
                          <a:endParaRPr lang="en-GB" dirty="0"/>
                        </a:p>
                      </a:txBody>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4770" t="-104000" r="-424735" b="-656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27711" t="-104000" r="-1348193" b="-656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27711" t="-104000" r="-1248193" b="-656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4872" t="-104000" r="-165641" b="-656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97590" t="-104000" r="-678313" b="-656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313415" t="-104000" r="-586585" b="-656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9108" t="-104000" r="-53185" b="-656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796341" t="-104000" r="-103659" b="-656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873494" t="-104000" r="-2410" b="-656000"/>
                          </a:stretch>
                        </a:blipFill>
                      </a:tcPr>
                    </a:tc>
                    <a:extLst>
                      <a:ext uri="{0D108BD9-81ED-4DB2-BD59-A6C34878D82A}">
                        <a16:rowId xmlns:a16="http://schemas.microsoft.com/office/drawing/2014/main" val="2387698796"/>
                      </a:ext>
                    </a:extLst>
                  </a:tr>
                  <a:tr h="324000">
                    <a:tc rowSpan="3">
                      <a:txBody>
                        <a:bodyPr/>
                        <a:lstStyle/>
                        <a:p>
                          <a:pPr algn="ctr"/>
                          <a:r>
                            <a:rPr lang="en-GB" sz="1400" dirty="0">
                              <a:latin typeface="Arial" panose="020B0604020202020204" pitchFamily="34" charset="0"/>
                              <a:ea typeface="黑体" panose="02010609060101010101" pitchFamily="49" charset="-122"/>
                              <a:sym typeface="Arial" panose="020B0604020202020204" pitchFamily="34" charset="0"/>
                            </a:rPr>
                            <a:t>VOC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{chair, cow}</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28.8</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0</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{car, person}</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3.6</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rPr>
                            <a:t>215</a:t>
                          </a:r>
                          <a:endParaRPr lang="en-US" altLang="zh-CN" sz="1400" b="0" i="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{bus, car}</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8</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rPr>
                            <a:t>63</a:t>
                          </a:r>
                          <a:endParaRPr lang="en-US" altLang="zh-CN" sz="1400" b="0" i="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1971003"/>
                      </a:ext>
                    </a:extLst>
                  </a:tr>
                  <a:tr h="324000">
                    <a:tc vMerge="1">
                      <a:txBody>
                        <a:bodyPr/>
                        <a:lstStyle/>
                        <a:p>
                          <a:endParaRPr lang="en-GB" dirty="0"/>
                        </a:p>
                      </a:txBody>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{bus, chair}</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22</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0</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{horse, person}</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1.8</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221</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{car, chair}</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rPr>
                            <a:t>2.2</a:t>
                          </a:r>
                          <a:endParaRPr lang="en-US" altLang="zh-CN" sz="1400" b="0" i="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5</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81978868"/>
                      </a:ext>
                    </a:extLst>
                  </a:tr>
                  <a:tr h="324000">
                    <a:tc vMerge="1">
                      <a:txBody>
                        <a:bodyPr/>
                        <a:lstStyle/>
                        <a:p>
                          <a:endParaRPr lang="en-GB" dirty="0"/>
                        </a:p>
                      </a:txBody>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{dining table, train}</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21.8</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0</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{motorbike, person}</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1.8</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169</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{dining table, person}</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rPr>
                            <a:t>2</a:t>
                          </a:r>
                          <a:endParaRPr lang="en-US" altLang="zh-CN" sz="1400" b="0" i="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94</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245381"/>
                      </a:ext>
                    </a:extLst>
                  </a:tr>
                  <a:tr h="324000">
                    <a:tc rowSpan="3">
                      <a:txBody>
                        <a:bodyPr/>
                        <a:lstStyle/>
                        <a:p>
                          <a:pPr algn="ctr"/>
                          <a:r>
                            <a:rPr lang="en-GB" sz="1400" dirty="0">
                              <a:latin typeface="Arial" panose="020B0604020202020204" pitchFamily="34" charset="0"/>
                              <a:ea typeface="黑体" panose="02010609060101010101" pitchFamily="49" charset="-122"/>
                              <a:sym typeface="Arial" panose="020B0604020202020204" pitchFamily="34" charset="0"/>
                            </a:rPr>
                            <a:t>COCO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{donut, surfboard}</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rPr>
                            <a:t>32</a:t>
                          </a:r>
                          <a:endParaRPr lang="en-US" altLang="zh-CN" sz="1400" b="0" i="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1</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{bus, person}</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26</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2,149</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{knife, skis}</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rPr>
                            <a:t>34</a:t>
                          </a:r>
                          <a:endParaRPr lang="en-US" altLang="zh-CN" sz="1400" b="0" i="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1</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0769290"/>
                      </a:ext>
                    </a:extLst>
                  </a:tr>
                  <a:tr h="324000">
                    <a:tc vMerge="1">
                      <a:txBody>
                        <a:bodyPr/>
                        <a:lstStyle/>
                        <a:p>
                          <a:endParaRPr lang="en-GB" dirty="0"/>
                        </a:p>
                      </a:txBody>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{kite, skateboard}</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rPr>
                            <a:t>30</a:t>
                          </a:r>
                          <a:endParaRPr lang="en-US" altLang="zh-CN" sz="1400" b="0" i="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2</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{baseball glove, sports ball}</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rPr>
                            <a:t>23.4</a:t>
                          </a:r>
                          <a:endParaRPr lang="en-US" altLang="zh-CN" sz="1400" b="0" i="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826</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{cake, dining table}</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27</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1,234</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9313431"/>
                      </a:ext>
                    </a:extLst>
                  </a:tr>
                  <a:tr h="324000">
                    <a:tc vMerge="1">
                      <a:txBody>
                        <a:bodyPr/>
                        <a:lstStyle/>
                        <a:p>
                          <a:endParaRPr lang="en-GB" dirty="0"/>
                        </a:p>
                      </a:txBody>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{couch, spoon}</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28.8</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74</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{keyboard, mouse}</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rPr>
                            <a:t>22.8</a:t>
                          </a:r>
                          <a:endParaRPr lang="en-US" altLang="zh-CN" sz="1400" b="0" i="0" u="none" strike="noStrike">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878</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GB"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{cow, dog}</a:t>
                          </a:r>
                          <a:endParaRPr lang="en-GB"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26.6</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400" b="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49</a:t>
                          </a:r>
                          <a:endParaRPr lang="en-US" altLang="zh-CN" sz="1400" b="0" i="0"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5473912"/>
                      </a:ext>
                    </a:extLst>
                  </a:tr>
                </a:tbl>
              </a:graphicData>
            </a:graphic>
          </p:graphicFrame>
        </mc:Fallback>
      </mc:AlternateContent>
    </p:spTree>
    <p:extLst>
      <p:ext uri="{BB962C8B-B14F-4D97-AF65-F5344CB8AC3E}">
        <p14:creationId xmlns:p14="http://schemas.microsoft.com/office/powerpoint/2010/main" val="599815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A5EE3FC-DE0E-48BE-92DD-B332AE367ED9}"/>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2</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4" name="标题 3">
            <a:extLst>
              <a:ext uri="{FF2B5EF4-FFF2-40B4-BE49-F238E27FC236}">
                <a16:creationId xmlns:a16="http://schemas.microsoft.com/office/drawing/2014/main" id="{5575D336-A161-469B-B53B-C414FADC3EE5}"/>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Motivation</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11" name="文本占位符 8">
            <a:extLst>
              <a:ext uri="{FF2B5EF4-FFF2-40B4-BE49-F238E27FC236}">
                <a16:creationId xmlns:a16="http://schemas.microsoft.com/office/drawing/2014/main" id="{13D8F3D2-6B8B-4780-AA87-CE62F493916F}"/>
              </a:ext>
            </a:extLst>
          </p:cNvPr>
          <p:cNvSpPr>
            <a:spLocks noGrp="1"/>
          </p:cNvSpPr>
          <p:nvPr>
            <p:ph type="body" sz="quarter" idx="16"/>
          </p:nvPr>
        </p:nvSpPr>
        <p:spPr>
          <a:xfrm>
            <a:off x="376384" y="947716"/>
            <a:ext cx="11544951" cy="439736"/>
          </a:xfrm>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What is the multi-label image classification?</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36" name="文本框 13">
            <a:extLst>
              <a:ext uri="{FF2B5EF4-FFF2-40B4-BE49-F238E27FC236}">
                <a16:creationId xmlns:a16="http://schemas.microsoft.com/office/drawing/2014/main" id="{A78623C2-DD80-4A72-B21A-8C05DA835E16}"/>
              </a:ext>
            </a:extLst>
          </p:cNvPr>
          <p:cNvSpPr txBox="1"/>
          <p:nvPr/>
        </p:nvSpPr>
        <p:spPr>
          <a:xfrm>
            <a:off x="1913337" y="3157169"/>
            <a:ext cx="2313037" cy="344805"/>
          </a:xfrm>
          <a:prstGeom prst="rect">
            <a:avLst/>
          </a:prstGeom>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Image classification.</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p:grpSp>
        <p:nvGrpSpPr>
          <p:cNvPr id="31" name="组合 30">
            <a:extLst>
              <a:ext uri="{FF2B5EF4-FFF2-40B4-BE49-F238E27FC236}">
                <a16:creationId xmlns:a16="http://schemas.microsoft.com/office/drawing/2014/main" id="{879037A6-C440-41BB-9858-B649328E1E8E}"/>
              </a:ext>
            </a:extLst>
          </p:cNvPr>
          <p:cNvGrpSpPr/>
          <p:nvPr/>
        </p:nvGrpSpPr>
        <p:grpSpPr>
          <a:xfrm>
            <a:off x="5356637" y="1756408"/>
            <a:ext cx="5815269" cy="3895816"/>
            <a:chOff x="5511492" y="1509006"/>
            <a:chExt cx="5815269" cy="3895816"/>
          </a:xfrm>
        </p:grpSpPr>
        <p:sp>
          <p:nvSpPr>
            <p:cNvPr id="16" name="文本框 15">
              <a:extLst>
                <a:ext uri="{FF2B5EF4-FFF2-40B4-BE49-F238E27FC236}">
                  <a16:creationId xmlns:a16="http://schemas.microsoft.com/office/drawing/2014/main" id="{E1C7CD91-3DE1-41F6-92B6-2393DF4279AC}"/>
                </a:ext>
              </a:extLst>
            </p:cNvPr>
            <p:cNvSpPr txBox="1"/>
            <p:nvPr/>
          </p:nvSpPr>
          <p:spPr>
            <a:xfrm>
              <a:off x="5511492" y="5060016"/>
              <a:ext cx="5815269" cy="344806"/>
            </a:xfrm>
            <a:prstGeom prst="rect">
              <a:avLst/>
            </a:prstGeom>
          </p:spPr>
          <p:txBody>
            <a:bodyPr wrap="none" rtlCol="0">
              <a:noAutofit/>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The application of multi-label image classification.</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p:grpSp>
          <p:nvGrpSpPr>
            <p:cNvPr id="23" name="组合 22">
              <a:extLst>
                <a:ext uri="{FF2B5EF4-FFF2-40B4-BE49-F238E27FC236}">
                  <a16:creationId xmlns:a16="http://schemas.microsoft.com/office/drawing/2014/main" id="{5DB02E05-FF21-451E-8D61-A6E9FDBA44F6}"/>
                </a:ext>
              </a:extLst>
            </p:cNvPr>
            <p:cNvGrpSpPr/>
            <p:nvPr/>
          </p:nvGrpSpPr>
          <p:grpSpPr>
            <a:xfrm>
              <a:off x="5511492" y="1509006"/>
              <a:ext cx="5815269" cy="3512419"/>
              <a:chOff x="6096000" y="1996812"/>
              <a:chExt cx="4786978" cy="2891332"/>
            </a:xfrm>
          </p:grpSpPr>
          <p:grpSp>
            <p:nvGrpSpPr>
              <p:cNvPr id="22" name="组合 21">
                <a:extLst>
                  <a:ext uri="{FF2B5EF4-FFF2-40B4-BE49-F238E27FC236}">
                    <a16:creationId xmlns:a16="http://schemas.microsoft.com/office/drawing/2014/main" id="{33889939-841A-4FFE-89F6-AAEF3EEF0D63}"/>
                  </a:ext>
                </a:extLst>
              </p:cNvPr>
              <p:cNvGrpSpPr/>
              <p:nvPr/>
            </p:nvGrpSpPr>
            <p:grpSpPr>
              <a:xfrm>
                <a:off x="6096000" y="1996812"/>
                <a:ext cx="4786978" cy="1422541"/>
                <a:chOff x="6096000" y="1630136"/>
                <a:chExt cx="4805587" cy="1422541"/>
              </a:xfrm>
            </p:grpSpPr>
            <p:pic>
              <p:nvPicPr>
                <p:cNvPr id="1030" name="Picture 6" descr="Are Self-Driving Cars Safe? | Dakota Digital Review">
                  <a:extLst>
                    <a:ext uri="{FF2B5EF4-FFF2-40B4-BE49-F238E27FC236}">
                      <a16:creationId xmlns:a16="http://schemas.microsoft.com/office/drawing/2014/main" id="{93B7A855-6B9A-43CA-8280-3A227801F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1241" y="1630136"/>
                  <a:ext cx="2280346" cy="14225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ikTok、BeReal⋯讓佐伯格不斷「致敬」的新興社交媒體，有4種特質－Z世代觀察｜商周">
                  <a:extLst>
                    <a:ext uri="{FF2B5EF4-FFF2-40B4-BE49-F238E27FC236}">
                      <a16:creationId xmlns:a16="http://schemas.microsoft.com/office/drawing/2014/main" id="{0FC4CE7E-2E5D-4EC8-A7B4-ED175DCA31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30136"/>
                  <a:ext cx="2512750" cy="1422541"/>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图片 20">
                <a:extLst>
                  <a:ext uri="{FF2B5EF4-FFF2-40B4-BE49-F238E27FC236}">
                    <a16:creationId xmlns:a16="http://schemas.microsoft.com/office/drawing/2014/main" id="{1444C11D-18DA-4135-A002-8E8536C0CA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438647"/>
                <a:ext cx="4786978" cy="1449497"/>
              </a:xfrm>
              <a:prstGeom prst="rect">
                <a:avLst/>
              </a:prstGeom>
            </p:spPr>
          </p:pic>
        </p:grpSp>
      </p:grpSp>
      <p:sp>
        <p:nvSpPr>
          <p:cNvPr id="15" name="文本框 14">
            <a:extLst>
              <a:ext uri="{FF2B5EF4-FFF2-40B4-BE49-F238E27FC236}">
                <a16:creationId xmlns:a16="http://schemas.microsoft.com/office/drawing/2014/main" id="{FA15545F-8B05-40D1-A478-7A19C919B286}"/>
              </a:ext>
            </a:extLst>
          </p:cNvPr>
          <p:cNvSpPr txBox="1"/>
          <p:nvPr/>
        </p:nvSpPr>
        <p:spPr>
          <a:xfrm>
            <a:off x="1455692" y="5421145"/>
            <a:ext cx="3243945" cy="344805"/>
          </a:xfrm>
          <a:prstGeom prst="rect">
            <a:avLst/>
          </a:prstGeom>
        </p:spPr>
        <p:txBody>
          <a:bodyPr wrap="none" rtlCol="0">
            <a:normAutofit/>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Multi-label image classification.</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p:pic>
        <p:nvPicPr>
          <p:cNvPr id="12" name="图片 11">
            <a:extLst>
              <a:ext uri="{FF2B5EF4-FFF2-40B4-BE49-F238E27FC236}">
                <a16:creationId xmlns:a16="http://schemas.microsoft.com/office/drawing/2014/main" id="{2DEB9C04-D510-47F1-ABB4-183C079A0B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252" y="3620056"/>
            <a:ext cx="2215535" cy="1661651"/>
          </a:xfrm>
          <a:prstGeom prst="rect">
            <a:avLst/>
          </a:prstGeom>
        </p:spPr>
      </p:pic>
      <p:sp>
        <p:nvSpPr>
          <p:cNvPr id="18" name="文本框 17">
            <a:extLst>
              <a:ext uri="{FF2B5EF4-FFF2-40B4-BE49-F238E27FC236}">
                <a16:creationId xmlns:a16="http://schemas.microsoft.com/office/drawing/2014/main" id="{C838E3D4-F243-466E-95CD-AE5908B44405}"/>
              </a:ext>
            </a:extLst>
          </p:cNvPr>
          <p:cNvSpPr txBox="1"/>
          <p:nvPr/>
        </p:nvSpPr>
        <p:spPr>
          <a:xfrm>
            <a:off x="3777956" y="3945190"/>
            <a:ext cx="1400655" cy="1172497"/>
          </a:xfrm>
          <a:prstGeom prst="rect">
            <a:avLst/>
          </a:prstGeom>
        </p:spPr>
        <p:txBody>
          <a:bodyPr wrap="none" rtlCol="0" anchor="ctr">
            <a:noAutofit/>
          </a:bodyPr>
          <a:lstStyle/>
          <a:p>
            <a:pPr algn="ctr"/>
            <a:r>
              <a:rPr lang="en-US" altLang="zh-CN" sz="2600" dirty="0">
                <a:latin typeface="Arial" panose="020B0604020202020204" pitchFamily="34" charset="0"/>
                <a:ea typeface="黑体" panose="02010609060101010101" pitchFamily="49" charset="-122"/>
                <a:sym typeface="Arial" panose="020B0604020202020204" pitchFamily="34" charset="0"/>
              </a:rPr>
              <a:t>Dog</a:t>
            </a:r>
          </a:p>
          <a:p>
            <a:pPr algn="ctr"/>
            <a:r>
              <a:rPr lang="en-US" altLang="zh-CN" sz="2600" dirty="0">
                <a:latin typeface="Arial" panose="020B0604020202020204" pitchFamily="34" charset="0"/>
                <a:ea typeface="黑体" panose="02010609060101010101" pitchFamily="49" charset="-122"/>
                <a:sym typeface="Arial" panose="020B0604020202020204" pitchFamily="34" charset="0"/>
              </a:rPr>
              <a:t>Cat</a:t>
            </a:r>
          </a:p>
          <a:p>
            <a:pPr algn="ctr"/>
            <a:r>
              <a:rPr lang="en-US" altLang="zh-CN" sz="2600" dirty="0">
                <a:latin typeface="Arial" panose="020B0604020202020204" pitchFamily="34" charset="0"/>
                <a:ea typeface="黑体" panose="02010609060101010101" pitchFamily="49" charset="-122"/>
                <a:sym typeface="Arial" panose="020B0604020202020204" pitchFamily="34" charset="0"/>
              </a:rPr>
              <a:t>Baseball</a:t>
            </a:r>
            <a:endParaRPr lang="zh-CN" altLang="en-US" sz="2600" dirty="0">
              <a:latin typeface="Arial" panose="020B0604020202020204" pitchFamily="34" charset="0"/>
              <a:ea typeface="黑体" panose="02010609060101010101" pitchFamily="49" charset="-122"/>
              <a:sym typeface="Arial" panose="020B0604020202020204" pitchFamily="34" charset="0"/>
            </a:endParaRPr>
          </a:p>
        </p:txBody>
      </p:sp>
      <p:sp>
        <p:nvSpPr>
          <p:cNvPr id="49" name="right-arrow_44621">
            <a:extLst>
              <a:ext uri="{FF2B5EF4-FFF2-40B4-BE49-F238E27FC236}">
                <a16:creationId xmlns:a16="http://schemas.microsoft.com/office/drawing/2014/main" id="{2380F6E6-E25A-4542-B271-83226DAB45E9}"/>
              </a:ext>
            </a:extLst>
          </p:cNvPr>
          <p:cNvSpPr/>
          <p:nvPr/>
        </p:nvSpPr>
        <p:spPr>
          <a:xfrm>
            <a:off x="3008023" y="4231013"/>
            <a:ext cx="490246" cy="439736"/>
          </a:xfrm>
          <a:custGeom>
            <a:avLst/>
            <a:gdLst>
              <a:gd name="T0" fmla="*/ 424 w 441"/>
              <a:gd name="T1" fmla="*/ 241 h 406"/>
              <a:gd name="T2" fmla="*/ 299 w 441"/>
              <a:gd name="T3" fmla="*/ 388 h 406"/>
              <a:gd name="T4" fmla="*/ 259 w 441"/>
              <a:gd name="T5" fmla="*/ 406 h 406"/>
              <a:gd name="T6" fmla="*/ 224 w 441"/>
              <a:gd name="T7" fmla="*/ 394 h 406"/>
              <a:gd name="T8" fmla="*/ 218 w 441"/>
              <a:gd name="T9" fmla="*/ 319 h 406"/>
              <a:gd name="T10" fmla="*/ 268 w 441"/>
              <a:gd name="T11" fmla="*/ 260 h 406"/>
              <a:gd name="T12" fmla="*/ 53 w 441"/>
              <a:gd name="T13" fmla="*/ 260 h 406"/>
              <a:gd name="T14" fmla="*/ 0 w 441"/>
              <a:gd name="T15" fmla="*/ 206 h 406"/>
              <a:gd name="T16" fmla="*/ 53 w 441"/>
              <a:gd name="T17" fmla="*/ 153 h 406"/>
              <a:gd name="T18" fmla="*/ 268 w 441"/>
              <a:gd name="T19" fmla="*/ 153 h 406"/>
              <a:gd name="T20" fmla="*/ 218 w 441"/>
              <a:gd name="T21" fmla="*/ 94 h 406"/>
              <a:gd name="T22" fmla="*/ 224 w 441"/>
              <a:gd name="T23" fmla="*/ 19 h 406"/>
              <a:gd name="T24" fmla="*/ 299 w 441"/>
              <a:gd name="T25" fmla="*/ 25 h 406"/>
              <a:gd name="T26" fmla="*/ 424 w 441"/>
              <a:gd name="T27" fmla="*/ 172 h 406"/>
              <a:gd name="T28" fmla="*/ 424 w 441"/>
              <a:gd name="T29" fmla="*/ 24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1" h="406">
                <a:moveTo>
                  <a:pt x="424" y="241"/>
                </a:moveTo>
                <a:lnTo>
                  <a:pt x="299" y="388"/>
                </a:lnTo>
                <a:cubicBezTo>
                  <a:pt x="289" y="400"/>
                  <a:pt x="274" y="406"/>
                  <a:pt x="259" y="406"/>
                </a:cubicBezTo>
                <a:cubicBezTo>
                  <a:pt x="246" y="406"/>
                  <a:pt x="234" y="402"/>
                  <a:pt x="224" y="394"/>
                </a:cubicBezTo>
                <a:cubicBezTo>
                  <a:pt x="202" y="375"/>
                  <a:pt x="199" y="341"/>
                  <a:pt x="218" y="319"/>
                </a:cubicBezTo>
                <a:lnTo>
                  <a:pt x="268" y="260"/>
                </a:lnTo>
                <a:lnTo>
                  <a:pt x="53" y="260"/>
                </a:lnTo>
                <a:cubicBezTo>
                  <a:pt x="24" y="260"/>
                  <a:pt x="0" y="236"/>
                  <a:pt x="0" y="206"/>
                </a:cubicBezTo>
                <a:cubicBezTo>
                  <a:pt x="0" y="177"/>
                  <a:pt x="24" y="153"/>
                  <a:pt x="53" y="153"/>
                </a:cubicBezTo>
                <a:lnTo>
                  <a:pt x="268" y="153"/>
                </a:lnTo>
                <a:lnTo>
                  <a:pt x="218" y="94"/>
                </a:lnTo>
                <a:cubicBezTo>
                  <a:pt x="199" y="72"/>
                  <a:pt x="202" y="38"/>
                  <a:pt x="224" y="19"/>
                </a:cubicBezTo>
                <a:cubicBezTo>
                  <a:pt x="247" y="0"/>
                  <a:pt x="280" y="3"/>
                  <a:pt x="299" y="25"/>
                </a:cubicBezTo>
                <a:lnTo>
                  <a:pt x="424" y="172"/>
                </a:lnTo>
                <a:cubicBezTo>
                  <a:pt x="441" y="192"/>
                  <a:pt x="441" y="221"/>
                  <a:pt x="424" y="241"/>
                </a:cubicBezTo>
                <a:close/>
              </a:path>
            </a:pathLst>
          </a:custGeom>
          <a:solidFill>
            <a:srgbClr val="00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黑体" panose="02010609060101010101" pitchFamily="49" charset="-122"/>
              <a:sym typeface="Arial" panose="020B0604020202020204" pitchFamily="34" charset="0"/>
            </a:endParaRPr>
          </a:p>
        </p:txBody>
      </p:sp>
      <p:pic>
        <p:nvPicPr>
          <p:cNvPr id="38" name="图片 37">
            <a:extLst>
              <a:ext uri="{FF2B5EF4-FFF2-40B4-BE49-F238E27FC236}">
                <a16:creationId xmlns:a16="http://schemas.microsoft.com/office/drawing/2014/main" id="{F0C7AE2D-0E66-4C62-8282-F9A0E00121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0889" y="1509093"/>
            <a:ext cx="1122260" cy="1496347"/>
          </a:xfrm>
          <a:prstGeom prst="rect">
            <a:avLst/>
          </a:prstGeom>
        </p:spPr>
      </p:pic>
      <p:sp>
        <p:nvSpPr>
          <p:cNvPr id="40" name="文本框 6">
            <a:extLst>
              <a:ext uri="{FF2B5EF4-FFF2-40B4-BE49-F238E27FC236}">
                <a16:creationId xmlns:a16="http://schemas.microsoft.com/office/drawing/2014/main" id="{11552D3F-6F90-43F3-83A9-7D52B4EDF114}"/>
              </a:ext>
            </a:extLst>
          </p:cNvPr>
          <p:cNvSpPr txBox="1"/>
          <p:nvPr/>
        </p:nvSpPr>
        <p:spPr>
          <a:xfrm>
            <a:off x="4192275" y="2021399"/>
            <a:ext cx="572017" cy="471735"/>
          </a:xfrm>
          <a:prstGeom prst="rect">
            <a:avLst/>
          </a:prstGeom>
        </p:spPr>
        <p:txBody>
          <a:bodyPr wrap="none" rtlCol="0" anchor="ctr">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dirty="0">
                <a:latin typeface="Arial" panose="020B0604020202020204" pitchFamily="34" charset="0"/>
                <a:ea typeface="黑体" panose="02010609060101010101" pitchFamily="49" charset="-122"/>
                <a:sym typeface="Arial" panose="020B0604020202020204" pitchFamily="34" charset="0"/>
              </a:rPr>
              <a:t>Cat</a:t>
            </a:r>
            <a:endParaRPr lang="zh-CN" altLang="en-US" sz="2800" dirty="0">
              <a:latin typeface="Arial" panose="020B0604020202020204" pitchFamily="34" charset="0"/>
              <a:ea typeface="黑体" panose="02010609060101010101" pitchFamily="49" charset="-122"/>
              <a:sym typeface="Arial" panose="020B0604020202020204" pitchFamily="34" charset="0"/>
            </a:endParaRPr>
          </a:p>
        </p:txBody>
      </p:sp>
      <p:sp>
        <p:nvSpPr>
          <p:cNvPr id="47" name="right-arrow_44621">
            <a:extLst>
              <a:ext uri="{FF2B5EF4-FFF2-40B4-BE49-F238E27FC236}">
                <a16:creationId xmlns:a16="http://schemas.microsoft.com/office/drawing/2014/main" id="{C392A42E-3A24-49B1-891D-E61802405208}"/>
              </a:ext>
            </a:extLst>
          </p:cNvPr>
          <p:cNvSpPr/>
          <p:nvPr/>
        </p:nvSpPr>
        <p:spPr>
          <a:xfrm>
            <a:off x="3008023" y="2037398"/>
            <a:ext cx="490246" cy="439736"/>
          </a:xfrm>
          <a:custGeom>
            <a:avLst/>
            <a:gdLst>
              <a:gd name="T0" fmla="*/ 424 w 441"/>
              <a:gd name="T1" fmla="*/ 241 h 406"/>
              <a:gd name="T2" fmla="*/ 299 w 441"/>
              <a:gd name="T3" fmla="*/ 388 h 406"/>
              <a:gd name="T4" fmla="*/ 259 w 441"/>
              <a:gd name="T5" fmla="*/ 406 h 406"/>
              <a:gd name="T6" fmla="*/ 224 w 441"/>
              <a:gd name="T7" fmla="*/ 394 h 406"/>
              <a:gd name="T8" fmla="*/ 218 w 441"/>
              <a:gd name="T9" fmla="*/ 319 h 406"/>
              <a:gd name="T10" fmla="*/ 268 w 441"/>
              <a:gd name="T11" fmla="*/ 260 h 406"/>
              <a:gd name="T12" fmla="*/ 53 w 441"/>
              <a:gd name="T13" fmla="*/ 260 h 406"/>
              <a:gd name="T14" fmla="*/ 0 w 441"/>
              <a:gd name="T15" fmla="*/ 206 h 406"/>
              <a:gd name="T16" fmla="*/ 53 w 441"/>
              <a:gd name="T17" fmla="*/ 153 h 406"/>
              <a:gd name="T18" fmla="*/ 268 w 441"/>
              <a:gd name="T19" fmla="*/ 153 h 406"/>
              <a:gd name="T20" fmla="*/ 218 w 441"/>
              <a:gd name="T21" fmla="*/ 94 h 406"/>
              <a:gd name="T22" fmla="*/ 224 w 441"/>
              <a:gd name="T23" fmla="*/ 19 h 406"/>
              <a:gd name="T24" fmla="*/ 299 w 441"/>
              <a:gd name="T25" fmla="*/ 25 h 406"/>
              <a:gd name="T26" fmla="*/ 424 w 441"/>
              <a:gd name="T27" fmla="*/ 172 h 406"/>
              <a:gd name="T28" fmla="*/ 424 w 441"/>
              <a:gd name="T29" fmla="*/ 24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1" h="406">
                <a:moveTo>
                  <a:pt x="424" y="241"/>
                </a:moveTo>
                <a:lnTo>
                  <a:pt x="299" y="388"/>
                </a:lnTo>
                <a:cubicBezTo>
                  <a:pt x="289" y="400"/>
                  <a:pt x="274" y="406"/>
                  <a:pt x="259" y="406"/>
                </a:cubicBezTo>
                <a:cubicBezTo>
                  <a:pt x="246" y="406"/>
                  <a:pt x="234" y="402"/>
                  <a:pt x="224" y="394"/>
                </a:cubicBezTo>
                <a:cubicBezTo>
                  <a:pt x="202" y="375"/>
                  <a:pt x="199" y="341"/>
                  <a:pt x="218" y="319"/>
                </a:cubicBezTo>
                <a:lnTo>
                  <a:pt x="268" y="260"/>
                </a:lnTo>
                <a:lnTo>
                  <a:pt x="53" y="260"/>
                </a:lnTo>
                <a:cubicBezTo>
                  <a:pt x="24" y="260"/>
                  <a:pt x="0" y="236"/>
                  <a:pt x="0" y="206"/>
                </a:cubicBezTo>
                <a:cubicBezTo>
                  <a:pt x="0" y="177"/>
                  <a:pt x="24" y="153"/>
                  <a:pt x="53" y="153"/>
                </a:cubicBezTo>
                <a:lnTo>
                  <a:pt x="268" y="153"/>
                </a:lnTo>
                <a:lnTo>
                  <a:pt x="218" y="94"/>
                </a:lnTo>
                <a:cubicBezTo>
                  <a:pt x="199" y="72"/>
                  <a:pt x="202" y="38"/>
                  <a:pt x="224" y="19"/>
                </a:cubicBezTo>
                <a:cubicBezTo>
                  <a:pt x="247" y="0"/>
                  <a:pt x="280" y="3"/>
                  <a:pt x="299" y="25"/>
                </a:cubicBezTo>
                <a:lnTo>
                  <a:pt x="424" y="172"/>
                </a:lnTo>
                <a:cubicBezTo>
                  <a:pt x="441" y="192"/>
                  <a:pt x="441" y="221"/>
                  <a:pt x="424" y="241"/>
                </a:cubicBezTo>
                <a:close/>
              </a:path>
            </a:pathLst>
          </a:custGeom>
          <a:solidFill>
            <a:srgbClr val="00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39C"/>
              </a:solidFill>
              <a:latin typeface="Arial" panose="020B0604020202020204" pitchFamily="34" charset="0"/>
              <a:ea typeface="黑体" panose="02010609060101010101" pitchFamily="49" charset="-122"/>
              <a:sym typeface="Arial" panose="020B0604020202020204" pitchFamily="34" charset="0"/>
            </a:endParaRPr>
          </a:p>
        </p:txBody>
      </p:sp>
    </p:spTree>
    <p:extLst>
      <p:ext uri="{BB962C8B-B14F-4D97-AF65-F5344CB8AC3E}">
        <p14:creationId xmlns:p14="http://schemas.microsoft.com/office/powerpoint/2010/main" val="2930221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C23AA67-9841-4211-A767-AA0B9A52D3D1}"/>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20</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3" name="标题 2">
            <a:extLst>
              <a:ext uri="{FF2B5EF4-FFF2-40B4-BE49-F238E27FC236}">
                <a16:creationId xmlns:a16="http://schemas.microsoft.com/office/drawing/2014/main" id="{83E29D9B-B351-4A94-8292-375A9A60679C}"/>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Take-aways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pic>
        <p:nvPicPr>
          <p:cNvPr id="8" name="图片 7">
            <a:extLst>
              <a:ext uri="{FF2B5EF4-FFF2-40B4-BE49-F238E27FC236}">
                <a16:creationId xmlns:a16="http://schemas.microsoft.com/office/drawing/2014/main" id="{B1E5329A-E3A9-C774-6945-8222E91F57BC}"/>
              </a:ext>
            </a:extLst>
          </p:cNvPr>
          <p:cNvPicPr>
            <a:picLocks noChangeAspect="1"/>
          </p:cNvPicPr>
          <p:nvPr/>
        </p:nvPicPr>
        <p:blipFill>
          <a:blip r:embed="rId3">
            <a:extLst>
              <a:ext uri="{28A0092B-C50C-407E-A947-70E740481C1C}">
                <a14:useLocalDpi xmlns:a14="http://schemas.microsoft.com/office/drawing/2010/main" val="0"/>
              </a:ext>
            </a:extLst>
          </a:blip>
          <a:srcRect t="4776" b="4776"/>
          <a:stretch/>
        </p:blipFill>
        <p:spPr>
          <a:xfrm>
            <a:off x="1299790" y="994242"/>
            <a:ext cx="4521491" cy="2556000"/>
          </a:xfrm>
          <a:prstGeom prst="rect">
            <a:avLst/>
          </a:prstGeom>
        </p:spPr>
      </p:pic>
      <p:pic>
        <p:nvPicPr>
          <p:cNvPr id="11" name="图片 10">
            <a:extLst>
              <a:ext uri="{FF2B5EF4-FFF2-40B4-BE49-F238E27FC236}">
                <a16:creationId xmlns:a16="http://schemas.microsoft.com/office/drawing/2014/main" id="{F41B8C09-10C1-EE88-202E-519C085B4C05}"/>
              </a:ext>
            </a:extLst>
          </p:cNvPr>
          <p:cNvPicPr>
            <a:picLocks noChangeAspect="1"/>
          </p:cNvPicPr>
          <p:nvPr/>
        </p:nvPicPr>
        <p:blipFill>
          <a:blip r:embed="rId4">
            <a:extLst>
              <a:ext uri="{28A0092B-C50C-407E-A947-70E740481C1C}">
                <a14:useLocalDpi xmlns:a14="http://schemas.microsoft.com/office/drawing/2010/main" val="0"/>
              </a:ext>
            </a:extLst>
          </a:blip>
          <a:srcRect t="4776" b="4776"/>
          <a:stretch/>
        </p:blipFill>
        <p:spPr>
          <a:xfrm>
            <a:off x="6358019" y="994242"/>
            <a:ext cx="4521491" cy="2556000"/>
          </a:xfrm>
          <a:prstGeom prst="rect">
            <a:avLst/>
          </a:prstGeom>
        </p:spPr>
      </p:pic>
      <p:pic>
        <p:nvPicPr>
          <p:cNvPr id="12" name="图片 11">
            <a:extLst>
              <a:ext uri="{FF2B5EF4-FFF2-40B4-BE49-F238E27FC236}">
                <a16:creationId xmlns:a16="http://schemas.microsoft.com/office/drawing/2014/main" id="{CB6844C2-0CB5-DA16-8945-81B92148F3A3}"/>
              </a:ext>
            </a:extLst>
          </p:cNvPr>
          <p:cNvPicPr>
            <a:picLocks noChangeAspect="1"/>
          </p:cNvPicPr>
          <p:nvPr/>
        </p:nvPicPr>
        <p:blipFill>
          <a:blip r:embed="rId5">
            <a:extLst>
              <a:ext uri="{28A0092B-C50C-407E-A947-70E740481C1C}">
                <a14:useLocalDpi xmlns:a14="http://schemas.microsoft.com/office/drawing/2010/main" val="0"/>
              </a:ext>
            </a:extLst>
          </a:blip>
          <a:srcRect t="4776" b="4776"/>
          <a:stretch/>
        </p:blipFill>
        <p:spPr>
          <a:xfrm>
            <a:off x="1299790" y="3802936"/>
            <a:ext cx="4521491" cy="2556000"/>
          </a:xfrm>
          <a:prstGeom prst="rect">
            <a:avLst/>
          </a:prstGeom>
        </p:spPr>
      </p:pic>
      <p:pic>
        <p:nvPicPr>
          <p:cNvPr id="13" name="图片 12">
            <a:extLst>
              <a:ext uri="{FF2B5EF4-FFF2-40B4-BE49-F238E27FC236}">
                <a16:creationId xmlns:a16="http://schemas.microsoft.com/office/drawing/2014/main" id="{A7F6749F-EF1A-07E2-0087-A714B41AF241}"/>
              </a:ext>
            </a:extLst>
          </p:cNvPr>
          <p:cNvPicPr>
            <a:picLocks noChangeAspect="1"/>
          </p:cNvPicPr>
          <p:nvPr/>
        </p:nvPicPr>
        <p:blipFill>
          <a:blip r:embed="rId6">
            <a:extLst>
              <a:ext uri="{28A0092B-C50C-407E-A947-70E740481C1C}">
                <a14:useLocalDpi xmlns:a14="http://schemas.microsoft.com/office/drawing/2010/main" val="0"/>
              </a:ext>
            </a:extLst>
          </a:blip>
          <a:srcRect t="4776" b="4776"/>
          <a:stretch/>
        </p:blipFill>
        <p:spPr>
          <a:xfrm>
            <a:off x="6358019" y="3802936"/>
            <a:ext cx="4521491" cy="2556000"/>
          </a:xfrm>
          <a:prstGeom prst="rect">
            <a:avLst/>
          </a:prstGeom>
        </p:spPr>
      </p:pic>
    </p:spTree>
    <p:extLst>
      <p:ext uri="{BB962C8B-B14F-4D97-AF65-F5344CB8AC3E}">
        <p14:creationId xmlns:p14="http://schemas.microsoft.com/office/powerpoint/2010/main" val="2269872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CB68FBB-1833-4510-AED0-4BCE444D6B31}"/>
              </a:ext>
            </a:extLst>
          </p:cNvPr>
          <p:cNvSpPr>
            <a:spLocks noGrp="1"/>
          </p:cNvSpPr>
          <p:nvPr>
            <p:ph type="title"/>
          </p:nvPr>
        </p:nvSpPr>
        <p:spPr>
          <a:xfrm>
            <a:off x="3534643" y="2397784"/>
            <a:ext cx="5110014" cy="1419961"/>
          </a:xfrm>
        </p:spPr>
        <p:txBody>
          <a:bodyPr>
            <a:normAutofit fontScale="90000"/>
          </a:bodyPr>
          <a:lstStyle/>
          <a:p>
            <a:r>
              <a:rPr lang="en-US" altLang="zh-CN" sz="8000" dirty="0">
                <a:latin typeface="Arial" panose="020B0604020202020204" pitchFamily="34" charset="0"/>
                <a:ea typeface="黑体" panose="02010609060101010101" pitchFamily="49" charset="-122"/>
                <a:sym typeface="Arial" panose="020B0604020202020204" pitchFamily="34" charset="0"/>
              </a:rPr>
              <a:t>Thank You!</a:t>
            </a:r>
            <a:endParaRPr lang="zh-CN" altLang="en-US" sz="8000" dirty="0">
              <a:latin typeface="Arial" panose="020B0604020202020204" pitchFamily="34" charset="0"/>
              <a:ea typeface="黑体" panose="02010609060101010101" pitchFamily="49" charset="-122"/>
              <a:sym typeface="Arial" panose="020B0604020202020204" pitchFamily="34" charset="0"/>
            </a:endParaRPr>
          </a:p>
        </p:txBody>
      </p:sp>
      <p:sp>
        <p:nvSpPr>
          <p:cNvPr id="7" name="文本框 6">
            <a:extLst>
              <a:ext uri="{FF2B5EF4-FFF2-40B4-BE49-F238E27FC236}">
                <a16:creationId xmlns:a16="http://schemas.microsoft.com/office/drawing/2014/main" id="{A272E043-EC0B-46EB-BB80-4FFD198E936C}"/>
              </a:ext>
            </a:extLst>
          </p:cNvPr>
          <p:cNvSpPr txBox="1"/>
          <p:nvPr/>
        </p:nvSpPr>
        <p:spPr>
          <a:xfrm>
            <a:off x="3036734" y="3457497"/>
            <a:ext cx="6105832" cy="1055231"/>
          </a:xfrm>
          <a:prstGeom prst="rect">
            <a:avLst/>
          </a:prstGeom>
        </p:spPr>
        <p:txBody>
          <a:bodyPr wrap="square" rtlCol="0" anchor="ctr">
            <a:normAutofit/>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Peng Wang: </a:t>
            </a:r>
            <a:r>
              <a:rPr lang="en-US" altLang="zh-CN" dirty="0">
                <a:latin typeface="Arial" panose="020B0604020202020204" pitchFamily="34" charset="0"/>
                <a:ea typeface="黑体" panose="02010609060101010101" pitchFamily="49" charset="-122"/>
                <a:sym typeface="Arial" panose="020B0604020202020204" pitchFamily="34" charset="0"/>
                <a:hlinkClick r:id="rId3"/>
              </a:rPr>
              <a:t>pengwang@smail.nju.edu.cn</a:t>
            </a:r>
            <a:endParaRPr lang="en-US" altLang="zh-CN" dirty="0">
              <a:latin typeface="Arial" panose="020B0604020202020204" pitchFamily="34" charset="0"/>
              <a:ea typeface="黑体" panose="02010609060101010101" pitchFamily="49" charset="-122"/>
              <a:sym typeface="Arial" panose="020B0604020202020204" pitchFamily="34" charset="0"/>
            </a:endParaRPr>
          </a:p>
          <a:p>
            <a:pPr algn="ctr"/>
            <a:r>
              <a:rPr lang="en-US" altLang="zh-CN" dirty="0">
                <a:latin typeface="Arial" panose="020B0604020202020204" pitchFamily="34" charset="0"/>
                <a:ea typeface="黑体" panose="02010609060101010101" pitchFamily="49" charset="-122"/>
                <a:sym typeface="Arial" panose="020B0604020202020204" pitchFamily="34" charset="0"/>
              </a:rPr>
              <a:t>Artifact available: </a:t>
            </a:r>
            <a:r>
              <a:rPr lang="en-US" altLang="zh-CN" dirty="0">
                <a:latin typeface="Arial" panose="020B0604020202020204" pitchFamily="34" charset="0"/>
                <a:ea typeface="黑体" panose="02010609060101010101" pitchFamily="49" charset="-122"/>
                <a:sym typeface="Arial" panose="020B0604020202020204" pitchFamily="34" charset="0"/>
                <a:hlinkClick r:id="rId4"/>
              </a:rPr>
              <a:t>https://github.com/GIST-NJU/LV-CIT</a:t>
            </a:r>
            <a:endParaRPr lang="en-US" altLang="zh-CN" dirty="0">
              <a:latin typeface="Arial" panose="020B0604020202020204" pitchFamily="34" charset="0"/>
              <a:ea typeface="黑体" panose="02010609060101010101" pitchFamily="49" charset="-122"/>
              <a:sym typeface="Arial" panose="020B0604020202020204" pitchFamily="34" charset="0"/>
            </a:endParaRPr>
          </a:p>
        </p:txBody>
      </p:sp>
    </p:spTree>
    <p:extLst>
      <p:ext uri="{BB962C8B-B14F-4D97-AF65-F5344CB8AC3E}">
        <p14:creationId xmlns:p14="http://schemas.microsoft.com/office/powerpoint/2010/main" val="1341134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5192A-0FDB-C516-9D82-39216337F539}"/>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22</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3" name="标题 2">
            <a:extLst>
              <a:ext uri="{FF2B5EF4-FFF2-40B4-BE49-F238E27FC236}">
                <a16:creationId xmlns:a16="http://schemas.microsoft.com/office/drawing/2014/main" id="{1D325607-1B0B-50EF-00A4-A37544492DDD}"/>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Additional Pages</a:t>
            </a:r>
            <a:endParaRPr lang="en-GB" dirty="0">
              <a:latin typeface="Arial" panose="020B0604020202020204" pitchFamily="34" charset="0"/>
              <a:ea typeface="黑体" panose="02010609060101010101" pitchFamily="49" charset="-122"/>
              <a:sym typeface="Arial" panose="020B0604020202020204" pitchFamily="34" charset="0"/>
            </a:endParaRPr>
          </a:p>
        </p:txBody>
      </p:sp>
      <p:sp>
        <p:nvSpPr>
          <p:cNvPr id="4" name="文本占位符 3">
            <a:extLst>
              <a:ext uri="{FF2B5EF4-FFF2-40B4-BE49-F238E27FC236}">
                <a16:creationId xmlns:a16="http://schemas.microsoft.com/office/drawing/2014/main" id="{0B7CAE2B-889C-5A7E-6506-FB69C343ADF5}"/>
              </a:ext>
            </a:extLst>
          </p:cNvPr>
          <p:cNvSpPr>
            <a:spLocks noGrp="1"/>
          </p:cNvSpPr>
          <p:nvPr>
            <p:ph type="body" sz="quarter" idx="16"/>
          </p:nvPr>
        </p:nvSpPr>
        <p:spPr/>
        <p:txBody>
          <a:bodyPr/>
          <a:lstStyle/>
          <a:p>
            <a:r>
              <a:rPr lang="en-GB"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Why we use composite images?</a:t>
            </a:r>
          </a:p>
        </p:txBody>
      </p:sp>
      <p:sp>
        <p:nvSpPr>
          <p:cNvPr id="5" name="文本框 4">
            <a:extLst>
              <a:ext uri="{FF2B5EF4-FFF2-40B4-BE49-F238E27FC236}">
                <a16:creationId xmlns:a16="http://schemas.microsoft.com/office/drawing/2014/main" id="{54A9BD32-7709-04D3-9053-A24F317D32AF}"/>
              </a:ext>
            </a:extLst>
          </p:cNvPr>
          <p:cNvSpPr txBox="1"/>
          <p:nvPr/>
        </p:nvSpPr>
        <p:spPr>
          <a:xfrm>
            <a:off x="376384" y="1580711"/>
            <a:ext cx="10080922" cy="1600639"/>
          </a:xfrm>
          <a:prstGeom prst="rect">
            <a:avLst/>
          </a:prstGeom>
        </p:spPr>
        <p:txBody>
          <a:bodyPr wrap="square" rtlCol="0">
            <a:normAutofit/>
          </a:bodyPr>
          <a:lstStyle/>
          <a:p>
            <a:pPr marL="285750" indent="-285750" algn="l">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Our focus: </a:t>
            </a:r>
          </a:p>
          <a:p>
            <a:pPr lvl="1"/>
            <a:r>
              <a:rPr lang="en-US" altLang="zh-CN" dirty="0">
                <a:latin typeface="Arial" panose="020B0604020202020204" pitchFamily="34" charset="0"/>
                <a:ea typeface="黑体" panose="02010609060101010101" pitchFamily="49" charset="-122"/>
                <a:sym typeface="Arial" panose="020B0604020202020204" pitchFamily="34" charset="0"/>
              </a:rPr>
              <a:t>Testing the ability of classifiers to handle interactions between different labels.</a:t>
            </a:r>
          </a:p>
          <a:p>
            <a:pPr marL="285750" indent="-285750" algn="l">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Key Challenges:</a:t>
            </a:r>
          </a:p>
          <a:p>
            <a:pPr lvl="1"/>
            <a:r>
              <a:rPr lang="en-US" altLang="zh-CN" dirty="0">
                <a:latin typeface="Arial" panose="020B0604020202020204" pitchFamily="34" charset="0"/>
                <a:ea typeface="黑体" panose="02010609060101010101" pitchFamily="49" charset="-122"/>
                <a:sym typeface="Arial" panose="020B0604020202020204" pitchFamily="34" charset="0"/>
              </a:rPr>
              <a:t>Obtaining test images that only contain features of target objects.</a:t>
            </a:r>
          </a:p>
          <a:p>
            <a:pPr lvl="1"/>
            <a:r>
              <a:rPr lang="en-US" altLang="zh-CN" dirty="0">
                <a:latin typeface="Arial" panose="020B0604020202020204" pitchFamily="34" charset="0"/>
                <a:ea typeface="黑体" panose="02010609060101010101" pitchFamily="49" charset="-122"/>
                <a:sym typeface="Arial" panose="020B0604020202020204" pitchFamily="34" charset="0"/>
              </a:rPr>
              <a:t>Realistic images typically contain many unexpected objects.</a:t>
            </a:r>
          </a:p>
          <a:p>
            <a:pPr marL="285750" indent="-285750" algn="l">
              <a:buFont typeface="Arial" panose="020B0604020202020204" pitchFamily="34" charset="0"/>
              <a:buChar char="•"/>
            </a:pPr>
            <a:endParaRPr lang="en-US" altLang="zh-CN" dirty="0">
              <a:latin typeface="Arial" panose="020B0604020202020204" pitchFamily="34" charset="0"/>
              <a:ea typeface="黑体" panose="02010609060101010101" pitchFamily="49" charset="-122"/>
              <a:sym typeface="Arial" panose="020B0604020202020204" pitchFamily="34" charset="0"/>
            </a:endParaRPr>
          </a:p>
        </p:txBody>
      </p:sp>
      <p:grpSp>
        <p:nvGrpSpPr>
          <p:cNvPr id="26" name="组合 25">
            <a:extLst>
              <a:ext uri="{FF2B5EF4-FFF2-40B4-BE49-F238E27FC236}">
                <a16:creationId xmlns:a16="http://schemas.microsoft.com/office/drawing/2014/main" id="{90A6E19C-7AB3-A9CA-E509-F811DA303ED4}"/>
              </a:ext>
            </a:extLst>
          </p:cNvPr>
          <p:cNvGrpSpPr/>
          <p:nvPr/>
        </p:nvGrpSpPr>
        <p:grpSpPr>
          <a:xfrm>
            <a:off x="1208919" y="3367499"/>
            <a:ext cx="4473432" cy="1720850"/>
            <a:chOff x="1170134" y="3420825"/>
            <a:chExt cx="4473432" cy="1720850"/>
          </a:xfrm>
        </p:grpSpPr>
        <p:pic>
          <p:nvPicPr>
            <p:cNvPr id="1028" name="Picture 4">
              <a:extLst>
                <a:ext uri="{FF2B5EF4-FFF2-40B4-BE49-F238E27FC236}">
                  <a16:creationId xmlns:a16="http://schemas.microsoft.com/office/drawing/2014/main" id="{5F39255A-1E2C-FA85-98A3-930392464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134" y="3420825"/>
              <a:ext cx="2151062" cy="1720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AF9A0AC-C7CA-A6D0-F35F-84B539C5F4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9099" y="3420825"/>
              <a:ext cx="2294467" cy="1720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组合 26">
            <a:extLst>
              <a:ext uri="{FF2B5EF4-FFF2-40B4-BE49-F238E27FC236}">
                <a16:creationId xmlns:a16="http://schemas.microsoft.com/office/drawing/2014/main" id="{1FB09E20-032C-F1B1-FC0B-1A6FF4EC3480}"/>
              </a:ext>
            </a:extLst>
          </p:cNvPr>
          <p:cNvGrpSpPr/>
          <p:nvPr/>
        </p:nvGrpSpPr>
        <p:grpSpPr>
          <a:xfrm>
            <a:off x="6618799" y="3378200"/>
            <a:ext cx="3403473" cy="1720800"/>
            <a:chOff x="6631499" y="3420825"/>
            <a:chExt cx="3403473" cy="1720800"/>
          </a:xfrm>
        </p:grpSpPr>
        <p:grpSp>
          <p:nvGrpSpPr>
            <p:cNvPr id="25" name="组合 24">
              <a:extLst>
                <a:ext uri="{FF2B5EF4-FFF2-40B4-BE49-F238E27FC236}">
                  <a16:creationId xmlns:a16="http://schemas.microsoft.com/office/drawing/2014/main" id="{C63A54D2-AB7D-6964-69D6-1F02AB8C4520}"/>
                </a:ext>
              </a:extLst>
            </p:cNvPr>
            <p:cNvGrpSpPr>
              <a:grpSpLocks noChangeAspect="1"/>
            </p:cNvGrpSpPr>
            <p:nvPr/>
          </p:nvGrpSpPr>
          <p:grpSpPr>
            <a:xfrm>
              <a:off x="8189248" y="3420825"/>
              <a:ext cx="1845724" cy="1720800"/>
              <a:chOff x="8852838" y="3455978"/>
              <a:chExt cx="1816841" cy="1693872"/>
            </a:xfrm>
          </p:grpSpPr>
          <p:sp>
            <p:nvSpPr>
              <p:cNvPr id="24" name="文本框 23">
                <a:extLst>
                  <a:ext uri="{FF2B5EF4-FFF2-40B4-BE49-F238E27FC236}">
                    <a16:creationId xmlns:a16="http://schemas.microsoft.com/office/drawing/2014/main" id="{5ADF4930-0CFA-6865-E53A-C14035695CDD}"/>
                  </a:ext>
                </a:extLst>
              </p:cNvPr>
              <p:cNvSpPr txBox="1"/>
              <p:nvPr/>
            </p:nvSpPr>
            <p:spPr>
              <a:xfrm>
                <a:off x="8852838" y="3455978"/>
                <a:ext cx="1791441" cy="1693871"/>
              </a:xfrm>
              <a:prstGeom prst="rect">
                <a:avLst/>
              </a:prstGeom>
              <a:solidFill>
                <a:schemeClr val="bg1"/>
              </a:solidFill>
              <a:ln w="3175">
                <a:solidFill>
                  <a:schemeClr val="tx1"/>
                </a:solidFill>
              </a:ln>
            </p:spPr>
            <p:txBody>
              <a:bodyPr wrap="square" rtlCol="0">
                <a:normAutofit/>
              </a:bodyPr>
              <a:lstStyle/>
              <a:p>
                <a:pPr algn="l"/>
                <a:endParaRPr lang="en-GB" dirty="0">
                  <a:latin typeface="Arial" panose="020B0604020202020204" pitchFamily="34" charset="0"/>
                  <a:ea typeface="黑体" panose="02010609060101010101" pitchFamily="49" charset="-122"/>
                  <a:sym typeface="Arial" panose="020B0604020202020204" pitchFamily="34" charset="0"/>
                </a:endParaRPr>
              </a:p>
            </p:txBody>
          </p:sp>
          <p:grpSp>
            <p:nvGrpSpPr>
              <p:cNvPr id="18" name="组合 17">
                <a:extLst>
                  <a:ext uri="{FF2B5EF4-FFF2-40B4-BE49-F238E27FC236}">
                    <a16:creationId xmlns:a16="http://schemas.microsoft.com/office/drawing/2014/main" id="{70FDB4CB-6201-EA4B-254E-AEA22BB375EC}"/>
                  </a:ext>
                </a:extLst>
              </p:cNvPr>
              <p:cNvGrpSpPr/>
              <p:nvPr/>
            </p:nvGrpSpPr>
            <p:grpSpPr>
              <a:xfrm>
                <a:off x="8852838" y="3455979"/>
                <a:ext cx="1816841" cy="1693871"/>
                <a:chOff x="9018356" y="3455979"/>
                <a:chExt cx="1816841" cy="1693871"/>
              </a:xfrm>
            </p:grpSpPr>
            <p:pic>
              <p:nvPicPr>
                <p:cNvPr id="11" name="图片 10">
                  <a:extLst>
                    <a:ext uri="{FF2B5EF4-FFF2-40B4-BE49-F238E27FC236}">
                      <a16:creationId xmlns:a16="http://schemas.microsoft.com/office/drawing/2014/main" id="{477DD4E7-9B09-C2D0-C436-9DAF8D3059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8356" y="3455979"/>
                  <a:ext cx="1280820" cy="1288875"/>
                </a:xfrm>
                <a:prstGeom prst="rect">
                  <a:avLst/>
                </a:prstGeom>
              </p:spPr>
            </p:pic>
            <p:pic>
              <p:nvPicPr>
                <p:cNvPr id="15" name="图片 14">
                  <a:extLst>
                    <a:ext uri="{FF2B5EF4-FFF2-40B4-BE49-F238E27FC236}">
                      <a16:creationId xmlns:a16="http://schemas.microsoft.com/office/drawing/2014/main" id="{89EDED29-0760-67A6-7941-37102B3C2F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69404" y="3803210"/>
                  <a:ext cx="965793" cy="1346640"/>
                </a:xfrm>
                <a:prstGeom prst="rect">
                  <a:avLst/>
                </a:prstGeom>
              </p:spPr>
            </p:pic>
          </p:grpSp>
        </p:grpSp>
        <p:grpSp>
          <p:nvGrpSpPr>
            <p:cNvPr id="21" name="组合 20">
              <a:extLst>
                <a:ext uri="{FF2B5EF4-FFF2-40B4-BE49-F238E27FC236}">
                  <a16:creationId xmlns:a16="http://schemas.microsoft.com/office/drawing/2014/main" id="{3550479E-B701-C9A8-A05A-412EB405B78D}"/>
                </a:ext>
              </a:extLst>
            </p:cNvPr>
            <p:cNvGrpSpPr>
              <a:grpSpLocks noChangeAspect="1"/>
            </p:cNvGrpSpPr>
            <p:nvPr/>
          </p:nvGrpSpPr>
          <p:grpSpPr>
            <a:xfrm>
              <a:off x="6631499" y="3420825"/>
              <a:ext cx="1485878" cy="1720800"/>
              <a:chOff x="7015060" y="3200640"/>
              <a:chExt cx="1738314" cy="2013149"/>
            </a:xfrm>
          </p:grpSpPr>
          <p:sp>
            <p:nvSpPr>
              <p:cNvPr id="20" name="文本框 19">
                <a:extLst>
                  <a:ext uri="{FF2B5EF4-FFF2-40B4-BE49-F238E27FC236}">
                    <a16:creationId xmlns:a16="http://schemas.microsoft.com/office/drawing/2014/main" id="{3C61AAAE-28F8-B0BC-7AE0-66FA33A90566}"/>
                  </a:ext>
                </a:extLst>
              </p:cNvPr>
              <p:cNvSpPr txBox="1"/>
              <p:nvPr/>
            </p:nvSpPr>
            <p:spPr>
              <a:xfrm>
                <a:off x="7021410" y="3200640"/>
                <a:ext cx="1718222" cy="2000689"/>
              </a:xfrm>
              <a:prstGeom prst="rect">
                <a:avLst/>
              </a:prstGeom>
              <a:solidFill>
                <a:schemeClr val="bg1"/>
              </a:solidFill>
              <a:ln w="3175">
                <a:solidFill>
                  <a:schemeClr val="tx1"/>
                </a:solidFill>
              </a:ln>
            </p:spPr>
            <p:txBody>
              <a:bodyPr wrap="square" rtlCol="0">
                <a:normAutofit/>
              </a:bodyPr>
              <a:lstStyle/>
              <a:p>
                <a:pPr algn="l"/>
                <a:endParaRPr lang="en-GB" dirty="0">
                  <a:latin typeface="Arial" panose="020B0604020202020204" pitchFamily="34" charset="0"/>
                  <a:ea typeface="黑体" panose="02010609060101010101" pitchFamily="49" charset="-122"/>
                  <a:sym typeface="Arial" panose="020B0604020202020204" pitchFamily="34" charset="0"/>
                </a:endParaRPr>
              </a:p>
            </p:txBody>
          </p:sp>
          <p:grpSp>
            <p:nvGrpSpPr>
              <p:cNvPr id="19" name="组合 18">
                <a:extLst>
                  <a:ext uri="{FF2B5EF4-FFF2-40B4-BE49-F238E27FC236}">
                    <a16:creationId xmlns:a16="http://schemas.microsoft.com/office/drawing/2014/main" id="{B3C78333-4E85-1666-240E-16A8F7F24907}"/>
                  </a:ext>
                </a:extLst>
              </p:cNvPr>
              <p:cNvGrpSpPr/>
              <p:nvPr/>
            </p:nvGrpSpPr>
            <p:grpSpPr>
              <a:xfrm>
                <a:off x="7015060" y="3213100"/>
                <a:ext cx="1738314" cy="2000689"/>
                <a:chOff x="5733985" y="2838450"/>
                <a:chExt cx="2238177" cy="2687492"/>
              </a:xfrm>
            </p:grpSpPr>
            <p:pic>
              <p:nvPicPr>
                <p:cNvPr id="17" name="图片 16">
                  <a:extLst>
                    <a:ext uri="{FF2B5EF4-FFF2-40B4-BE49-F238E27FC236}">
                      <a16:creationId xmlns:a16="http://schemas.microsoft.com/office/drawing/2014/main" id="{FEBB6546-3435-F33C-1958-F17375D4C1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3985" y="2838450"/>
                  <a:ext cx="2238177" cy="2687492"/>
                </a:xfrm>
                <a:prstGeom prst="rect">
                  <a:avLst/>
                </a:prstGeom>
              </p:spPr>
            </p:pic>
            <p:pic>
              <p:nvPicPr>
                <p:cNvPr id="13" name="图片 12">
                  <a:extLst>
                    <a:ext uri="{FF2B5EF4-FFF2-40B4-BE49-F238E27FC236}">
                      <a16:creationId xmlns:a16="http://schemas.microsoft.com/office/drawing/2014/main" id="{CF61D36D-33B5-9812-DDDE-09CF9AAED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0303" y="3945069"/>
                  <a:ext cx="1085539" cy="1526912"/>
                </a:xfrm>
                <a:prstGeom prst="rect">
                  <a:avLst/>
                </a:prstGeom>
              </p:spPr>
            </p:pic>
          </p:grpSp>
        </p:grpSp>
      </p:grpSp>
      <p:sp>
        <p:nvSpPr>
          <p:cNvPr id="28" name="文本框 27">
            <a:extLst>
              <a:ext uri="{FF2B5EF4-FFF2-40B4-BE49-F238E27FC236}">
                <a16:creationId xmlns:a16="http://schemas.microsoft.com/office/drawing/2014/main" id="{564C5C16-F82B-4D60-C30C-A7135D22F54E}"/>
              </a:ext>
            </a:extLst>
          </p:cNvPr>
          <p:cNvSpPr txBox="1"/>
          <p:nvPr/>
        </p:nvSpPr>
        <p:spPr>
          <a:xfrm>
            <a:off x="2604717" y="5174839"/>
            <a:ext cx="1930400" cy="279400"/>
          </a:xfrm>
          <a:prstGeom prst="rect">
            <a:avLst/>
          </a:prstGeom>
        </p:spPr>
        <p:txBody>
          <a:bodyPr wrap="square" rtlCol="0">
            <a:normAutofit fontScale="85000" lnSpcReduction="20000"/>
          </a:bodyPr>
          <a:lstStyle/>
          <a:p>
            <a:pPr algn="l"/>
            <a:r>
              <a:rPr lang="en-GB" dirty="0">
                <a:latin typeface="Arial" panose="020B0604020202020204" pitchFamily="34" charset="0"/>
                <a:ea typeface="黑体" panose="02010609060101010101" pitchFamily="49" charset="-122"/>
                <a:sym typeface="Arial" panose="020B0604020202020204" pitchFamily="34" charset="0"/>
              </a:rPr>
              <a:t>Realistic images.</a:t>
            </a:r>
          </a:p>
        </p:txBody>
      </p:sp>
      <p:sp>
        <p:nvSpPr>
          <p:cNvPr id="29" name="文本框 28">
            <a:extLst>
              <a:ext uri="{FF2B5EF4-FFF2-40B4-BE49-F238E27FC236}">
                <a16:creationId xmlns:a16="http://schemas.microsoft.com/office/drawing/2014/main" id="{8D996174-E99D-C1BE-D5C3-CFDD91501CE5}"/>
              </a:ext>
            </a:extLst>
          </p:cNvPr>
          <p:cNvSpPr txBox="1"/>
          <p:nvPr/>
        </p:nvSpPr>
        <p:spPr>
          <a:xfrm>
            <a:off x="7378700" y="5161700"/>
            <a:ext cx="1930400" cy="279400"/>
          </a:xfrm>
          <a:prstGeom prst="rect">
            <a:avLst/>
          </a:prstGeom>
        </p:spPr>
        <p:txBody>
          <a:bodyPr wrap="square" rtlCol="0">
            <a:normAutofit fontScale="85000" lnSpcReduction="20000"/>
          </a:bodyPr>
          <a:lstStyle/>
          <a:p>
            <a:pPr algn="l"/>
            <a:r>
              <a:rPr lang="en-GB" dirty="0">
                <a:latin typeface="Arial" panose="020B0604020202020204" pitchFamily="34" charset="0"/>
                <a:ea typeface="黑体" panose="02010609060101010101" pitchFamily="49" charset="-122"/>
                <a:sym typeface="Arial" panose="020B0604020202020204" pitchFamily="34" charset="0"/>
              </a:rPr>
              <a:t>Composite images.</a:t>
            </a:r>
          </a:p>
        </p:txBody>
      </p:sp>
    </p:spTree>
    <p:extLst>
      <p:ext uri="{BB962C8B-B14F-4D97-AF65-F5344CB8AC3E}">
        <p14:creationId xmlns:p14="http://schemas.microsoft.com/office/powerpoint/2010/main" val="119847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5192A-0FDB-C516-9D82-39216337F539}"/>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23</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3" name="标题 2">
            <a:extLst>
              <a:ext uri="{FF2B5EF4-FFF2-40B4-BE49-F238E27FC236}">
                <a16:creationId xmlns:a16="http://schemas.microsoft.com/office/drawing/2014/main" id="{1D325607-1B0B-50EF-00A4-A37544492DDD}"/>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Additional Pages</a:t>
            </a:r>
            <a:endParaRPr lang="en-GB" dirty="0">
              <a:latin typeface="Arial" panose="020B0604020202020204" pitchFamily="34" charset="0"/>
              <a:ea typeface="黑体" panose="02010609060101010101" pitchFamily="49" charset="-122"/>
              <a:sym typeface="Arial" panose="020B0604020202020204" pitchFamily="34" charset="0"/>
            </a:endParaRPr>
          </a:p>
        </p:txBody>
      </p:sp>
      <p:sp>
        <p:nvSpPr>
          <p:cNvPr id="4" name="文本占位符 3">
            <a:extLst>
              <a:ext uri="{FF2B5EF4-FFF2-40B4-BE49-F238E27FC236}">
                <a16:creationId xmlns:a16="http://schemas.microsoft.com/office/drawing/2014/main" id="{0B7CAE2B-889C-5A7E-6506-FB69C343ADF5}"/>
              </a:ext>
            </a:extLst>
          </p:cNvPr>
          <p:cNvSpPr>
            <a:spLocks noGrp="1"/>
          </p:cNvSpPr>
          <p:nvPr>
            <p:ph type="body" sz="quarter" idx="16"/>
          </p:nvPr>
        </p:nvSpPr>
        <p:spPr/>
        <p:txBody>
          <a:bodyPr/>
          <a:lstStyle/>
          <a:p>
            <a:r>
              <a:rPr lang="en-GB"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These composite images are unrealistic but still valid.</a:t>
            </a:r>
          </a:p>
        </p:txBody>
      </p:sp>
      <p:sp>
        <p:nvSpPr>
          <p:cNvPr id="5" name="文本框 4">
            <a:extLst>
              <a:ext uri="{FF2B5EF4-FFF2-40B4-BE49-F238E27FC236}">
                <a16:creationId xmlns:a16="http://schemas.microsoft.com/office/drawing/2014/main" id="{54A9BD32-7709-04D3-9053-A24F317D32AF}"/>
              </a:ext>
            </a:extLst>
          </p:cNvPr>
          <p:cNvSpPr txBox="1"/>
          <p:nvPr/>
        </p:nvSpPr>
        <p:spPr>
          <a:xfrm>
            <a:off x="376384" y="1538377"/>
            <a:ext cx="6532416" cy="1529494"/>
          </a:xfrm>
          <a:prstGeom prst="rect">
            <a:avLst/>
          </a:prstGeom>
        </p:spPr>
        <p:txBody>
          <a:bodyPr wrap="square" rtlCol="0">
            <a:normAutofit/>
          </a:bodyPr>
          <a:lstStyle/>
          <a:p>
            <a:pPr marL="285750" indent="-285750" algn="l">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We ensured that the objects used are:</a:t>
            </a:r>
          </a:p>
          <a:p>
            <a:pPr marL="742950" lvl="1" indent="-285750">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Easily recognizable by human;</a:t>
            </a:r>
          </a:p>
          <a:p>
            <a:pPr marL="742950" lvl="1" indent="-285750">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Correctly identified by subject classifiers (the classifiers can correctly identified each individual object).</a:t>
            </a:r>
          </a:p>
          <a:p>
            <a:pPr marL="285750" indent="-285750">
              <a:buFont typeface="Arial" panose="020B0604020202020204" pitchFamily="34" charset="0"/>
              <a:buChar char="•"/>
            </a:pPr>
            <a:endParaRPr lang="en-US" altLang="zh-CN" dirty="0">
              <a:latin typeface="Arial" panose="020B0604020202020204" pitchFamily="34" charset="0"/>
              <a:ea typeface="黑体" panose="02010609060101010101" pitchFamily="49" charset="-122"/>
              <a:sym typeface="Arial" panose="020B0604020202020204" pitchFamily="34" charset="0"/>
            </a:endParaRPr>
          </a:p>
        </p:txBody>
      </p:sp>
      <p:sp>
        <p:nvSpPr>
          <p:cNvPr id="6" name="right-arrow_44621">
            <a:extLst>
              <a:ext uri="{FF2B5EF4-FFF2-40B4-BE49-F238E27FC236}">
                <a16:creationId xmlns:a16="http://schemas.microsoft.com/office/drawing/2014/main" id="{D889DC34-FCA6-493D-E4E7-85C2DAFA3283}"/>
              </a:ext>
            </a:extLst>
          </p:cNvPr>
          <p:cNvSpPr/>
          <p:nvPr/>
        </p:nvSpPr>
        <p:spPr>
          <a:xfrm>
            <a:off x="6968070" y="1970944"/>
            <a:ext cx="490246" cy="439736"/>
          </a:xfrm>
          <a:custGeom>
            <a:avLst/>
            <a:gdLst>
              <a:gd name="T0" fmla="*/ 424 w 441"/>
              <a:gd name="T1" fmla="*/ 241 h 406"/>
              <a:gd name="T2" fmla="*/ 299 w 441"/>
              <a:gd name="T3" fmla="*/ 388 h 406"/>
              <a:gd name="T4" fmla="*/ 259 w 441"/>
              <a:gd name="T5" fmla="*/ 406 h 406"/>
              <a:gd name="T6" fmla="*/ 224 w 441"/>
              <a:gd name="T7" fmla="*/ 394 h 406"/>
              <a:gd name="T8" fmla="*/ 218 w 441"/>
              <a:gd name="T9" fmla="*/ 319 h 406"/>
              <a:gd name="T10" fmla="*/ 268 w 441"/>
              <a:gd name="T11" fmla="*/ 260 h 406"/>
              <a:gd name="T12" fmla="*/ 53 w 441"/>
              <a:gd name="T13" fmla="*/ 260 h 406"/>
              <a:gd name="T14" fmla="*/ 0 w 441"/>
              <a:gd name="T15" fmla="*/ 206 h 406"/>
              <a:gd name="T16" fmla="*/ 53 w 441"/>
              <a:gd name="T17" fmla="*/ 153 h 406"/>
              <a:gd name="T18" fmla="*/ 268 w 441"/>
              <a:gd name="T19" fmla="*/ 153 h 406"/>
              <a:gd name="T20" fmla="*/ 218 w 441"/>
              <a:gd name="T21" fmla="*/ 94 h 406"/>
              <a:gd name="T22" fmla="*/ 224 w 441"/>
              <a:gd name="T23" fmla="*/ 19 h 406"/>
              <a:gd name="T24" fmla="*/ 299 w 441"/>
              <a:gd name="T25" fmla="*/ 25 h 406"/>
              <a:gd name="T26" fmla="*/ 424 w 441"/>
              <a:gd name="T27" fmla="*/ 172 h 406"/>
              <a:gd name="T28" fmla="*/ 424 w 441"/>
              <a:gd name="T29" fmla="*/ 24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1" h="406">
                <a:moveTo>
                  <a:pt x="424" y="241"/>
                </a:moveTo>
                <a:lnTo>
                  <a:pt x="299" y="388"/>
                </a:lnTo>
                <a:cubicBezTo>
                  <a:pt x="289" y="400"/>
                  <a:pt x="274" y="406"/>
                  <a:pt x="259" y="406"/>
                </a:cubicBezTo>
                <a:cubicBezTo>
                  <a:pt x="246" y="406"/>
                  <a:pt x="234" y="402"/>
                  <a:pt x="224" y="394"/>
                </a:cubicBezTo>
                <a:cubicBezTo>
                  <a:pt x="202" y="375"/>
                  <a:pt x="199" y="341"/>
                  <a:pt x="218" y="319"/>
                </a:cubicBezTo>
                <a:lnTo>
                  <a:pt x="268" y="260"/>
                </a:lnTo>
                <a:lnTo>
                  <a:pt x="53" y="260"/>
                </a:lnTo>
                <a:cubicBezTo>
                  <a:pt x="24" y="260"/>
                  <a:pt x="0" y="236"/>
                  <a:pt x="0" y="206"/>
                </a:cubicBezTo>
                <a:cubicBezTo>
                  <a:pt x="0" y="177"/>
                  <a:pt x="24" y="153"/>
                  <a:pt x="53" y="153"/>
                </a:cubicBezTo>
                <a:lnTo>
                  <a:pt x="268" y="153"/>
                </a:lnTo>
                <a:lnTo>
                  <a:pt x="218" y="94"/>
                </a:lnTo>
                <a:cubicBezTo>
                  <a:pt x="199" y="72"/>
                  <a:pt x="202" y="38"/>
                  <a:pt x="224" y="19"/>
                </a:cubicBezTo>
                <a:cubicBezTo>
                  <a:pt x="247" y="0"/>
                  <a:pt x="280" y="3"/>
                  <a:pt x="299" y="25"/>
                </a:cubicBezTo>
                <a:lnTo>
                  <a:pt x="424" y="172"/>
                </a:lnTo>
                <a:cubicBezTo>
                  <a:pt x="441" y="192"/>
                  <a:pt x="441" y="221"/>
                  <a:pt x="424" y="241"/>
                </a:cubicBezTo>
                <a:close/>
              </a:path>
            </a:pathLst>
          </a:custGeom>
          <a:solidFill>
            <a:srgbClr val="00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39C"/>
              </a:solidFill>
              <a:latin typeface="Arial" panose="020B0604020202020204" pitchFamily="34" charset="0"/>
              <a:ea typeface="黑体" panose="02010609060101010101" pitchFamily="49" charset="-122"/>
              <a:sym typeface="Arial" panose="020B0604020202020204" pitchFamily="34" charset="0"/>
            </a:endParaRPr>
          </a:p>
        </p:txBody>
      </p:sp>
      <p:sp>
        <p:nvSpPr>
          <p:cNvPr id="7" name="文本框 6">
            <a:extLst>
              <a:ext uri="{FF2B5EF4-FFF2-40B4-BE49-F238E27FC236}">
                <a16:creationId xmlns:a16="http://schemas.microsoft.com/office/drawing/2014/main" id="{3547B181-5769-7BA4-1B5B-F300B3B4489C}"/>
              </a:ext>
            </a:extLst>
          </p:cNvPr>
          <p:cNvSpPr txBox="1"/>
          <p:nvPr/>
        </p:nvSpPr>
        <p:spPr>
          <a:xfrm>
            <a:off x="7595756" y="1871988"/>
            <a:ext cx="3529444" cy="862271"/>
          </a:xfrm>
          <a:prstGeom prst="rect">
            <a:avLst/>
          </a:prstGeom>
        </p:spPr>
        <p:txBody>
          <a:bodyPr wrap="square" rtlCol="0">
            <a:normAutofit/>
          </a:bodyPr>
          <a:lstStyle/>
          <a:p>
            <a:r>
              <a:rPr lang="en-US" altLang="zh-CN" dirty="0">
                <a:latin typeface="Arial" panose="020B0604020202020204" pitchFamily="34" charset="0"/>
                <a:ea typeface="黑体" panose="02010609060101010101" pitchFamily="49" charset="-122"/>
                <a:sym typeface="Arial" panose="020B0604020202020204" pitchFamily="34" charset="0"/>
              </a:rPr>
              <a:t>Errors are all related to the interactions between the objects.</a:t>
            </a:r>
          </a:p>
        </p:txBody>
      </p:sp>
      <p:sp>
        <p:nvSpPr>
          <p:cNvPr id="8" name="文本框 7">
            <a:extLst>
              <a:ext uri="{FF2B5EF4-FFF2-40B4-BE49-F238E27FC236}">
                <a16:creationId xmlns:a16="http://schemas.microsoft.com/office/drawing/2014/main" id="{F01A8E69-78A2-8DC5-DC13-9345361FF661}"/>
              </a:ext>
            </a:extLst>
          </p:cNvPr>
          <p:cNvSpPr txBox="1"/>
          <p:nvPr/>
        </p:nvSpPr>
        <p:spPr>
          <a:xfrm>
            <a:off x="397550" y="2734259"/>
            <a:ext cx="10685316" cy="998120"/>
          </a:xfrm>
          <a:prstGeom prst="rect">
            <a:avLst/>
          </a:prstGeom>
        </p:spPr>
        <p:txBody>
          <a:bodyPr wrap="square" rtlCol="0">
            <a:normAutofit/>
          </a:bodyPr>
          <a:lstStyle/>
          <a:p>
            <a:pPr marL="285750" indent="-285750" algn="l">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The errors detected by LV-CIT are valid and meaningful:</a:t>
            </a:r>
          </a:p>
          <a:p>
            <a:pPr marL="742950" lvl="1" indent="-285750">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The interactions between the labels can be representative of real-world test scenarios;</a:t>
            </a:r>
          </a:p>
          <a:p>
            <a:pPr marL="742950" lvl="1" indent="-285750">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Existing researches have also utilized similar unrealistic images.</a:t>
            </a:r>
          </a:p>
        </p:txBody>
      </p:sp>
      <p:pic>
        <p:nvPicPr>
          <p:cNvPr id="9" name="图片 8">
            <a:extLst>
              <a:ext uri="{FF2B5EF4-FFF2-40B4-BE49-F238E27FC236}">
                <a16:creationId xmlns:a16="http://schemas.microsoft.com/office/drawing/2014/main" id="{DEE0D418-0DD1-24CE-B064-CD9665526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66" y="3775331"/>
            <a:ext cx="1992559" cy="1752830"/>
          </a:xfrm>
          <a:prstGeom prst="rect">
            <a:avLst/>
          </a:prstGeom>
        </p:spPr>
      </p:pic>
      <p:sp>
        <p:nvSpPr>
          <p:cNvPr id="10" name="right-arrow_44621">
            <a:extLst>
              <a:ext uri="{FF2B5EF4-FFF2-40B4-BE49-F238E27FC236}">
                <a16:creationId xmlns:a16="http://schemas.microsoft.com/office/drawing/2014/main" id="{FFF9C299-2C45-15C4-4948-7ECCC592CDC9}"/>
              </a:ext>
            </a:extLst>
          </p:cNvPr>
          <p:cNvSpPr/>
          <p:nvPr/>
        </p:nvSpPr>
        <p:spPr>
          <a:xfrm>
            <a:off x="3021112" y="4374782"/>
            <a:ext cx="490246" cy="439736"/>
          </a:xfrm>
          <a:custGeom>
            <a:avLst/>
            <a:gdLst>
              <a:gd name="T0" fmla="*/ 424 w 441"/>
              <a:gd name="T1" fmla="*/ 241 h 406"/>
              <a:gd name="T2" fmla="*/ 299 w 441"/>
              <a:gd name="T3" fmla="*/ 388 h 406"/>
              <a:gd name="T4" fmla="*/ 259 w 441"/>
              <a:gd name="T5" fmla="*/ 406 h 406"/>
              <a:gd name="T6" fmla="*/ 224 w 441"/>
              <a:gd name="T7" fmla="*/ 394 h 406"/>
              <a:gd name="T8" fmla="*/ 218 w 441"/>
              <a:gd name="T9" fmla="*/ 319 h 406"/>
              <a:gd name="T10" fmla="*/ 268 w 441"/>
              <a:gd name="T11" fmla="*/ 260 h 406"/>
              <a:gd name="T12" fmla="*/ 53 w 441"/>
              <a:gd name="T13" fmla="*/ 260 h 406"/>
              <a:gd name="T14" fmla="*/ 0 w 441"/>
              <a:gd name="T15" fmla="*/ 206 h 406"/>
              <a:gd name="T16" fmla="*/ 53 w 441"/>
              <a:gd name="T17" fmla="*/ 153 h 406"/>
              <a:gd name="T18" fmla="*/ 268 w 441"/>
              <a:gd name="T19" fmla="*/ 153 h 406"/>
              <a:gd name="T20" fmla="*/ 218 w 441"/>
              <a:gd name="T21" fmla="*/ 94 h 406"/>
              <a:gd name="T22" fmla="*/ 224 w 441"/>
              <a:gd name="T23" fmla="*/ 19 h 406"/>
              <a:gd name="T24" fmla="*/ 299 w 441"/>
              <a:gd name="T25" fmla="*/ 25 h 406"/>
              <a:gd name="T26" fmla="*/ 424 w 441"/>
              <a:gd name="T27" fmla="*/ 172 h 406"/>
              <a:gd name="T28" fmla="*/ 424 w 441"/>
              <a:gd name="T29" fmla="*/ 24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1" h="406">
                <a:moveTo>
                  <a:pt x="424" y="241"/>
                </a:moveTo>
                <a:lnTo>
                  <a:pt x="299" y="388"/>
                </a:lnTo>
                <a:cubicBezTo>
                  <a:pt x="289" y="400"/>
                  <a:pt x="274" y="406"/>
                  <a:pt x="259" y="406"/>
                </a:cubicBezTo>
                <a:cubicBezTo>
                  <a:pt x="246" y="406"/>
                  <a:pt x="234" y="402"/>
                  <a:pt x="224" y="394"/>
                </a:cubicBezTo>
                <a:cubicBezTo>
                  <a:pt x="202" y="375"/>
                  <a:pt x="199" y="341"/>
                  <a:pt x="218" y="319"/>
                </a:cubicBezTo>
                <a:lnTo>
                  <a:pt x="268" y="260"/>
                </a:lnTo>
                <a:lnTo>
                  <a:pt x="53" y="260"/>
                </a:lnTo>
                <a:cubicBezTo>
                  <a:pt x="24" y="260"/>
                  <a:pt x="0" y="236"/>
                  <a:pt x="0" y="206"/>
                </a:cubicBezTo>
                <a:cubicBezTo>
                  <a:pt x="0" y="177"/>
                  <a:pt x="24" y="153"/>
                  <a:pt x="53" y="153"/>
                </a:cubicBezTo>
                <a:lnTo>
                  <a:pt x="268" y="153"/>
                </a:lnTo>
                <a:lnTo>
                  <a:pt x="218" y="94"/>
                </a:lnTo>
                <a:cubicBezTo>
                  <a:pt x="199" y="72"/>
                  <a:pt x="202" y="38"/>
                  <a:pt x="224" y="19"/>
                </a:cubicBezTo>
                <a:cubicBezTo>
                  <a:pt x="247" y="0"/>
                  <a:pt x="280" y="3"/>
                  <a:pt x="299" y="25"/>
                </a:cubicBezTo>
                <a:lnTo>
                  <a:pt x="424" y="172"/>
                </a:lnTo>
                <a:cubicBezTo>
                  <a:pt x="441" y="192"/>
                  <a:pt x="441" y="221"/>
                  <a:pt x="424" y="241"/>
                </a:cubicBezTo>
                <a:close/>
              </a:path>
            </a:pathLst>
          </a:custGeom>
          <a:solidFill>
            <a:srgbClr val="00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39C"/>
              </a:solidFill>
              <a:latin typeface="Arial" panose="020B0604020202020204" pitchFamily="34" charset="0"/>
              <a:ea typeface="黑体" panose="02010609060101010101" pitchFamily="49" charset="-122"/>
              <a:sym typeface="Arial" panose="020B0604020202020204" pitchFamily="34" charset="0"/>
            </a:endParaRPr>
          </a:p>
        </p:txBody>
      </p:sp>
      <p:pic>
        <p:nvPicPr>
          <p:cNvPr id="14" name="图片 13">
            <a:extLst>
              <a:ext uri="{FF2B5EF4-FFF2-40B4-BE49-F238E27FC236}">
                <a16:creationId xmlns:a16="http://schemas.microsoft.com/office/drawing/2014/main" id="{7938957E-7635-878D-4570-B06AC294EDAF}"/>
              </a:ext>
            </a:extLst>
          </p:cNvPr>
          <p:cNvPicPr>
            <a:picLocks noChangeAspect="1"/>
          </p:cNvPicPr>
          <p:nvPr/>
        </p:nvPicPr>
        <p:blipFill>
          <a:blip r:embed="rId4"/>
          <a:stretch>
            <a:fillRect/>
          </a:stretch>
        </p:blipFill>
        <p:spPr>
          <a:xfrm>
            <a:off x="3614856" y="3806449"/>
            <a:ext cx="3116144" cy="1752831"/>
          </a:xfrm>
          <a:prstGeom prst="rect">
            <a:avLst/>
          </a:prstGeom>
        </p:spPr>
      </p:pic>
      <p:sp>
        <p:nvSpPr>
          <p:cNvPr id="16" name="文本框 15">
            <a:extLst>
              <a:ext uri="{FF2B5EF4-FFF2-40B4-BE49-F238E27FC236}">
                <a16:creationId xmlns:a16="http://schemas.microsoft.com/office/drawing/2014/main" id="{311A47C6-C4E5-72ED-E89A-BAF8241AF2E3}"/>
              </a:ext>
            </a:extLst>
          </p:cNvPr>
          <p:cNvSpPr txBox="1"/>
          <p:nvPr/>
        </p:nvSpPr>
        <p:spPr>
          <a:xfrm>
            <a:off x="1464730" y="5607949"/>
            <a:ext cx="4732868" cy="365125"/>
          </a:xfrm>
          <a:prstGeom prst="rect">
            <a:avLst/>
          </a:prstGeom>
        </p:spPr>
        <p:txBody>
          <a:bodyPr wrap="none" rtlCol="0">
            <a:normAutofit lnSpcReduction="10000"/>
          </a:bodyPr>
          <a:lstStyle/>
          <a:p>
            <a:pPr algn="l"/>
            <a:r>
              <a:rPr lang="en-GB" dirty="0">
                <a:latin typeface="Arial" panose="020B0604020202020204" pitchFamily="34" charset="0"/>
                <a:ea typeface="黑体" panose="02010609060101010101" pitchFamily="49" charset="-122"/>
                <a:sym typeface="Arial" panose="020B0604020202020204" pitchFamily="34" charset="0"/>
              </a:rPr>
              <a:t>Interaction between the dining table and the car.</a:t>
            </a:r>
          </a:p>
        </p:txBody>
      </p:sp>
      <p:pic>
        <p:nvPicPr>
          <p:cNvPr id="23" name="图片 22">
            <a:extLst>
              <a:ext uri="{FF2B5EF4-FFF2-40B4-BE49-F238E27FC236}">
                <a16:creationId xmlns:a16="http://schemas.microsoft.com/office/drawing/2014/main" id="{93B12312-1118-0FED-EB8F-2EFCCD70F335}"/>
              </a:ext>
            </a:extLst>
          </p:cNvPr>
          <p:cNvPicPr>
            <a:picLocks noChangeAspect="1"/>
          </p:cNvPicPr>
          <p:nvPr/>
        </p:nvPicPr>
        <p:blipFill>
          <a:blip r:embed="rId5"/>
          <a:stretch>
            <a:fillRect/>
          </a:stretch>
        </p:blipFill>
        <p:spPr>
          <a:xfrm>
            <a:off x="7877586" y="3823382"/>
            <a:ext cx="2622249" cy="1729307"/>
          </a:xfrm>
          <a:prstGeom prst="rect">
            <a:avLst/>
          </a:prstGeom>
        </p:spPr>
      </p:pic>
      <p:sp>
        <p:nvSpPr>
          <p:cNvPr id="28" name="文本框 27">
            <a:extLst>
              <a:ext uri="{FF2B5EF4-FFF2-40B4-BE49-F238E27FC236}">
                <a16:creationId xmlns:a16="http://schemas.microsoft.com/office/drawing/2014/main" id="{993B8040-C5E5-25D6-29C9-11C6C44E2AFF}"/>
              </a:ext>
            </a:extLst>
          </p:cNvPr>
          <p:cNvSpPr txBox="1"/>
          <p:nvPr/>
        </p:nvSpPr>
        <p:spPr>
          <a:xfrm>
            <a:off x="7111592" y="5564812"/>
            <a:ext cx="4106743" cy="365125"/>
          </a:xfrm>
          <a:prstGeom prst="rect">
            <a:avLst/>
          </a:prstGeom>
        </p:spPr>
        <p:txBody>
          <a:bodyPr wrap="none" rtlCol="0">
            <a:normAutofit lnSpcReduction="10000"/>
          </a:bodyPr>
          <a:lstStyle/>
          <a:p>
            <a:pPr algn="l"/>
            <a:r>
              <a:rPr lang="en-US" dirty="0">
                <a:latin typeface="Arial" panose="020B0604020202020204" pitchFamily="34" charset="0"/>
                <a:ea typeface="黑体" panose="02010609060101010101" pitchFamily="49" charset="-122"/>
                <a:sym typeface="Arial" panose="020B0604020202020204" pitchFamily="34" charset="0"/>
              </a:rPr>
              <a:t>A pair of scissors “flying” over a bench [1].</a:t>
            </a:r>
            <a:endParaRPr lang="en-GB" dirty="0">
              <a:latin typeface="Arial" panose="020B0604020202020204" pitchFamily="34" charset="0"/>
              <a:ea typeface="黑体" panose="02010609060101010101" pitchFamily="49" charset="-122"/>
              <a:sym typeface="Arial" panose="020B0604020202020204" pitchFamily="34" charset="0"/>
            </a:endParaRPr>
          </a:p>
        </p:txBody>
      </p:sp>
      <p:sp>
        <p:nvSpPr>
          <p:cNvPr id="29" name="文本框 28">
            <a:extLst>
              <a:ext uri="{FF2B5EF4-FFF2-40B4-BE49-F238E27FC236}">
                <a16:creationId xmlns:a16="http://schemas.microsoft.com/office/drawing/2014/main" id="{22B2ED28-3DD2-3C96-4A91-61F87B0170A2}"/>
              </a:ext>
            </a:extLst>
          </p:cNvPr>
          <p:cNvSpPr txBox="1"/>
          <p:nvPr/>
        </p:nvSpPr>
        <p:spPr>
          <a:xfrm>
            <a:off x="660400" y="6202847"/>
            <a:ext cx="10858500" cy="439736"/>
          </a:xfrm>
          <a:prstGeom prst="rect">
            <a:avLst/>
          </a:prstGeom>
        </p:spPr>
        <p:txBody>
          <a:bodyPr wrap="square" rtlCol="0">
            <a:noAutofit/>
          </a:bodyPr>
          <a:lstStyle/>
          <a:p>
            <a:pPr algn="l"/>
            <a:r>
              <a:rPr lang="en-US" altLang="zh-CN" sz="1000" dirty="0">
                <a:latin typeface="Arial" panose="020B0604020202020204" pitchFamily="34" charset="0"/>
                <a:ea typeface="黑体" panose="02010609060101010101" pitchFamily="49" charset="-122"/>
                <a:sym typeface="Arial" panose="020B0604020202020204" pitchFamily="34" charset="0"/>
              </a:rPr>
              <a:t>[1] B. Yu, Z. Zhong, X. Qin, J. Yao, Y. Wang, and P. He, “Automated testing of image captioning systems,” in Proceedings of the 31st ACM SIGSOFT International Symposium on Software Testing and Analysis, 2022, pp. 467–479.</a:t>
            </a:r>
            <a:endParaRPr lang="zh-CN" altLang="en-US" sz="1000" dirty="0">
              <a:latin typeface="Arial" panose="020B0604020202020204" pitchFamily="34" charset="0"/>
              <a:ea typeface="黑体" panose="02010609060101010101" pitchFamily="49" charset="-122"/>
              <a:sym typeface="Arial" panose="020B0604020202020204" pitchFamily="34" charset="0"/>
            </a:endParaRPr>
          </a:p>
        </p:txBody>
      </p:sp>
    </p:spTree>
    <p:extLst>
      <p:ext uri="{BB962C8B-B14F-4D97-AF65-F5344CB8AC3E}">
        <p14:creationId xmlns:p14="http://schemas.microsoft.com/office/powerpoint/2010/main" val="2273562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表格 22">
            <a:extLst>
              <a:ext uri="{FF2B5EF4-FFF2-40B4-BE49-F238E27FC236}">
                <a16:creationId xmlns:a16="http://schemas.microsoft.com/office/drawing/2014/main" id="{78BAC085-48EC-4433-B430-E42517DECA24}"/>
              </a:ext>
            </a:extLst>
          </p:cNvPr>
          <p:cNvGraphicFramePr>
            <a:graphicFrameLocks noGrp="1"/>
          </p:cNvGraphicFramePr>
          <p:nvPr>
            <p:extLst>
              <p:ext uri="{D42A27DB-BD31-4B8C-83A1-F6EECF244321}">
                <p14:modId xmlns:p14="http://schemas.microsoft.com/office/powerpoint/2010/main" val="4236996525"/>
              </p:ext>
            </p:extLst>
          </p:nvPr>
        </p:nvGraphicFramePr>
        <p:xfrm>
          <a:off x="1120666" y="3211919"/>
          <a:ext cx="2613921" cy="1046100"/>
        </p:xfrm>
        <a:graphic>
          <a:graphicData uri="http://schemas.openxmlformats.org/drawingml/2006/table">
            <a:tbl>
              <a:tblPr>
                <a:tableStyleId>{7DF18680-E054-41AD-8BC1-D1AEF772440D}</a:tableStyleId>
              </a:tblPr>
              <a:tblGrid>
                <a:gridCol w="625869">
                  <a:extLst>
                    <a:ext uri="{9D8B030D-6E8A-4147-A177-3AD203B41FA5}">
                      <a16:colId xmlns:a16="http://schemas.microsoft.com/office/drawing/2014/main" val="897259815"/>
                    </a:ext>
                  </a:extLst>
                </a:gridCol>
                <a:gridCol w="662684">
                  <a:extLst>
                    <a:ext uri="{9D8B030D-6E8A-4147-A177-3AD203B41FA5}">
                      <a16:colId xmlns:a16="http://schemas.microsoft.com/office/drawing/2014/main" val="3544546413"/>
                    </a:ext>
                  </a:extLst>
                </a:gridCol>
                <a:gridCol w="662684">
                  <a:extLst>
                    <a:ext uri="{9D8B030D-6E8A-4147-A177-3AD203B41FA5}">
                      <a16:colId xmlns:a16="http://schemas.microsoft.com/office/drawing/2014/main" val="2671155102"/>
                    </a:ext>
                  </a:extLst>
                </a:gridCol>
                <a:gridCol w="662684">
                  <a:extLst>
                    <a:ext uri="{9D8B030D-6E8A-4147-A177-3AD203B41FA5}">
                      <a16:colId xmlns:a16="http://schemas.microsoft.com/office/drawing/2014/main" val="1162331530"/>
                    </a:ext>
                  </a:extLst>
                </a:gridCol>
              </a:tblGrid>
              <a:tr h="261525">
                <a:tc>
                  <a:txBody>
                    <a:bodyPr/>
                    <a:lstStyle/>
                    <a:p>
                      <a:pPr algn="ctr" fontAlgn="ct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cat</a:t>
                      </a:r>
                      <a:endParaRPr lang="zh-CN" alt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marL="0" marR="0" lvl="0" indent="0" algn="ctr" defTabSz="959937" rtl="0" eaLnBrk="1" fontAlgn="ctr" latinLnBrk="0" hangingPunct="1">
                        <a:lnSpc>
                          <a:spcPct val="100000"/>
                        </a:lnSpc>
                        <a:spcBef>
                          <a:spcPts val="0"/>
                        </a:spcBef>
                        <a:spcAft>
                          <a:spcPts val="0"/>
                        </a:spcAft>
                        <a:buClrTx/>
                        <a:buSzTx/>
                        <a:buFontTx/>
                        <a:buNone/>
                        <a:tabLst/>
                        <a:defRPr/>
                      </a:pP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dog</a:t>
                      </a:r>
                      <a:endParaRPr lang="en-US" altLang="zh-CN" sz="1400" b="1"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person</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car</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extLst>
                  <a:ext uri="{0D108BD9-81ED-4DB2-BD59-A6C34878D82A}">
                    <a16:rowId xmlns:a16="http://schemas.microsoft.com/office/drawing/2014/main" val="576621408"/>
                  </a:ext>
                </a:extLst>
              </a:tr>
              <a:tr h="261525">
                <a:tc>
                  <a:txBody>
                    <a:bodyPr/>
                    <a:lstStyle/>
                    <a:p>
                      <a:pPr marL="0" algn="ctr" defTabSz="914377" rtl="0" eaLnBrk="1" fontAlgn="ctr" latinLnBrk="0" hangingPunct="1"/>
                      <a:endPar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extLst>
                  <a:ext uri="{0D108BD9-81ED-4DB2-BD59-A6C34878D82A}">
                    <a16:rowId xmlns:a16="http://schemas.microsoft.com/office/drawing/2014/main" val="631140432"/>
                  </a:ext>
                </a:extLst>
              </a:tr>
              <a:tr h="261525">
                <a:tc>
                  <a:txBody>
                    <a:bodyPr/>
                    <a:lstStyle/>
                    <a:p>
                      <a:pPr algn="ctr" fontAlgn="ctr"/>
                      <a:endPar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extLst>
                  <a:ext uri="{0D108BD9-81ED-4DB2-BD59-A6C34878D82A}">
                    <a16:rowId xmlns:a16="http://schemas.microsoft.com/office/drawing/2014/main" val="1229561054"/>
                  </a:ext>
                </a:extLst>
              </a:tr>
              <a:tr h="261525">
                <a:tc>
                  <a:txBody>
                    <a:bodyPr/>
                    <a:lstStyle/>
                    <a:p>
                      <a:pPr algn="ctr" fontAlgn="ctr"/>
                      <a:endPar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extLst>
                  <a:ext uri="{0D108BD9-81ED-4DB2-BD59-A6C34878D82A}">
                    <a16:rowId xmlns:a16="http://schemas.microsoft.com/office/drawing/2014/main" val="302441447"/>
                  </a:ext>
                </a:extLst>
              </a:tr>
            </a:tbl>
          </a:graphicData>
        </a:graphic>
      </p:graphicFrame>
      <p:sp>
        <p:nvSpPr>
          <p:cNvPr id="3" name="灯片编号占位符 2">
            <a:extLst>
              <a:ext uri="{FF2B5EF4-FFF2-40B4-BE49-F238E27FC236}">
                <a16:creationId xmlns:a16="http://schemas.microsoft.com/office/drawing/2014/main" id="{4A5EE3FC-DE0E-48BE-92DD-B332AE367ED9}"/>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24</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4" name="标题 3">
            <a:extLst>
              <a:ext uri="{FF2B5EF4-FFF2-40B4-BE49-F238E27FC236}">
                <a16:creationId xmlns:a16="http://schemas.microsoft.com/office/drawing/2014/main" id="{5575D336-A161-469B-B53B-C414FADC3EE5}"/>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Additional Pages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9" name="文本占位符 8">
            <a:extLst>
              <a:ext uri="{FF2B5EF4-FFF2-40B4-BE49-F238E27FC236}">
                <a16:creationId xmlns:a16="http://schemas.microsoft.com/office/drawing/2014/main" id="{E7E4E222-9BC3-426F-8F88-4A52BC447A54}"/>
              </a:ext>
            </a:extLst>
          </p:cNvPr>
          <p:cNvSpPr>
            <a:spLocks noGrp="1"/>
          </p:cNvSpPr>
          <p:nvPr>
            <p:ph type="body" sz="quarter" idx="16"/>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Workflow of the Adaptive Random method.</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graphicFrame>
        <p:nvGraphicFramePr>
          <p:cNvPr id="10" name="表格 9">
            <a:extLst>
              <a:ext uri="{FF2B5EF4-FFF2-40B4-BE49-F238E27FC236}">
                <a16:creationId xmlns:a16="http://schemas.microsoft.com/office/drawing/2014/main" id="{1A04CAD4-3238-4350-BDCB-9DA46A6B1983}"/>
              </a:ext>
            </a:extLst>
          </p:cNvPr>
          <p:cNvGraphicFramePr>
            <a:graphicFrameLocks noGrp="1"/>
          </p:cNvGraphicFramePr>
          <p:nvPr>
            <p:extLst>
              <p:ext uri="{D42A27DB-BD31-4B8C-83A1-F6EECF244321}">
                <p14:modId xmlns:p14="http://schemas.microsoft.com/office/powerpoint/2010/main" val="2201657482"/>
              </p:ext>
            </p:extLst>
          </p:nvPr>
        </p:nvGraphicFramePr>
        <p:xfrm>
          <a:off x="1120666" y="3211919"/>
          <a:ext cx="2613921" cy="1046100"/>
        </p:xfrm>
        <a:graphic>
          <a:graphicData uri="http://schemas.openxmlformats.org/drawingml/2006/table">
            <a:tbl>
              <a:tblPr>
                <a:tableStyleId>{7DF18680-E054-41AD-8BC1-D1AEF772440D}</a:tableStyleId>
              </a:tblPr>
              <a:tblGrid>
                <a:gridCol w="625869">
                  <a:extLst>
                    <a:ext uri="{9D8B030D-6E8A-4147-A177-3AD203B41FA5}">
                      <a16:colId xmlns:a16="http://schemas.microsoft.com/office/drawing/2014/main" val="897259815"/>
                    </a:ext>
                  </a:extLst>
                </a:gridCol>
                <a:gridCol w="662684">
                  <a:extLst>
                    <a:ext uri="{9D8B030D-6E8A-4147-A177-3AD203B41FA5}">
                      <a16:colId xmlns:a16="http://schemas.microsoft.com/office/drawing/2014/main" val="3544546413"/>
                    </a:ext>
                  </a:extLst>
                </a:gridCol>
                <a:gridCol w="662684">
                  <a:extLst>
                    <a:ext uri="{9D8B030D-6E8A-4147-A177-3AD203B41FA5}">
                      <a16:colId xmlns:a16="http://schemas.microsoft.com/office/drawing/2014/main" val="2671155102"/>
                    </a:ext>
                  </a:extLst>
                </a:gridCol>
                <a:gridCol w="662684">
                  <a:extLst>
                    <a:ext uri="{9D8B030D-6E8A-4147-A177-3AD203B41FA5}">
                      <a16:colId xmlns:a16="http://schemas.microsoft.com/office/drawing/2014/main" val="1162331530"/>
                    </a:ext>
                  </a:extLst>
                </a:gridCol>
              </a:tblGrid>
              <a:tr h="261525">
                <a:tc>
                  <a:txBody>
                    <a:bodyPr/>
                    <a:lstStyle/>
                    <a:p>
                      <a:pPr algn="ctr" fontAlgn="ct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cat</a:t>
                      </a:r>
                      <a:endParaRPr lang="zh-CN" alt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marL="0" marR="0" lvl="0" indent="0" algn="ctr" defTabSz="959937" rtl="0" eaLnBrk="1" fontAlgn="ctr" latinLnBrk="0" hangingPunct="1">
                        <a:lnSpc>
                          <a:spcPct val="100000"/>
                        </a:lnSpc>
                        <a:spcBef>
                          <a:spcPts val="0"/>
                        </a:spcBef>
                        <a:spcAft>
                          <a:spcPts val="0"/>
                        </a:spcAft>
                        <a:buClrTx/>
                        <a:buSzTx/>
                        <a:buFontTx/>
                        <a:buNone/>
                        <a:tabLst/>
                        <a:defRPr/>
                      </a:pP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dog</a:t>
                      </a:r>
                      <a:endParaRPr lang="en-US" altLang="zh-CN" sz="1400" b="1"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person</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car</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extLst>
                  <a:ext uri="{0D108BD9-81ED-4DB2-BD59-A6C34878D82A}">
                    <a16:rowId xmlns:a16="http://schemas.microsoft.com/office/drawing/2014/main" val="576621408"/>
                  </a:ext>
                </a:extLst>
              </a:tr>
              <a:tr h="261525">
                <a:tc>
                  <a:txBody>
                    <a:bodyPr/>
                    <a:lstStyle/>
                    <a:p>
                      <a:pPr marL="0" algn="ctr" defTabSz="914377" rtl="0" eaLnBrk="1" fontAlgn="ctr" latinLnBrk="0" hangingPunct="1"/>
                      <a:r>
                        <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extLst>
                  <a:ext uri="{0D108BD9-81ED-4DB2-BD59-A6C34878D82A}">
                    <a16:rowId xmlns:a16="http://schemas.microsoft.com/office/drawing/2014/main" val="631140432"/>
                  </a:ext>
                </a:extLst>
              </a:tr>
              <a:tr h="261525">
                <a:tc>
                  <a:txBody>
                    <a:bodyPr/>
                    <a:lstStyle/>
                    <a:p>
                      <a:pPr algn="ctr" fontAlgn="ctr"/>
                      <a:endPar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extLst>
                  <a:ext uri="{0D108BD9-81ED-4DB2-BD59-A6C34878D82A}">
                    <a16:rowId xmlns:a16="http://schemas.microsoft.com/office/drawing/2014/main" val="1229561054"/>
                  </a:ext>
                </a:extLst>
              </a:tr>
              <a:tr h="261525">
                <a:tc>
                  <a:txBody>
                    <a:bodyPr/>
                    <a:lstStyle/>
                    <a:p>
                      <a:pPr algn="ctr" fontAlgn="ctr"/>
                      <a:endPar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extLst>
                  <a:ext uri="{0D108BD9-81ED-4DB2-BD59-A6C34878D82A}">
                    <a16:rowId xmlns:a16="http://schemas.microsoft.com/office/drawing/2014/main" val="302441447"/>
                  </a:ext>
                </a:extLst>
              </a:tr>
            </a:tbl>
          </a:graphicData>
        </a:graphic>
      </p:graphicFrame>
      <p:sp>
        <p:nvSpPr>
          <p:cNvPr id="11" name="文本框 10">
            <a:extLst>
              <a:ext uri="{FF2B5EF4-FFF2-40B4-BE49-F238E27FC236}">
                <a16:creationId xmlns:a16="http://schemas.microsoft.com/office/drawing/2014/main" id="{494D24EC-425A-4AC0-8D46-3123BEF3585A}"/>
              </a:ext>
            </a:extLst>
          </p:cNvPr>
          <p:cNvSpPr txBox="1"/>
          <p:nvPr/>
        </p:nvSpPr>
        <p:spPr>
          <a:xfrm>
            <a:off x="2648732" y="2094864"/>
            <a:ext cx="2429866" cy="801844"/>
          </a:xfrm>
          <a:prstGeom prst="rect">
            <a:avLst/>
          </a:prstGeom>
        </p:spPr>
        <p:txBody>
          <a:bodyPr wrap="square" rtlCol="0">
            <a:noAutofit/>
          </a:bodyPr>
          <a:lstStyle/>
          <a:p>
            <a:pPr algn="l"/>
            <a:r>
              <a:rPr lang="en-US" altLang="zh-CN" sz="1400" dirty="0">
                <a:latin typeface="Arial" panose="020B0604020202020204" pitchFamily="34" charset="0"/>
                <a:ea typeface="黑体" panose="02010609060101010101" pitchFamily="49" charset="-122"/>
                <a:sym typeface="Arial" panose="020B0604020202020204" pitchFamily="34" charset="0"/>
              </a:rPr>
              <a:t>Sort labels by the occurrence of value one in the CA in ascending order</a:t>
            </a:r>
            <a:endParaRPr lang="zh-CN" altLang="en-US" sz="1400" dirty="0">
              <a:latin typeface="Arial" panose="020B0604020202020204" pitchFamily="34" charset="0"/>
              <a:ea typeface="黑体" panose="02010609060101010101" pitchFamily="49" charset="-122"/>
              <a:sym typeface="Arial" panose="020B0604020202020204" pitchFamily="34" charset="0"/>
            </a:endParaRPr>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A1FEB686-005E-489A-B9EB-1AE4E02028C9}"/>
                  </a:ext>
                </a:extLst>
              </p:cNvPr>
              <p:cNvSpPr txBox="1"/>
              <p:nvPr/>
            </p:nvSpPr>
            <p:spPr>
              <a:xfrm>
                <a:off x="7504063" y="2079212"/>
                <a:ext cx="2278236" cy="781848"/>
              </a:xfrm>
              <a:prstGeom prst="rect">
                <a:avLst/>
              </a:prstGeom>
            </p:spPr>
            <p:txBody>
              <a:bodyPr wrap="square" rtlCol="0">
                <a:noAutofit/>
              </a:bodyPr>
              <a:lstStyle/>
              <a:p>
                <a:pPr algn="l"/>
                <a:r>
                  <a:rPr lang="en-US" altLang="zh-CN" sz="1400" dirty="0">
                    <a:latin typeface="Arial" panose="020B0604020202020204" pitchFamily="34" charset="0"/>
                    <a:ea typeface="黑体" panose="02010609060101010101" pitchFamily="49" charset="-122"/>
                    <a:sym typeface="Arial" panose="020B0604020202020204" pitchFamily="34" charset="0"/>
                  </a:rPr>
                  <a:t>Randomly select </a:t>
                </a:r>
                <a14:m>
                  <m:oMath xmlns:m="http://schemas.openxmlformats.org/officeDocument/2006/math">
                    <m:sSub>
                      <m:sSubPr>
                        <m:ctrlPr>
                          <a:rPr lang="en-US" altLang="zh-CN" sz="1400" b="0" i="1" smtClean="0">
                            <a:latin typeface="Cambria Math" panose="02040503050406030204" pitchFamily="18" charset="0"/>
                            <a:sym typeface="Arial" panose="020B0604020202020204" pitchFamily="34" charset="0"/>
                          </a:rPr>
                        </m:ctrlPr>
                      </m:sSubPr>
                      <m:e>
                        <m:r>
                          <a:rPr lang="en-US" altLang="zh-CN" sz="1400" b="0" i="1" smtClean="0">
                            <a:latin typeface="Cambria Math" panose="02040503050406030204" pitchFamily="18" charset="0"/>
                            <a:sym typeface="Arial" panose="020B0604020202020204" pitchFamily="34" charset="0"/>
                          </a:rPr>
                          <m:t>𝑐</m:t>
                        </m:r>
                      </m:e>
                      <m:sub>
                        <m:r>
                          <a:rPr lang="en-US" altLang="zh-CN" sz="1400" b="0" i="1" smtClean="0">
                            <a:latin typeface="Cambria Math" panose="02040503050406030204" pitchFamily="18" charset="0"/>
                            <a:sym typeface="Arial" panose="020B0604020202020204" pitchFamily="34" charset="0"/>
                          </a:rPr>
                          <m:t>1</m:t>
                        </m:r>
                      </m:sub>
                    </m:sSub>
                  </m:oMath>
                </a14:m>
                <a:r>
                  <a:rPr lang="zh-CN" altLang="en-US" sz="1400" dirty="0">
                    <a:latin typeface="Arial" panose="020B0604020202020204" pitchFamily="34" charset="0"/>
                    <a:ea typeface="黑体" panose="02010609060101010101" pitchFamily="49" charset="-122"/>
                    <a:sym typeface="Arial" panose="020B0604020202020204" pitchFamily="34" charset="0"/>
                  </a:rPr>
                  <a:t> </a:t>
                </a:r>
                <a:r>
                  <a:rPr lang="en-US" altLang="zh-CN" sz="1400" dirty="0">
                    <a:latin typeface="Arial" panose="020B0604020202020204" pitchFamily="34" charset="0"/>
                    <a:ea typeface="黑体" panose="02010609060101010101" pitchFamily="49" charset="-122"/>
                    <a:sym typeface="Arial" panose="020B0604020202020204" pitchFamily="34" charset="0"/>
                  </a:rPr>
                  <a:t>labels from the top-</a:t>
                </a:r>
                <a14:m>
                  <m:oMath xmlns:m="http://schemas.openxmlformats.org/officeDocument/2006/math">
                    <m:r>
                      <a:rPr lang="en-US" altLang="zh-CN" sz="1400" b="0" i="1" smtClean="0">
                        <a:latin typeface="Cambria Math" panose="02040503050406030204" pitchFamily="18" charset="0"/>
                        <a:sym typeface="Arial" panose="020B0604020202020204" pitchFamily="34" charset="0"/>
                      </a:rPr>
                      <m:t>𝑚</m:t>
                    </m:r>
                  </m:oMath>
                </a14:m>
                <a:r>
                  <a:rPr lang="en-US" altLang="zh-CN" sz="1400" dirty="0">
                    <a:latin typeface="Arial" panose="020B0604020202020204" pitchFamily="34" charset="0"/>
                    <a:ea typeface="黑体" panose="02010609060101010101" pitchFamily="49" charset="-122"/>
                    <a:sym typeface="Arial" panose="020B0604020202020204" pitchFamily="34" charset="0"/>
                  </a:rPr>
                  <a:t> labels and </a:t>
                </a:r>
                <a14:m>
                  <m:oMath xmlns:m="http://schemas.openxmlformats.org/officeDocument/2006/math">
                    <m:sSub>
                      <m:sSubPr>
                        <m:ctrlPr>
                          <a:rPr lang="en-US" altLang="zh-CN" sz="1400" b="0" i="1" smtClean="0">
                            <a:latin typeface="Cambria Math" panose="02040503050406030204" pitchFamily="18" charset="0"/>
                            <a:sym typeface="Arial" panose="020B0604020202020204" pitchFamily="34" charset="0"/>
                          </a:rPr>
                        </m:ctrlPr>
                      </m:sSubPr>
                      <m:e>
                        <m:r>
                          <a:rPr lang="en-US" altLang="zh-CN" sz="1400" b="0" i="1" smtClean="0">
                            <a:latin typeface="Cambria Math" panose="02040503050406030204" pitchFamily="18" charset="0"/>
                            <a:sym typeface="Arial" panose="020B0604020202020204" pitchFamily="34" charset="0"/>
                          </a:rPr>
                          <m:t>𝑐</m:t>
                        </m:r>
                      </m:e>
                      <m:sub>
                        <m:r>
                          <a:rPr lang="en-US" altLang="zh-CN" sz="1400" b="0" i="1" smtClean="0">
                            <a:latin typeface="Cambria Math" panose="02040503050406030204" pitchFamily="18" charset="0"/>
                            <a:sym typeface="Arial" panose="020B0604020202020204" pitchFamily="34" charset="0"/>
                          </a:rPr>
                          <m:t>2</m:t>
                        </m:r>
                      </m:sub>
                    </m:sSub>
                  </m:oMath>
                </a14:m>
                <a:r>
                  <a:rPr lang="zh-CN" altLang="en-US" sz="1400" dirty="0">
                    <a:latin typeface="Arial" panose="020B0604020202020204" pitchFamily="34" charset="0"/>
                    <a:ea typeface="黑体" panose="02010609060101010101" pitchFamily="49" charset="-122"/>
                    <a:sym typeface="Arial" panose="020B0604020202020204" pitchFamily="34" charset="0"/>
                  </a:rPr>
                  <a:t> </a:t>
                </a:r>
                <a:r>
                  <a:rPr lang="en-US" altLang="zh-CN" sz="1400" dirty="0">
                    <a:latin typeface="Arial" panose="020B0604020202020204" pitchFamily="34" charset="0"/>
                    <a:ea typeface="黑体" panose="02010609060101010101" pitchFamily="49" charset="-122"/>
                    <a:sym typeface="Arial" panose="020B0604020202020204" pitchFamily="34" charset="0"/>
                  </a:rPr>
                  <a:t>labels from the others</a:t>
                </a:r>
                <a:endParaRPr lang="zh-CN" altLang="en-US" sz="1400" dirty="0">
                  <a:latin typeface="Arial" panose="020B0604020202020204" pitchFamily="34" charset="0"/>
                  <a:ea typeface="黑体" panose="02010609060101010101" pitchFamily="49" charset="-122"/>
                  <a:sym typeface="Arial" panose="020B0604020202020204" pitchFamily="34" charset="0"/>
                </a:endParaRPr>
              </a:p>
            </p:txBody>
          </p:sp>
        </mc:Choice>
        <mc:Fallback>
          <p:sp>
            <p:nvSpPr>
              <p:cNvPr id="12" name="文本框 11">
                <a:extLst>
                  <a:ext uri="{FF2B5EF4-FFF2-40B4-BE49-F238E27FC236}">
                    <a16:creationId xmlns:a16="http://schemas.microsoft.com/office/drawing/2014/main" id="{A1FEB686-005E-489A-B9EB-1AE4E02028C9}"/>
                  </a:ext>
                </a:extLst>
              </p:cNvPr>
              <p:cNvSpPr txBox="1">
                <a:spLocks noRot="1" noChangeAspect="1" noMove="1" noResize="1" noEditPoints="1" noAdjustHandles="1" noChangeArrowheads="1" noChangeShapeType="1" noTextEdit="1"/>
              </p:cNvSpPr>
              <p:nvPr/>
            </p:nvSpPr>
            <p:spPr>
              <a:xfrm>
                <a:off x="7504063" y="2079212"/>
                <a:ext cx="2278236" cy="781848"/>
              </a:xfrm>
              <a:prstGeom prst="rect">
                <a:avLst/>
              </a:prstGeom>
              <a:blipFill>
                <a:blip r:embed="rId3"/>
                <a:stretch>
                  <a:fillRect l="-802" t="-1563" b="-2344"/>
                </a:stretch>
              </a:blipFill>
            </p:spPr>
            <p:txBody>
              <a:bodyPr/>
              <a:lstStyle/>
              <a:p>
                <a:r>
                  <a:rPr lang="en-GB">
                    <a:noFill/>
                  </a:rPr>
                  <a:t> </a:t>
                </a:r>
              </a:p>
            </p:txBody>
          </p:sp>
        </mc:Fallback>
      </mc:AlternateContent>
      <p:graphicFrame>
        <p:nvGraphicFramePr>
          <p:cNvPr id="13" name="表格 13">
            <a:extLst>
              <a:ext uri="{FF2B5EF4-FFF2-40B4-BE49-F238E27FC236}">
                <a16:creationId xmlns:a16="http://schemas.microsoft.com/office/drawing/2014/main" id="{400BD3AF-017C-434B-83A8-45D346B114EB}"/>
              </a:ext>
            </a:extLst>
          </p:cNvPr>
          <p:cNvGraphicFramePr>
            <a:graphicFrameLocks noGrp="1"/>
          </p:cNvGraphicFramePr>
          <p:nvPr>
            <p:extLst>
              <p:ext uri="{D42A27DB-BD31-4B8C-83A1-F6EECF244321}">
                <p14:modId xmlns:p14="http://schemas.microsoft.com/office/powerpoint/2010/main" val="4106563169"/>
              </p:ext>
            </p:extLst>
          </p:nvPr>
        </p:nvGraphicFramePr>
        <p:xfrm>
          <a:off x="5328202" y="1758047"/>
          <a:ext cx="1360929" cy="1560340"/>
        </p:xfrm>
        <a:graphic>
          <a:graphicData uri="http://schemas.openxmlformats.org/drawingml/2006/table">
            <a:tbl>
              <a:tblPr firstRow="1" bandRow="1">
                <a:tableStyleId>{5C22544A-7EE6-4342-B048-85BDC9FD1C3A}</a:tableStyleId>
              </a:tblPr>
              <a:tblGrid>
                <a:gridCol w="757668">
                  <a:extLst>
                    <a:ext uri="{9D8B030D-6E8A-4147-A177-3AD203B41FA5}">
                      <a16:colId xmlns:a16="http://schemas.microsoft.com/office/drawing/2014/main" val="2050057932"/>
                    </a:ext>
                  </a:extLst>
                </a:gridCol>
                <a:gridCol w="603261">
                  <a:extLst>
                    <a:ext uri="{9D8B030D-6E8A-4147-A177-3AD203B41FA5}">
                      <a16:colId xmlns:a16="http://schemas.microsoft.com/office/drawing/2014/main" val="796395552"/>
                    </a:ext>
                  </a:extLst>
                </a:gridCol>
              </a:tblGrid>
              <a:tr h="312068">
                <a:tc>
                  <a:txBody>
                    <a:bodyPr/>
                    <a:lstStyle/>
                    <a:p>
                      <a:pPr marL="0" algn="ctr" defTabSz="914377" rtl="0" eaLnBrk="1" fontAlgn="ctr" latinLnBrk="0" hangingPunct="1"/>
                      <a:r>
                        <a:rPr lang="en-US" altLang="zh-CN" sz="1200" b="1" u="none" strike="noStrike" kern="1200" dirty="0">
                          <a:solidFill>
                            <a:schemeClr val="bg1"/>
                          </a:solidFill>
                          <a:effectLst/>
                          <a:latin typeface="Arial" panose="020B0604020202020204" pitchFamily="34" charset="0"/>
                          <a:ea typeface="黑体" panose="02010609060101010101" pitchFamily="49" charset="-122"/>
                          <a:cs typeface="+mn-cs"/>
                          <a:sym typeface="Arial" panose="020B0604020202020204" pitchFamily="34" charset="0"/>
                        </a:rPr>
                        <a:t>label</a:t>
                      </a:r>
                      <a:endParaRPr lang="zh-CN" altLang="en-US" sz="1200" b="1" u="none" strike="noStrike" kern="1200" dirty="0">
                        <a:solidFill>
                          <a:schemeClr val="bg1"/>
                        </a:solidFill>
                        <a:effectLst/>
                        <a:latin typeface="Arial" panose="020B0604020202020204" pitchFamily="34" charset="0"/>
                        <a:ea typeface="黑体" panose="02010609060101010101" pitchFamily="49" charset="-122"/>
                        <a:cs typeface="+mn-cs"/>
                        <a:sym typeface="Arial" panose="020B0604020202020204" pitchFamily="34" charset="0"/>
                      </a:endParaRPr>
                    </a:p>
                  </a:txBody>
                  <a:tcPr>
                    <a:solidFill>
                      <a:srgbClr val="00639C"/>
                    </a:solidFill>
                  </a:tcPr>
                </a:tc>
                <a:tc>
                  <a:txBody>
                    <a:bodyPr/>
                    <a:lstStyle/>
                    <a:p>
                      <a:pPr marL="0" algn="ctr" defTabSz="914377" rtl="0" eaLnBrk="1" fontAlgn="ctr" latinLnBrk="0" hangingPunct="1"/>
                      <a:r>
                        <a:rPr lang="en-US" altLang="zh-CN" sz="1200" b="1" u="none" strike="noStrike" kern="1200" dirty="0">
                          <a:solidFill>
                            <a:schemeClr val="bg1"/>
                          </a:solidFill>
                          <a:effectLst/>
                          <a:latin typeface="Arial" panose="020B0604020202020204" pitchFamily="34" charset="0"/>
                          <a:ea typeface="黑体" panose="02010609060101010101" pitchFamily="49" charset="-122"/>
                          <a:cs typeface="+mn-cs"/>
                          <a:sym typeface="Arial" panose="020B0604020202020204" pitchFamily="34" charset="0"/>
                        </a:rPr>
                        <a:t>times</a:t>
                      </a:r>
                      <a:endParaRPr lang="zh-CN" altLang="en-US" sz="1200" b="1" u="none" strike="noStrike" kern="1200" dirty="0">
                        <a:solidFill>
                          <a:schemeClr val="bg1"/>
                        </a:solidFill>
                        <a:effectLst/>
                        <a:latin typeface="Arial" panose="020B0604020202020204" pitchFamily="34" charset="0"/>
                        <a:ea typeface="黑体" panose="02010609060101010101" pitchFamily="49" charset="-122"/>
                        <a:cs typeface="+mn-cs"/>
                        <a:sym typeface="Arial" panose="020B0604020202020204" pitchFamily="34" charset="0"/>
                      </a:endParaRPr>
                    </a:p>
                  </a:txBody>
                  <a:tcPr>
                    <a:solidFill>
                      <a:srgbClr val="00639C"/>
                    </a:solidFill>
                  </a:tcPr>
                </a:tc>
                <a:extLst>
                  <a:ext uri="{0D108BD9-81ED-4DB2-BD59-A6C34878D82A}">
                    <a16:rowId xmlns:a16="http://schemas.microsoft.com/office/drawing/2014/main" val="2235360413"/>
                  </a:ext>
                </a:extLst>
              </a:tr>
              <a:tr h="312068">
                <a:tc>
                  <a:txBody>
                    <a:bodyPr/>
                    <a:lstStyle/>
                    <a:p>
                      <a:pPr marL="0" algn="ctr" defTabSz="914377" rtl="0" eaLnBrk="1" fontAlgn="ctr" latinLnBrk="0" hangingPunct="1"/>
                      <a:r>
                        <a:rPr lang="en-US" altLang="zh-CN" sz="12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rPr>
                        <a:t>car</a:t>
                      </a:r>
                      <a:endParaRPr lang="zh-CN" altLang="en-US" sz="12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endParaRPr>
                    </a:p>
                  </a:txBody>
                  <a:tcPr>
                    <a:solidFill>
                      <a:schemeClr val="accent1">
                        <a:lumMod val="20000"/>
                        <a:lumOff val="80000"/>
                      </a:schemeClr>
                    </a:solidFill>
                  </a:tcPr>
                </a:tc>
                <a:tc>
                  <a:txBody>
                    <a:bodyPr/>
                    <a:lstStyle/>
                    <a:p>
                      <a:pPr marL="0" algn="ctr" defTabSz="914377" rtl="0" eaLnBrk="1" fontAlgn="ctr" latinLnBrk="0" hangingPunct="1"/>
                      <a:r>
                        <a:rPr lang="en-US" altLang="zh-CN" sz="12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rPr>
                        <a:t>0</a:t>
                      </a:r>
                      <a:endParaRPr lang="zh-CN" altLang="en-US" sz="12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3096298389"/>
                  </a:ext>
                </a:extLst>
              </a:tr>
              <a:tr h="312068">
                <a:tc>
                  <a:txBody>
                    <a:bodyPr/>
                    <a:lstStyle/>
                    <a:p>
                      <a:pPr marL="0" algn="ctr" defTabSz="914377" rtl="0" eaLnBrk="1" fontAlgn="ctr" latinLnBrk="0" hangingPunct="1"/>
                      <a:r>
                        <a:rPr lang="en-US" altLang="zh-CN" sz="12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rPr>
                        <a:t>person</a:t>
                      </a:r>
                      <a:endParaRPr lang="zh-CN" altLang="en-US" sz="12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endParaRPr>
                    </a:p>
                  </a:txBody>
                  <a:tcPr>
                    <a:solidFill>
                      <a:schemeClr val="accent1">
                        <a:lumMod val="20000"/>
                        <a:lumOff val="80000"/>
                      </a:schemeClr>
                    </a:solidFill>
                  </a:tcPr>
                </a:tc>
                <a:tc>
                  <a:txBody>
                    <a:bodyPr/>
                    <a:lstStyle/>
                    <a:p>
                      <a:pPr marL="0" algn="ctr" defTabSz="914377" rtl="0" eaLnBrk="1" fontAlgn="ctr" latinLnBrk="0" hangingPunct="1"/>
                      <a:r>
                        <a:rPr lang="en-US" altLang="zh-CN" sz="12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rPr>
                        <a:t>2</a:t>
                      </a:r>
                      <a:endParaRPr lang="zh-CN" altLang="en-US" sz="12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2840134903"/>
                  </a:ext>
                </a:extLst>
              </a:tr>
              <a:tr h="312068">
                <a:tc>
                  <a:txBody>
                    <a:bodyPr/>
                    <a:lstStyle/>
                    <a:p>
                      <a:pPr marL="0" algn="ctr" defTabSz="914377" rtl="0" eaLnBrk="1" fontAlgn="ctr" latinLnBrk="0" hangingPunct="1"/>
                      <a:r>
                        <a:rPr lang="en-US" altLang="zh-CN" sz="12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rPr>
                        <a:t>dog</a:t>
                      </a:r>
                      <a:endParaRPr lang="zh-CN" altLang="en-US" sz="12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endParaRPr>
                    </a:p>
                  </a:txBody>
                  <a:tcPr>
                    <a:solidFill>
                      <a:schemeClr val="accent1">
                        <a:lumMod val="20000"/>
                        <a:lumOff val="80000"/>
                      </a:schemeClr>
                    </a:solidFill>
                  </a:tcPr>
                </a:tc>
                <a:tc>
                  <a:txBody>
                    <a:bodyPr/>
                    <a:lstStyle/>
                    <a:p>
                      <a:pPr marL="0" algn="ctr" defTabSz="914377" rtl="0" eaLnBrk="1" fontAlgn="ctr" latinLnBrk="0" hangingPunct="1"/>
                      <a:r>
                        <a:rPr lang="en-US" altLang="zh-CN" sz="12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rPr>
                        <a:t>3</a:t>
                      </a:r>
                      <a:endParaRPr lang="zh-CN" altLang="en-US" sz="12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3098806851"/>
                  </a:ext>
                </a:extLst>
              </a:tr>
              <a:tr h="312068">
                <a:tc>
                  <a:txBody>
                    <a:bodyPr/>
                    <a:lstStyle/>
                    <a:p>
                      <a:pPr marL="0" algn="ctr" defTabSz="914377" rtl="0" eaLnBrk="1" fontAlgn="ctr" latinLnBrk="0" hangingPunct="1"/>
                      <a:r>
                        <a:rPr lang="en-US" altLang="zh-CN" sz="12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rPr>
                        <a:t>cat</a:t>
                      </a:r>
                      <a:endParaRPr lang="zh-CN" altLang="en-US" sz="12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endParaRPr>
                    </a:p>
                  </a:txBody>
                  <a:tcPr>
                    <a:solidFill>
                      <a:schemeClr val="accent1">
                        <a:lumMod val="20000"/>
                        <a:lumOff val="80000"/>
                      </a:schemeClr>
                    </a:solidFill>
                  </a:tcPr>
                </a:tc>
                <a:tc>
                  <a:txBody>
                    <a:bodyPr/>
                    <a:lstStyle/>
                    <a:p>
                      <a:pPr marL="0" algn="ctr" defTabSz="914377" rtl="0" eaLnBrk="1" fontAlgn="ctr" latinLnBrk="0" hangingPunct="1"/>
                      <a:r>
                        <a:rPr lang="en-US" altLang="zh-CN" sz="12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rPr>
                        <a:t>3</a:t>
                      </a:r>
                      <a:endParaRPr lang="zh-CN" altLang="en-US" sz="12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3090643668"/>
                  </a:ext>
                </a:extLst>
              </a:tr>
            </a:tbl>
          </a:graphicData>
        </a:graphic>
      </p:graphicFrame>
      <p:sp>
        <p:nvSpPr>
          <p:cNvPr id="14" name="文本框 13">
            <a:extLst>
              <a:ext uri="{FF2B5EF4-FFF2-40B4-BE49-F238E27FC236}">
                <a16:creationId xmlns:a16="http://schemas.microsoft.com/office/drawing/2014/main" id="{8665E0F4-DE8B-4FB3-B029-EEA32D0206DE}"/>
              </a:ext>
            </a:extLst>
          </p:cNvPr>
          <p:cNvSpPr txBox="1"/>
          <p:nvPr/>
        </p:nvSpPr>
        <p:spPr>
          <a:xfrm>
            <a:off x="7802955" y="4642957"/>
            <a:ext cx="2772696" cy="844215"/>
          </a:xfrm>
          <a:prstGeom prst="rect">
            <a:avLst/>
          </a:prstGeom>
        </p:spPr>
        <p:txBody>
          <a:bodyPr wrap="square" rtlCol="0">
            <a:normAutofit/>
          </a:bodyPr>
          <a:lstStyle/>
          <a:p>
            <a:pPr algn="l"/>
            <a:r>
              <a:rPr lang="en-US" altLang="zh-CN" sz="1400" dirty="0">
                <a:latin typeface="Arial" panose="020B0604020202020204" pitchFamily="34" charset="0"/>
                <a:ea typeface="黑体" panose="02010609060101010101" pitchFamily="49" charset="-122"/>
                <a:sym typeface="Arial" panose="020B0604020202020204" pitchFamily="34" charset="0"/>
              </a:rPr>
              <a:t>Generate a new line, in which the values of the selected labels are 1 and others are 0</a:t>
            </a:r>
            <a:endParaRPr lang="zh-CN" altLang="en-US" sz="1400" dirty="0">
              <a:latin typeface="Arial" panose="020B0604020202020204" pitchFamily="34" charset="0"/>
              <a:ea typeface="黑体" panose="02010609060101010101" pitchFamily="49" charset="-122"/>
              <a:sym typeface="Arial" panose="020B0604020202020204" pitchFamily="34" charset="0"/>
            </a:endParaRPr>
          </a:p>
        </p:txBody>
      </p:sp>
      <p:graphicFrame>
        <p:nvGraphicFramePr>
          <p:cNvPr id="15" name="表格 14">
            <a:extLst>
              <a:ext uri="{FF2B5EF4-FFF2-40B4-BE49-F238E27FC236}">
                <a16:creationId xmlns:a16="http://schemas.microsoft.com/office/drawing/2014/main" id="{C69F43AC-933E-4D16-ABDF-B088F40D1518}"/>
              </a:ext>
            </a:extLst>
          </p:cNvPr>
          <p:cNvGraphicFramePr>
            <a:graphicFrameLocks noGrp="1"/>
          </p:cNvGraphicFramePr>
          <p:nvPr>
            <p:extLst>
              <p:ext uri="{D42A27DB-BD31-4B8C-83A1-F6EECF244321}">
                <p14:modId xmlns:p14="http://schemas.microsoft.com/office/powerpoint/2010/main" val="3171065227"/>
              </p:ext>
            </p:extLst>
          </p:nvPr>
        </p:nvGraphicFramePr>
        <p:xfrm>
          <a:off x="4789038" y="4790620"/>
          <a:ext cx="2613921" cy="523050"/>
        </p:xfrm>
        <a:graphic>
          <a:graphicData uri="http://schemas.openxmlformats.org/drawingml/2006/table">
            <a:tbl>
              <a:tblPr>
                <a:tableStyleId>{7DF18680-E054-41AD-8BC1-D1AEF772440D}</a:tableStyleId>
              </a:tblPr>
              <a:tblGrid>
                <a:gridCol w="625869">
                  <a:extLst>
                    <a:ext uri="{9D8B030D-6E8A-4147-A177-3AD203B41FA5}">
                      <a16:colId xmlns:a16="http://schemas.microsoft.com/office/drawing/2014/main" val="3333034890"/>
                    </a:ext>
                  </a:extLst>
                </a:gridCol>
                <a:gridCol w="662684">
                  <a:extLst>
                    <a:ext uri="{9D8B030D-6E8A-4147-A177-3AD203B41FA5}">
                      <a16:colId xmlns:a16="http://schemas.microsoft.com/office/drawing/2014/main" val="2903398967"/>
                    </a:ext>
                  </a:extLst>
                </a:gridCol>
                <a:gridCol w="662684">
                  <a:extLst>
                    <a:ext uri="{9D8B030D-6E8A-4147-A177-3AD203B41FA5}">
                      <a16:colId xmlns:a16="http://schemas.microsoft.com/office/drawing/2014/main" val="4191041756"/>
                    </a:ext>
                  </a:extLst>
                </a:gridCol>
                <a:gridCol w="662684">
                  <a:extLst>
                    <a:ext uri="{9D8B030D-6E8A-4147-A177-3AD203B41FA5}">
                      <a16:colId xmlns:a16="http://schemas.microsoft.com/office/drawing/2014/main" val="2341493689"/>
                    </a:ext>
                  </a:extLst>
                </a:gridCol>
              </a:tblGrid>
              <a:tr h="261525">
                <a:tc>
                  <a:txBody>
                    <a:bodyPr/>
                    <a:lstStyle/>
                    <a:p>
                      <a:pPr algn="ctr" fontAlgn="ct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cat</a:t>
                      </a:r>
                      <a:endParaRPr lang="zh-CN" alt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marL="0" marR="0" lvl="0" indent="0" algn="ctr" defTabSz="959937" rtl="0" eaLnBrk="1" fontAlgn="ctr" latinLnBrk="0" hangingPunct="1">
                        <a:lnSpc>
                          <a:spcPct val="100000"/>
                        </a:lnSpc>
                        <a:spcBef>
                          <a:spcPts val="0"/>
                        </a:spcBef>
                        <a:spcAft>
                          <a:spcPts val="0"/>
                        </a:spcAft>
                        <a:buClrTx/>
                        <a:buSzTx/>
                        <a:buFontTx/>
                        <a:buNone/>
                        <a:tabLst/>
                        <a:defRPr/>
                      </a:pP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dog</a:t>
                      </a:r>
                      <a:endParaRPr lang="en-US" altLang="zh-CN" sz="1400" b="1"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person</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car</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extLst>
                  <a:ext uri="{0D108BD9-81ED-4DB2-BD59-A6C34878D82A}">
                    <a16:rowId xmlns:a16="http://schemas.microsoft.com/office/drawing/2014/main" val="3097307539"/>
                  </a:ext>
                </a:extLst>
              </a:tr>
              <a:tr h="261525">
                <a:tc>
                  <a:txBody>
                    <a:bodyPr/>
                    <a:lstStyle/>
                    <a:p>
                      <a:pPr marL="0" algn="ctr" defTabSz="914377" rtl="0" eaLnBrk="1" fontAlgn="ctr" latinLnBrk="0" hangingPunct="1"/>
                      <a:r>
                        <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solidFill>
                      <a:schemeClr val="accent1">
                        <a:lumMod val="20000"/>
                        <a:lumOff val="80000"/>
                      </a:schemeClr>
                    </a:solidFill>
                  </a:tcPr>
                </a:tc>
                <a:extLst>
                  <a:ext uri="{0D108BD9-81ED-4DB2-BD59-A6C34878D82A}">
                    <a16:rowId xmlns:a16="http://schemas.microsoft.com/office/drawing/2014/main" val="818047163"/>
                  </a:ext>
                </a:extLst>
              </a:tr>
            </a:tbl>
          </a:graphicData>
        </a:graphic>
      </p:graphicFrame>
      <p:graphicFrame>
        <p:nvGraphicFramePr>
          <p:cNvPr id="16" name="表格 15">
            <a:extLst>
              <a:ext uri="{FF2B5EF4-FFF2-40B4-BE49-F238E27FC236}">
                <a16:creationId xmlns:a16="http://schemas.microsoft.com/office/drawing/2014/main" id="{0976FD78-E651-44A3-BFDC-DD0A8BD4C1D6}"/>
              </a:ext>
            </a:extLst>
          </p:cNvPr>
          <p:cNvGraphicFramePr>
            <a:graphicFrameLocks noGrp="1"/>
          </p:cNvGraphicFramePr>
          <p:nvPr>
            <p:extLst>
              <p:ext uri="{D42A27DB-BD31-4B8C-83A1-F6EECF244321}">
                <p14:modId xmlns:p14="http://schemas.microsoft.com/office/powerpoint/2010/main" val="3801025624"/>
              </p:ext>
            </p:extLst>
          </p:nvPr>
        </p:nvGraphicFramePr>
        <p:xfrm>
          <a:off x="1120666" y="3211919"/>
          <a:ext cx="2613921" cy="1046100"/>
        </p:xfrm>
        <a:graphic>
          <a:graphicData uri="http://schemas.openxmlformats.org/drawingml/2006/table">
            <a:tbl>
              <a:tblPr>
                <a:tableStyleId>{7DF18680-E054-41AD-8BC1-D1AEF772440D}</a:tableStyleId>
              </a:tblPr>
              <a:tblGrid>
                <a:gridCol w="625869">
                  <a:extLst>
                    <a:ext uri="{9D8B030D-6E8A-4147-A177-3AD203B41FA5}">
                      <a16:colId xmlns:a16="http://schemas.microsoft.com/office/drawing/2014/main" val="897259815"/>
                    </a:ext>
                  </a:extLst>
                </a:gridCol>
                <a:gridCol w="662684">
                  <a:extLst>
                    <a:ext uri="{9D8B030D-6E8A-4147-A177-3AD203B41FA5}">
                      <a16:colId xmlns:a16="http://schemas.microsoft.com/office/drawing/2014/main" val="3544546413"/>
                    </a:ext>
                  </a:extLst>
                </a:gridCol>
                <a:gridCol w="662684">
                  <a:extLst>
                    <a:ext uri="{9D8B030D-6E8A-4147-A177-3AD203B41FA5}">
                      <a16:colId xmlns:a16="http://schemas.microsoft.com/office/drawing/2014/main" val="2671155102"/>
                    </a:ext>
                  </a:extLst>
                </a:gridCol>
                <a:gridCol w="662684">
                  <a:extLst>
                    <a:ext uri="{9D8B030D-6E8A-4147-A177-3AD203B41FA5}">
                      <a16:colId xmlns:a16="http://schemas.microsoft.com/office/drawing/2014/main" val="1162331530"/>
                    </a:ext>
                  </a:extLst>
                </a:gridCol>
              </a:tblGrid>
              <a:tr h="261525">
                <a:tc>
                  <a:txBody>
                    <a:bodyPr/>
                    <a:lstStyle/>
                    <a:p>
                      <a:pPr algn="ctr" fontAlgn="ct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cat</a:t>
                      </a:r>
                      <a:endParaRPr lang="zh-CN" alt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marL="0" marR="0" lvl="0" indent="0" algn="ctr" defTabSz="959937" rtl="0" eaLnBrk="1" fontAlgn="ctr" latinLnBrk="0" hangingPunct="1">
                        <a:lnSpc>
                          <a:spcPct val="100000"/>
                        </a:lnSpc>
                        <a:spcBef>
                          <a:spcPts val="0"/>
                        </a:spcBef>
                        <a:spcAft>
                          <a:spcPts val="0"/>
                        </a:spcAft>
                        <a:buClrTx/>
                        <a:buSzTx/>
                        <a:buFontTx/>
                        <a:buNone/>
                        <a:tabLst/>
                        <a:defRPr/>
                      </a:pP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dog</a:t>
                      </a:r>
                      <a:endParaRPr lang="en-US" altLang="zh-CN" sz="1400" b="1"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person</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car</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extLst>
                  <a:ext uri="{0D108BD9-81ED-4DB2-BD59-A6C34878D82A}">
                    <a16:rowId xmlns:a16="http://schemas.microsoft.com/office/drawing/2014/main" val="576621408"/>
                  </a:ext>
                </a:extLst>
              </a:tr>
              <a:tr h="261525">
                <a:tc>
                  <a:txBody>
                    <a:bodyPr/>
                    <a:lstStyle/>
                    <a:p>
                      <a:pPr marL="0" algn="ctr" defTabSz="914377" rtl="0" eaLnBrk="1" fontAlgn="ctr" latinLnBrk="0" hangingPunct="1"/>
                      <a:r>
                        <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extLst>
                  <a:ext uri="{0D108BD9-81ED-4DB2-BD59-A6C34878D82A}">
                    <a16:rowId xmlns:a16="http://schemas.microsoft.com/office/drawing/2014/main" val="631140432"/>
                  </a:ext>
                </a:extLst>
              </a:tr>
              <a:tr h="261525">
                <a:tc>
                  <a:txBody>
                    <a:bodyPr/>
                    <a:lstStyle/>
                    <a:p>
                      <a:pPr algn="ctr" fontAlgn="ctr"/>
                      <a:r>
                        <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solidFill>
                      <a:schemeClr val="accent1">
                        <a:lumMod val="20000"/>
                        <a:lumOff val="80000"/>
                      </a:schemeClr>
                    </a:solidFill>
                  </a:tcPr>
                </a:tc>
                <a:extLst>
                  <a:ext uri="{0D108BD9-81ED-4DB2-BD59-A6C34878D82A}">
                    <a16:rowId xmlns:a16="http://schemas.microsoft.com/office/drawing/2014/main" val="1229561054"/>
                  </a:ext>
                </a:extLst>
              </a:tr>
              <a:tr h="261525">
                <a:tc>
                  <a:txBody>
                    <a:bodyPr/>
                    <a:lstStyle/>
                    <a:p>
                      <a:pPr algn="ctr" fontAlgn="ctr"/>
                      <a:endPar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tc>
                  <a:txBody>
                    <a:bodyPr/>
                    <a:lstStyle/>
                    <a:p>
                      <a:pPr algn="ctr" fontAlgn="ctr"/>
                      <a:endPar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chemeClr val="accent1">
                        <a:lumMod val="20000"/>
                        <a:lumOff val="80000"/>
                      </a:schemeClr>
                    </a:solidFill>
                  </a:tcPr>
                </a:tc>
                <a:extLst>
                  <a:ext uri="{0D108BD9-81ED-4DB2-BD59-A6C34878D82A}">
                    <a16:rowId xmlns:a16="http://schemas.microsoft.com/office/drawing/2014/main" val="302441447"/>
                  </a:ext>
                </a:extLst>
              </a:tr>
            </a:tbl>
          </a:graphicData>
        </a:graphic>
      </p:graphicFrame>
      <p:graphicFrame>
        <p:nvGraphicFramePr>
          <p:cNvPr id="19" name="表格 13">
            <a:extLst>
              <a:ext uri="{FF2B5EF4-FFF2-40B4-BE49-F238E27FC236}">
                <a16:creationId xmlns:a16="http://schemas.microsoft.com/office/drawing/2014/main" id="{518A2E5A-55A8-4E24-BE17-2D6BEEC69347}"/>
              </a:ext>
            </a:extLst>
          </p:cNvPr>
          <p:cNvGraphicFramePr>
            <a:graphicFrameLocks noGrp="1"/>
          </p:cNvGraphicFramePr>
          <p:nvPr>
            <p:extLst>
              <p:ext uri="{D42A27DB-BD31-4B8C-83A1-F6EECF244321}">
                <p14:modId xmlns:p14="http://schemas.microsoft.com/office/powerpoint/2010/main" val="2464100155"/>
              </p:ext>
            </p:extLst>
          </p:nvPr>
        </p:nvGraphicFramePr>
        <p:xfrm>
          <a:off x="8553484" y="3012279"/>
          <a:ext cx="879167" cy="1483360"/>
        </p:xfrm>
        <a:graphic>
          <a:graphicData uri="http://schemas.openxmlformats.org/drawingml/2006/table">
            <a:tbl>
              <a:tblPr firstRow="1" bandRow="1">
                <a:tableStyleId>{5C22544A-7EE6-4342-B048-85BDC9FD1C3A}</a:tableStyleId>
              </a:tblPr>
              <a:tblGrid>
                <a:gridCol w="879167">
                  <a:extLst>
                    <a:ext uri="{9D8B030D-6E8A-4147-A177-3AD203B41FA5}">
                      <a16:colId xmlns:a16="http://schemas.microsoft.com/office/drawing/2014/main" val="2050057932"/>
                    </a:ext>
                  </a:extLst>
                </a:gridCol>
              </a:tblGrid>
              <a:tr h="370840">
                <a:tc>
                  <a:txBody>
                    <a:bodyPr/>
                    <a:lstStyle/>
                    <a:p>
                      <a:pPr marL="0" algn="ctr" defTabSz="914377" rtl="0" eaLnBrk="1" fontAlgn="ctr" latinLnBrk="0" hangingPunct="1"/>
                      <a:r>
                        <a:rPr lang="en-US" altLang="zh-CN" sz="14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rPr>
                        <a:t>car</a:t>
                      </a:r>
                      <a:endParaRPr lang="zh-CN" altLang="en-US" sz="14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3096298389"/>
                  </a:ext>
                </a:extLst>
              </a:tr>
              <a:tr h="370840">
                <a:tc>
                  <a:txBody>
                    <a:bodyPr/>
                    <a:lstStyle/>
                    <a:p>
                      <a:pPr marL="0" algn="ctr" defTabSz="914377" rtl="0" eaLnBrk="1" fontAlgn="ctr" latinLnBrk="0" hangingPunct="1"/>
                      <a:r>
                        <a:rPr lang="en-US" altLang="zh-CN" sz="14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rPr>
                        <a:t>person</a:t>
                      </a:r>
                      <a:endParaRPr lang="zh-CN" altLang="en-US" sz="14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2840134903"/>
                  </a:ext>
                </a:extLst>
              </a:tr>
              <a:tr h="370840">
                <a:tc>
                  <a:txBody>
                    <a:bodyPr/>
                    <a:lstStyle/>
                    <a:p>
                      <a:pPr marL="0" algn="ctr" defTabSz="914377" rtl="0" eaLnBrk="1" fontAlgn="ctr" latinLnBrk="0" hangingPunct="1"/>
                      <a:r>
                        <a:rPr lang="en-US" altLang="zh-CN" sz="14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rPr>
                        <a:t>dog</a:t>
                      </a:r>
                      <a:endParaRPr lang="zh-CN" altLang="en-US" sz="14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3098806851"/>
                  </a:ext>
                </a:extLst>
              </a:tr>
              <a:tr h="370840">
                <a:tc>
                  <a:txBody>
                    <a:bodyPr/>
                    <a:lstStyle/>
                    <a:p>
                      <a:pPr marL="0" algn="ctr" defTabSz="914377" rtl="0" eaLnBrk="1" fontAlgn="ctr" latinLnBrk="0" hangingPunct="1"/>
                      <a:r>
                        <a:rPr lang="en-US" altLang="zh-CN" sz="14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rPr>
                        <a:t>cat</a:t>
                      </a:r>
                      <a:endParaRPr lang="zh-CN" altLang="en-US" sz="1400" b="1" u="none" strike="noStrike" kern="1200" dirty="0">
                        <a:solidFill>
                          <a:schemeClr val="tx1"/>
                        </a:solidFill>
                        <a:effectLst/>
                        <a:latin typeface="Arial" panose="020B0604020202020204" pitchFamily="34" charset="0"/>
                        <a:ea typeface="黑体" panose="02010609060101010101" pitchFamily="49" charset="-122"/>
                        <a:cs typeface="+mn-cs"/>
                        <a:sym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3090643668"/>
                  </a:ext>
                </a:extLst>
              </a:tr>
            </a:tbl>
          </a:graphicData>
        </a:graphic>
      </p:graphicFrame>
      <p:sp>
        <p:nvSpPr>
          <p:cNvPr id="20" name="矩形 19">
            <a:extLst>
              <a:ext uri="{FF2B5EF4-FFF2-40B4-BE49-F238E27FC236}">
                <a16:creationId xmlns:a16="http://schemas.microsoft.com/office/drawing/2014/main" id="{DA57F59C-8191-4F82-BF92-827E23ECDABB}"/>
              </a:ext>
            </a:extLst>
          </p:cNvPr>
          <p:cNvSpPr/>
          <p:nvPr/>
        </p:nvSpPr>
        <p:spPr>
          <a:xfrm>
            <a:off x="8464583" y="2983189"/>
            <a:ext cx="1056969" cy="369332"/>
          </a:xfrm>
          <a:prstGeom prst="rect">
            <a:avLst/>
          </a:prstGeom>
          <a:noFill/>
          <a:ln w="19050">
            <a:solidFill>
              <a:schemeClr val="accent1"/>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21" name="矩形 20">
            <a:extLst>
              <a:ext uri="{FF2B5EF4-FFF2-40B4-BE49-F238E27FC236}">
                <a16:creationId xmlns:a16="http://schemas.microsoft.com/office/drawing/2014/main" id="{EE0845A2-B21A-4FD7-8D4E-266DC6614644}"/>
              </a:ext>
            </a:extLst>
          </p:cNvPr>
          <p:cNvSpPr/>
          <p:nvPr/>
        </p:nvSpPr>
        <p:spPr>
          <a:xfrm>
            <a:off x="8457208" y="3732040"/>
            <a:ext cx="1056969" cy="369332"/>
          </a:xfrm>
          <a:prstGeom prst="rect">
            <a:avLst/>
          </a:prstGeom>
          <a:noFill/>
          <a:ln w="19050">
            <a:solidFill>
              <a:schemeClr val="accent1"/>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22" name="文本框 21">
            <a:extLst>
              <a:ext uri="{FF2B5EF4-FFF2-40B4-BE49-F238E27FC236}">
                <a16:creationId xmlns:a16="http://schemas.microsoft.com/office/drawing/2014/main" id="{82B93203-FBFB-46FE-9291-B4FCF9A2DF1D}"/>
              </a:ext>
            </a:extLst>
          </p:cNvPr>
          <p:cNvSpPr txBox="1"/>
          <p:nvPr/>
        </p:nvSpPr>
        <p:spPr>
          <a:xfrm>
            <a:off x="2648732" y="4608334"/>
            <a:ext cx="1740310" cy="583609"/>
          </a:xfrm>
          <a:prstGeom prst="rect">
            <a:avLst/>
          </a:prstGeom>
        </p:spPr>
        <p:txBody>
          <a:bodyPr wrap="square" rtlCol="0">
            <a:normAutofit fontScale="92500"/>
          </a:bodyPr>
          <a:lstStyle/>
          <a:p>
            <a:pPr algn="l"/>
            <a:r>
              <a:rPr lang="en-US" altLang="zh-CN" sz="1500" dirty="0">
                <a:latin typeface="Arial" panose="020B0604020202020204" pitchFamily="34" charset="0"/>
                <a:ea typeface="黑体" panose="02010609060101010101" pitchFamily="49" charset="-122"/>
                <a:sym typeface="Arial" panose="020B0604020202020204" pitchFamily="34" charset="0"/>
              </a:rPr>
              <a:t>Add the new line to the CA if not exists.</a:t>
            </a:r>
            <a:endParaRPr lang="zh-CN" altLang="en-US" sz="1500" dirty="0">
              <a:latin typeface="Arial" panose="020B0604020202020204" pitchFamily="34" charset="0"/>
              <a:ea typeface="黑体" panose="02010609060101010101" pitchFamily="49" charset="-122"/>
              <a:sym typeface="Arial" panose="020B0604020202020204" pitchFamily="34" charset="0"/>
            </a:endParaRPr>
          </a:p>
        </p:txBody>
      </p:sp>
      <p:cxnSp>
        <p:nvCxnSpPr>
          <p:cNvPr id="24" name="直接箭头连接符 23">
            <a:extLst>
              <a:ext uri="{FF2B5EF4-FFF2-40B4-BE49-F238E27FC236}">
                <a16:creationId xmlns:a16="http://schemas.microsoft.com/office/drawing/2014/main" id="{ED77F81E-E4B9-433E-81EE-AD1CECDF81E2}"/>
              </a:ext>
            </a:extLst>
          </p:cNvPr>
          <p:cNvCxnSpPr>
            <a:cxnSpLocks/>
          </p:cNvCxnSpPr>
          <p:nvPr/>
        </p:nvCxnSpPr>
        <p:spPr>
          <a:xfrm flipV="1">
            <a:off x="3849699" y="2649307"/>
            <a:ext cx="1440863" cy="840594"/>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26" name="直接箭头连接符 25">
            <a:extLst>
              <a:ext uri="{FF2B5EF4-FFF2-40B4-BE49-F238E27FC236}">
                <a16:creationId xmlns:a16="http://schemas.microsoft.com/office/drawing/2014/main" id="{8C2F6992-5377-443E-B891-2482F62DABCD}"/>
              </a:ext>
            </a:extLst>
          </p:cNvPr>
          <p:cNvCxnSpPr>
            <a:cxnSpLocks/>
          </p:cNvCxnSpPr>
          <p:nvPr/>
        </p:nvCxnSpPr>
        <p:spPr>
          <a:xfrm rot="10800000" flipV="1">
            <a:off x="6756269" y="3709246"/>
            <a:ext cx="1440863" cy="840594"/>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27" name="直接箭头连接符 26">
            <a:extLst>
              <a:ext uri="{FF2B5EF4-FFF2-40B4-BE49-F238E27FC236}">
                <a16:creationId xmlns:a16="http://schemas.microsoft.com/office/drawing/2014/main" id="{15193250-7ACD-4E96-A1CC-8303078A4CC5}"/>
              </a:ext>
            </a:extLst>
          </p:cNvPr>
          <p:cNvCxnSpPr>
            <a:cxnSpLocks/>
          </p:cNvCxnSpPr>
          <p:nvPr/>
        </p:nvCxnSpPr>
        <p:spPr>
          <a:xfrm rot="10800000" flipH="1" flipV="1">
            <a:off x="6756268" y="2662183"/>
            <a:ext cx="1440863" cy="840594"/>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30" name="直接箭头连接符 29">
            <a:extLst>
              <a:ext uri="{FF2B5EF4-FFF2-40B4-BE49-F238E27FC236}">
                <a16:creationId xmlns:a16="http://schemas.microsoft.com/office/drawing/2014/main" id="{C8FB77F1-79BD-481C-AAA3-1167572ACDF9}"/>
              </a:ext>
            </a:extLst>
          </p:cNvPr>
          <p:cNvCxnSpPr>
            <a:cxnSpLocks/>
          </p:cNvCxnSpPr>
          <p:nvPr/>
        </p:nvCxnSpPr>
        <p:spPr>
          <a:xfrm flipH="1" flipV="1">
            <a:off x="3849699" y="3706997"/>
            <a:ext cx="1440863" cy="840594"/>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6A3BAA83-6DC2-425A-BA47-D025D198A5AA}"/>
                  </a:ext>
                </a:extLst>
              </p:cNvPr>
              <p:cNvSpPr txBox="1"/>
              <p:nvPr/>
            </p:nvSpPr>
            <p:spPr>
              <a:xfrm>
                <a:off x="9916478" y="1588713"/>
                <a:ext cx="1216743" cy="1138661"/>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pPr algn="l"/>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sym typeface="Arial" panose="020B0604020202020204" pitchFamily="34" charset="0"/>
                        </a:rPr>
                        <m:t>𝑚</m:t>
                      </m:r>
                      <m:r>
                        <a:rPr lang="en-US" altLang="zh-CN" sz="1400" b="0" i="1" smtClean="0">
                          <a:latin typeface="Cambria Math" panose="02040503050406030204" pitchFamily="18" charset="0"/>
                          <a:sym typeface="Arial" panose="020B0604020202020204" pitchFamily="34" charset="0"/>
                        </a:rPr>
                        <m:t>∈</m:t>
                      </m:r>
                      <m:d>
                        <m:dPr>
                          <m:begChr m:val="["/>
                          <m:endChr m:val="]"/>
                          <m:ctrlPr>
                            <a:rPr lang="en-US" altLang="zh-CN" sz="1400" b="0" i="1" smtClean="0">
                              <a:latin typeface="Cambria Math" panose="02040503050406030204" pitchFamily="18" charset="0"/>
                              <a:sym typeface="Arial" panose="020B0604020202020204" pitchFamily="34" charset="0"/>
                            </a:rPr>
                          </m:ctrlPr>
                        </m:dPr>
                        <m:e>
                          <m:r>
                            <a:rPr lang="en-US" altLang="zh-CN" sz="1400" b="0" i="1" smtClean="0">
                              <a:latin typeface="Cambria Math" panose="02040503050406030204" pitchFamily="18" charset="0"/>
                              <a:sym typeface="Arial" panose="020B0604020202020204" pitchFamily="34" charset="0"/>
                            </a:rPr>
                            <m:t>1,</m:t>
                          </m:r>
                          <m:d>
                            <m:dPr>
                              <m:begChr m:val="⌈"/>
                              <m:endChr m:val="⌉"/>
                              <m:ctrlPr>
                                <a:rPr lang="en-US" altLang="zh-CN" sz="1400" b="0" i="1" smtClean="0">
                                  <a:latin typeface="Cambria Math" panose="02040503050406030204" pitchFamily="18" charset="0"/>
                                  <a:sym typeface="Arial" panose="020B0604020202020204" pitchFamily="34" charset="0"/>
                                </a:rPr>
                              </m:ctrlPr>
                            </m:dPr>
                            <m:e>
                              <m:f>
                                <m:fPr>
                                  <m:ctrlPr>
                                    <a:rPr lang="en-US" altLang="zh-CN" sz="1400" b="0" i="1" smtClean="0">
                                      <a:latin typeface="Cambria Math" panose="02040503050406030204" pitchFamily="18" charset="0"/>
                                      <a:sym typeface="Arial" panose="020B0604020202020204" pitchFamily="34" charset="0"/>
                                    </a:rPr>
                                  </m:ctrlPr>
                                </m:fPr>
                                <m:num>
                                  <m:r>
                                    <a:rPr lang="en-US" altLang="zh-CN" sz="1400" b="0" i="1" smtClean="0">
                                      <a:latin typeface="Cambria Math" panose="02040503050406030204" pitchFamily="18" charset="0"/>
                                      <a:sym typeface="Arial" panose="020B0604020202020204" pitchFamily="34" charset="0"/>
                                    </a:rPr>
                                    <m:t>𝑛</m:t>
                                  </m:r>
                                </m:num>
                                <m:den>
                                  <m:r>
                                    <a:rPr lang="en-US" altLang="zh-CN" sz="1400" b="0" i="1" smtClean="0">
                                      <a:latin typeface="Cambria Math" panose="02040503050406030204" pitchFamily="18" charset="0"/>
                                      <a:sym typeface="Arial" panose="020B0604020202020204" pitchFamily="34" charset="0"/>
                                    </a:rPr>
                                    <m:t>2</m:t>
                                  </m:r>
                                </m:den>
                              </m:f>
                            </m:e>
                          </m:d>
                        </m:e>
                      </m:d>
                    </m:oMath>
                  </m:oMathPara>
                </a14:m>
                <a:endParaRPr lang="en-US" altLang="zh-CN" sz="1400" b="0" dirty="0">
                  <a:latin typeface="Arial" panose="020B0604020202020204" pitchFamily="34" charset="0"/>
                  <a:ea typeface="黑体" panose="02010609060101010101" pitchFamily="49" charset="-122"/>
                  <a:sym typeface="Arial" panose="020B0604020202020204" pitchFamily="34" charset="0"/>
                </a:endParaRPr>
              </a:p>
              <a:p>
                <a:pPr algn="l"/>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sym typeface="Arial" panose="020B0604020202020204" pitchFamily="34" charset="0"/>
                            </a:rPr>
                          </m:ctrlPr>
                        </m:sSubPr>
                        <m:e>
                          <m:r>
                            <a:rPr lang="en-US" altLang="zh-CN" sz="1400" b="0" i="1" smtClean="0">
                              <a:latin typeface="Cambria Math" panose="02040503050406030204" pitchFamily="18" charset="0"/>
                              <a:sym typeface="Arial" panose="020B0604020202020204" pitchFamily="34" charset="0"/>
                            </a:rPr>
                            <m:t>𝑐</m:t>
                          </m:r>
                        </m:e>
                        <m:sub>
                          <m:r>
                            <a:rPr lang="en-US" altLang="zh-CN" sz="1400" b="0" i="1" smtClean="0">
                              <a:latin typeface="Cambria Math" panose="02040503050406030204" pitchFamily="18" charset="0"/>
                              <a:sym typeface="Arial" panose="020B0604020202020204" pitchFamily="34" charset="0"/>
                            </a:rPr>
                            <m:t>1</m:t>
                          </m:r>
                        </m:sub>
                      </m:sSub>
                      <m:r>
                        <a:rPr lang="en-US" altLang="zh-CN" sz="1400" b="0" i="1" smtClean="0">
                          <a:latin typeface="Cambria Math" panose="02040503050406030204" pitchFamily="18" charset="0"/>
                          <a:sym typeface="Arial" panose="020B0604020202020204" pitchFamily="34" charset="0"/>
                        </a:rPr>
                        <m:t>∈</m:t>
                      </m:r>
                      <m:d>
                        <m:dPr>
                          <m:begChr m:val="["/>
                          <m:endChr m:val="]"/>
                          <m:ctrlPr>
                            <a:rPr lang="en-US" altLang="zh-CN" sz="1400" b="0" i="1" smtClean="0">
                              <a:latin typeface="Cambria Math" panose="02040503050406030204" pitchFamily="18" charset="0"/>
                              <a:sym typeface="Arial" panose="020B0604020202020204" pitchFamily="34" charset="0"/>
                            </a:rPr>
                          </m:ctrlPr>
                        </m:dPr>
                        <m:e>
                          <m:r>
                            <a:rPr lang="en-US" altLang="zh-CN" sz="1400" b="0" i="1" smtClean="0">
                              <a:latin typeface="Cambria Math" panose="02040503050406030204" pitchFamily="18" charset="0"/>
                              <a:sym typeface="Arial" panose="020B0604020202020204" pitchFamily="34" charset="0"/>
                            </a:rPr>
                            <m:t>𝑚</m:t>
                          </m:r>
                          <m:r>
                            <a:rPr lang="en-US" altLang="zh-CN" sz="1400" b="0" i="1" smtClean="0">
                              <a:latin typeface="Cambria Math" panose="02040503050406030204" pitchFamily="18" charset="0"/>
                              <a:sym typeface="Arial" panose="020B0604020202020204" pitchFamily="34" charset="0"/>
                            </a:rPr>
                            <m:t>,</m:t>
                          </m:r>
                          <m:r>
                            <a:rPr lang="en-US" altLang="zh-CN" sz="1400" b="0" i="1" smtClean="0">
                              <a:latin typeface="Cambria Math" panose="02040503050406030204" pitchFamily="18" charset="0"/>
                              <a:sym typeface="Arial" panose="020B0604020202020204" pitchFamily="34" charset="0"/>
                            </a:rPr>
                            <m:t>𝑘</m:t>
                          </m:r>
                        </m:e>
                      </m:d>
                    </m:oMath>
                  </m:oMathPara>
                </a14:m>
                <a:endParaRPr lang="en-US" altLang="zh-CN" sz="1400" b="0" dirty="0">
                  <a:latin typeface="Arial" panose="020B0604020202020204" pitchFamily="34" charset="0"/>
                  <a:ea typeface="黑体" panose="02010609060101010101" pitchFamily="49" charset="-122"/>
                  <a:sym typeface="Arial" panose="020B0604020202020204" pitchFamily="34" charset="0"/>
                </a:endParaRPr>
              </a:p>
              <a:p>
                <a:pPr algn="l"/>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sym typeface="Arial" panose="020B0604020202020204" pitchFamily="34" charset="0"/>
                            </a:rPr>
                          </m:ctrlPr>
                        </m:sSubPr>
                        <m:e>
                          <m:r>
                            <a:rPr lang="en-US" altLang="zh-CN" sz="1400" b="0" i="1" smtClean="0">
                              <a:latin typeface="Cambria Math" panose="02040503050406030204" pitchFamily="18" charset="0"/>
                              <a:sym typeface="Arial" panose="020B0604020202020204" pitchFamily="34" charset="0"/>
                            </a:rPr>
                            <m:t>𝑐</m:t>
                          </m:r>
                        </m:e>
                        <m:sub>
                          <m:r>
                            <a:rPr lang="en-US" altLang="zh-CN" sz="1400" b="0" i="1" smtClean="0">
                              <a:latin typeface="Cambria Math" panose="02040503050406030204" pitchFamily="18" charset="0"/>
                              <a:sym typeface="Arial" panose="020B0604020202020204" pitchFamily="34" charset="0"/>
                            </a:rPr>
                            <m:t>2</m:t>
                          </m:r>
                        </m:sub>
                      </m:sSub>
                      <m:r>
                        <a:rPr lang="en-US" altLang="zh-CN" sz="1400" b="0" i="1" smtClean="0">
                          <a:latin typeface="Cambria Math" panose="02040503050406030204" pitchFamily="18" charset="0"/>
                          <a:sym typeface="Arial" panose="020B0604020202020204" pitchFamily="34" charset="0"/>
                        </a:rPr>
                        <m:t>∈</m:t>
                      </m:r>
                      <m:d>
                        <m:dPr>
                          <m:begChr m:val="["/>
                          <m:endChr m:val="]"/>
                          <m:ctrlPr>
                            <a:rPr lang="en-US" altLang="zh-CN" sz="1400" b="0" i="1" smtClean="0">
                              <a:latin typeface="Cambria Math" panose="02040503050406030204" pitchFamily="18" charset="0"/>
                              <a:sym typeface="Arial" panose="020B0604020202020204" pitchFamily="34" charset="0"/>
                            </a:rPr>
                          </m:ctrlPr>
                        </m:dPr>
                        <m:e>
                          <m:r>
                            <a:rPr lang="en-US" altLang="zh-CN" sz="1400" b="0" i="1" smtClean="0">
                              <a:latin typeface="Cambria Math" panose="02040503050406030204" pitchFamily="18" charset="0"/>
                              <a:sym typeface="Arial" panose="020B0604020202020204" pitchFamily="34" charset="0"/>
                            </a:rPr>
                            <m:t>0,</m:t>
                          </m:r>
                          <m:r>
                            <a:rPr lang="en-US" altLang="zh-CN" sz="1400" b="0" i="1" smtClean="0">
                              <a:latin typeface="Cambria Math" panose="02040503050406030204" pitchFamily="18" charset="0"/>
                              <a:sym typeface="Arial" panose="020B0604020202020204" pitchFamily="34" charset="0"/>
                            </a:rPr>
                            <m:t>𝑘</m:t>
                          </m:r>
                        </m:e>
                      </m:d>
                    </m:oMath>
                  </m:oMathPara>
                </a14:m>
                <a:endParaRPr lang="en-US" altLang="zh-CN" sz="1400" b="0" dirty="0">
                  <a:latin typeface="Arial" panose="020B0604020202020204" pitchFamily="34" charset="0"/>
                  <a:ea typeface="黑体" panose="02010609060101010101" pitchFamily="49" charset="-122"/>
                  <a:sym typeface="Arial" panose="020B0604020202020204" pitchFamily="34" charset="0"/>
                </a:endParaRPr>
              </a:p>
              <a:p>
                <a:pPr algn="l"/>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sym typeface="Arial" panose="020B0604020202020204" pitchFamily="34" charset="0"/>
                            </a:rPr>
                          </m:ctrlPr>
                        </m:sSubPr>
                        <m:e>
                          <m:r>
                            <a:rPr lang="en-US" altLang="zh-CN" sz="1400" b="0" i="1" smtClean="0">
                              <a:latin typeface="Cambria Math" panose="02040503050406030204" pitchFamily="18" charset="0"/>
                              <a:sym typeface="Arial" panose="020B0604020202020204" pitchFamily="34" charset="0"/>
                            </a:rPr>
                            <m:t>𝑐</m:t>
                          </m:r>
                        </m:e>
                        <m:sub>
                          <m:r>
                            <a:rPr lang="en-US" altLang="zh-CN" sz="1400" b="0" i="1" smtClean="0">
                              <a:latin typeface="Cambria Math" panose="02040503050406030204" pitchFamily="18" charset="0"/>
                              <a:sym typeface="Arial" panose="020B0604020202020204" pitchFamily="34" charset="0"/>
                            </a:rPr>
                            <m:t>1</m:t>
                          </m:r>
                        </m:sub>
                      </m:sSub>
                      <m:r>
                        <a:rPr lang="en-US" altLang="zh-CN" sz="1400" b="0" i="1" smtClean="0">
                          <a:latin typeface="Cambria Math" panose="02040503050406030204" pitchFamily="18" charset="0"/>
                          <a:sym typeface="Arial" panose="020B0604020202020204" pitchFamily="34" charset="0"/>
                        </a:rPr>
                        <m:t>+</m:t>
                      </m:r>
                      <m:sSub>
                        <m:sSubPr>
                          <m:ctrlPr>
                            <a:rPr lang="en-US" altLang="zh-CN" sz="1400" b="0" i="1" smtClean="0">
                              <a:latin typeface="Cambria Math" panose="02040503050406030204" pitchFamily="18" charset="0"/>
                              <a:sym typeface="Arial" panose="020B0604020202020204" pitchFamily="34" charset="0"/>
                            </a:rPr>
                          </m:ctrlPr>
                        </m:sSubPr>
                        <m:e>
                          <m:r>
                            <a:rPr lang="en-US" altLang="zh-CN" sz="1400" b="0" i="1" smtClean="0">
                              <a:latin typeface="Cambria Math" panose="02040503050406030204" pitchFamily="18" charset="0"/>
                              <a:sym typeface="Arial" panose="020B0604020202020204" pitchFamily="34" charset="0"/>
                            </a:rPr>
                            <m:t>𝑐</m:t>
                          </m:r>
                        </m:e>
                        <m:sub>
                          <m:r>
                            <a:rPr lang="en-US" altLang="zh-CN" sz="1400" b="0" i="1" smtClean="0">
                              <a:latin typeface="Cambria Math" panose="02040503050406030204" pitchFamily="18" charset="0"/>
                              <a:sym typeface="Arial" panose="020B0604020202020204" pitchFamily="34" charset="0"/>
                            </a:rPr>
                            <m:t>2</m:t>
                          </m:r>
                        </m:sub>
                      </m:sSub>
                      <m:r>
                        <a:rPr lang="en-US" altLang="zh-CN" sz="1400" b="0" i="1" smtClean="0">
                          <a:latin typeface="Cambria Math" panose="02040503050406030204" pitchFamily="18" charset="0"/>
                          <a:sym typeface="Arial" panose="020B0604020202020204" pitchFamily="34" charset="0"/>
                        </a:rPr>
                        <m:t>≤</m:t>
                      </m:r>
                      <m:r>
                        <a:rPr lang="en-US" altLang="zh-CN" sz="1400" b="0" i="1" smtClean="0">
                          <a:latin typeface="Cambria Math" panose="02040503050406030204" pitchFamily="18" charset="0"/>
                          <a:sym typeface="Arial" panose="020B0604020202020204" pitchFamily="34" charset="0"/>
                        </a:rPr>
                        <m:t>𝑘</m:t>
                      </m:r>
                    </m:oMath>
                  </m:oMathPara>
                </a14:m>
                <a:endParaRPr lang="zh-CN" altLang="en-US" sz="1400" dirty="0">
                  <a:latin typeface="Arial" panose="020B0604020202020204" pitchFamily="34" charset="0"/>
                  <a:ea typeface="黑体" panose="02010609060101010101" pitchFamily="49" charset="-122"/>
                  <a:sym typeface="Arial" panose="020B0604020202020204" pitchFamily="34" charset="0"/>
                </a:endParaRPr>
              </a:p>
            </p:txBody>
          </p:sp>
        </mc:Choice>
        <mc:Fallback>
          <p:sp>
            <p:nvSpPr>
              <p:cNvPr id="31" name="文本框 30">
                <a:extLst>
                  <a:ext uri="{FF2B5EF4-FFF2-40B4-BE49-F238E27FC236}">
                    <a16:creationId xmlns:a16="http://schemas.microsoft.com/office/drawing/2014/main" id="{6A3BAA83-6DC2-425A-BA47-D025D198A5AA}"/>
                  </a:ext>
                </a:extLst>
              </p:cNvPr>
              <p:cNvSpPr txBox="1">
                <a:spLocks noRot="1" noChangeAspect="1" noMove="1" noResize="1" noEditPoints="1" noAdjustHandles="1" noChangeArrowheads="1" noChangeShapeType="1" noTextEdit="1"/>
              </p:cNvSpPr>
              <p:nvPr/>
            </p:nvSpPr>
            <p:spPr>
              <a:xfrm>
                <a:off x="9916478" y="1588713"/>
                <a:ext cx="1216743" cy="1138661"/>
              </a:xfrm>
              <a:prstGeom prst="rect">
                <a:avLst/>
              </a:prstGeom>
              <a:blipFill>
                <a:blip r:embed="rId4"/>
                <a:stretch>
                  <a:fillRect/>
                </a:stretch>
              </a:blipFill>
            </p:spPr>
            <p:txBody>
              <a:bodyPr/>
              <a:lstStyle/>
              <a:p>
                <a:r>
                  <a:rPr lang="en-GB">
                    <a:noFill/>
                  </a:rPr>
                  <a:t> </a:t>
                </a:r>
              </a:p>
            </p:txBody>
          </p:sp>
        </mc:Fallback>
      </mc:AlternateContent>
      <p:cxnSp>
        <p:nvCxnSpPr>
          <p:cNvPr id="5" name="直接连接符 4">
            <a:extLst>
              <a:ext uri="{FF2B5EF4-FFF2-40B4-BE49-F238E27FC236}">
                <a16:creationId xmlns:a16="http://schemas.microsoft.com/office/drawing/2014/main" id="{3A530C88-479D-4663-AA3A-0B7C319D6D68}"/>
              </a:ext>
            </a:extLst>
          </p:cNvPr>
          <p:cNvCxnSpPr/>
          <p:nvPr/>
        </p:nvCxnSpPr>
        <p:spPr>
          <a:xfrm>
            <a:off x="8250865" y="3706997"/>
            <a:ext cx="1531433" cy="0"/>
          </a:xfrm>
          <a:prstGeom prst="line">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D44A9C53-5FBC-4EB9-8E59-24D769F54E0D}"/>
                  </a:ext>
                </a:extLst>
              </p:cNvPr>
              <p:cNvSpPr txBox="1"/>
              <p:nvPr/>
            </p:nvSpPr>
            <p:spPr>
              <a:xfrm>
                <a:off x="9571179" y="3852222"/>
                <a:ext cx="820459" cy="369332"/>
              </a:xfrm>
              <a:prstGeom prst="rect">
                <a:avLst/>
              </a:prstGeom>
            </p:spPr>
            <p:txBody>
              <a:bodyPr wrap="none" rtlCol="0">
                <a:normAutofit/>
              </a:bodyPr>
              <a:lstStyle/>
              <a:p>
                <a:pPr algn="l"/>
                <a14:m>
                  <m:oMath xmlns:m="http://schemas.openxmlformats.org/officeDocument/2006/math">
                    <m:sSub>
                      <m:sSubPr>
                        <m:ctrlPr>
                          <a:rPr lang="en-US" altLang="zh-CN" b="0" i="1" smtClean="0">
                            <a:latin typeface="Cambria Math" panose="02040503050406030204" pitchFamily="18" charset="0"/>
                            <a:sym typeface="Arial" panose="020B0604020202020204" pitchFamily="34" charset="0"/>
                          </a:rPr>
                        </m:ctrlPr>
                      </m:sSubPr>
                      <m:e>
                        <m:r>
                          <a:rPr lang="en-US" altLang="zh-CN" b="0" i="1" smtClean="0">
                            <a:latin typeface="Cambria Math" panose="02040503050406030204" pitchFamily="18" charset="0"/>
                            <a:sym typeface="Arial" panose="020B0604020202020204" pitchFamily="34" charset="0"/>
                          </a:rPr>
                          <m:t>𝑐</m:t>
                        </m:r>
                      </m:e>
                      <m:sub>
                        <m:r>
                          <a:rPr lang="en-US" altLang="zh-CN" b="0" i="1" smtClean="0">
                            <a:latin typeface="Cambria Math" panose="02040503050406030204" pitchFamily="18" charset="0"/>
                            <a:sym typeface="Arial" panose="020B0604020202020204" pitchFamily="34" charset="0"/>
                          </a:rPr>
                          <m:t>2</m:t>
                        </m:r>
                      </m:sub>
                    </m:sSub>
                    <m:r>
                      <a:rPr lang="en-US" altLang="zh-CN" b="0" i="1" smtClean="0">
                        <a:latin typeface="Cambria Math" panose="02040503050406030204" pitchFamily="18" charset="0"/>
                        <a:sym typeface="Arial" panose="020B0604020202020204" pitchFamily="34" charset="0"/>
                      </a:rPr>
                      <m:t>=</m:t>
                    </m:r>
                  </m:oMath>
                </a14:m>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mc:Choice>
        <mc:Fallback>
          <p:sp>
            <p:nvSpPr>
              <p:cNvPr id="6" name="文本框 5">
                <a:extLst>
                  <a:ext uri="{FF2B5EF4-FFF2-40B4-BE49-F238E27FC236}">
                    <a16:creationId xmlns:a16="http://schemas.microsoft.com/office/drawing/2014/main" id="{D44A9C53-5FBC-4EB9-8E59-24D769F54E0D}"/>
                  </a:ext>
                </a:extLst>
              </p:cNvPr>
              <p:cNvSpPr txBox="1">
                <a:spLocks noRot="1" noChangeAspect="1" noMove="1" noResize="1" noEditPoints="1" noAdjustHandles="1" noChangeArrowheads="1" noChangeShapeType="1" noTextEdit="1"/>
              </p:cNvSpPr>
              <p:nvPr/>
            </p:nvSpPr>
            <p:spPr>
              <a:xfrm>
                <a:off x="9571179" y="3852222"/>
                <a:ext cx="820459" cy="369332"/>
              </a:xfrm>
              <a:prstGeom prst="rect">
                <a:avLst/>
              </a:prstGeom>
              <a:blipFill>
                <a:blip r:embed="rId5"/>
                <a:stretch>
                  <a:fillRect t="-9836" b="-2459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416D8922-CBB3-4E04-8021-2C3538301FE5}"/>
                  </a:ext>
                </a:extLst>
              </p:cNvPr>
              <p:cNvSpPr txBox="1"/>
              <p:nvPr/>
            </p:nvSpPr>
            <p:spPr>
              <a:xfrm>
                <a:off x="9816796" y="3502345"/>
                <a:ext cx="820459" cy="369332"/>
              </a:xfrm>
              <a:prstGeom prst="rect">
                <a:avLst/>
              </a:prstGeom>
            </p:spPr>
            <p:txBody>
              <a:bodyPr wrap="none" rtlCol="0">
                <a:normAutofit/>
              </a:bodyPr>
              <a:lstStyle/>
              <a:p>
                <a:pPr algn="l"/>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sym typeface="Arial" panose="020B0604020202020204" pitchFamily="34" charset="0"/>
                        </a:rPr>
                        <m:t>𝑚</m:t>
                      </m:r>
                      <m:r>
                        <a:rPr lang="en-US" altLang="zh-CN" b="0" i="1" smtClean="0">
                          <a:latin typeface="Cambria Math" panose="02040503050406030204" pitchFamily="18" charset="0"/>
                          <a:sym typeface="Arial" panose="020B0604020202020204" pitchFamily="34" charset="0"/>
                        </a:rPr>
                        <m:t>=2</m:t>
                      </m:r>
                    </m:oMath>
                  </m:oMathPara>
                </a14:m>
                <a:endParaRPr lang="zh-CN" altLang="en-US" dirty="0">
                  <a:latin typeface="Arial" panose="020B0604020202020204" pitchFamily="34" charset="0"/>
                  <a:ea typeface="黑体" panose="02010609060101010101" pitchFamily="49" charset="-122"/>
                  <a:sym typeface="Arial" panose="020B0604020202020204" pitchFamily="34" charset="0"/>
                </a:endParaRPr>
              </a:p>
            </p:txBody>
          </p:sp>
        </mc:Choice>
        <mc:Fallback>
          <p:sp>
            <p:nvSpPr>
              <p:cNvPr id="28" name="文本框 27">
                <a:extLst>
                  <a:ext uri="{FF2B5EF4-FFF2-40B4-BE49-F238E27FC236}">
                    <a16:creationId xmlns:a16="http://schemas.microsoft.com/office/drawing/2014/main" id="{416D8922-CBB3-4E04-8021-2C3538301FE5}"/>
                  </a:ext>
                </a:extLst>
              </p:cNvPr>
              <p:cNvSpPr txBox="1">
                <a:spLocks noRot="1" noChangeAspect="1" noMove="1" noResize="1" noEditPoints="1" noAdjustHandles="1" noChangeArrowheads="1" noChangeShapeType="1" noTextEdit="1"/>
              </p:cNvSpPr>
              <p:nvPr/>
            </p:nvSpPr>
            <p:spPr>
              <a:xfrm>
                <a:off x="9816796" y="3502345"/>
                <a:ext cx="820459"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83490B43-D7F0-43E5-A200-5BB6C5A93C70}"/>
                  </a:ext>
                </a:extLst>
              </p:cNvPr>
              <p:cNvSpPr txBox="1"/>
              <p:nvPr/>
            </p:nvSpPr>
            <p:spPr>
              <a:xfrm>
                <a:off x="9499073" y="2785329"/>
                <a:ext cx="820459" cy="369332"/>
              </a:xfrm>
              <a:prstGeom prst="rect">
                <a:avLst/>
              </a:prstGeom>
            </p:spPr>
            <p:txBody>
              <a:bodyPr wrap="none" rtlCol="0">
                <a:norm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sym typeface="Arial" panose="020B0604020202020204" pitchFamily="34" charset="0"/>
                            </a:rPr>
                          </m:ctrlPr>
                        </m:sSubPr>
                        <m:e>
                          <m:r>
                            <a:rPr lang="en-US" altLang="zh-CN" b="0" i="1" smtClean="0">
                              <a:latin typeface="Cambria Math" panose="02040503050406030204" pitchFamily="18" charset="0"/>
                              <a:sym typeface="Arial" panose="020B0604020202020204" pitchFamily="34" charset="0"/>
                            </a:rPr>
                            <m:t>𝑐</m:t>
                          </m:r>
                        </m:e>
                        <m:sub>
                          <m:r>
                            <a:rPr lang="en-US" altLang="zh-CN" b="0" i="1" smtClean="0">
                              <a:latin typeface="Cambria Math" panose="02040503050406030204" pitchFamily="18" charset="0"/>
                              <a:sym typeface="Arial" panose="020B0604020202020204" pitchFamily="34" charset="0"/>
                            </a:rPr>
                            <m:t>1</m:t>
                          </m:r>
                        </m:sub>
                      </m:sSub>
                      <m:r>
                        <a:rPr lang="en-US" altLang="zh-CN" b="0" i="1" smtClean="0">
                          <a:latin typeface="Cambria Math" panose="02040503050406030204" pitchFamily="18" charset="0"/>
                          <a:sym typeface="Arial" panose="020B0604020202020204" pitchFamily="34" charset="0"/>
                        </a:rPr>
                        <m:t>=1</m:t>
                      </m:r>
                    </m:oMath>
                  </m:oMathPara>
                </a14:m>
                <a:endParaRPr lang="zh-CN" altLang="en-US" dirty="0">
                  <a:latin typeface="Arial" panose="020B0604020202020204" pitchFamily="34" charset="0"/>
                  <a:ea typeface="黑体" panose="02010609060101010101" pitchFamily="49" charset="-122"/>
                  <a:sym typeface="Arial" panose="020B0604020202020204" pitchFamily="34" charset="0"/>
                </a:endParaRPr>
              </a:p>
            </p:txBody>
          </p:sp>
        </mc:Choice>
        <mc:Fallback>
          <p:sp>
            <p:nvSpPr>
              <p:cNvPr id="29" name="文本框 28">
                <a:extLst>
                  <a:ext uri="{FF2B5EF4-FFF2-40B4-BE49-F238E27FC236}">
                    <a16:creationId xmlns:a16="http://schemas.microsoft.com/office/drawing/2014/main" id="{83490B43-D7F0-43E5-A200-5BB6C5A93C70}"/>
                  </a:ext>
                </a:extLst>
              </p:cNvPr>
              <p:cNvSpPr txBox="1">
                <a:spLocks noRot="1" noChangeAspect="1" noMove="1" noResize="1" noEditPoints="1" noAdjustHandles="1" noChangeArrowheads="1" noChangeShapeType="1" noTextEdit="1"/>
              </p:cNvSpPr>
              <p:nvPr/>
            </p:nvSpPr>
            <p:spPr>
              <a:xfrm>
                <a:off x="9499073" y="2785329"/>
                <a:ext cx="820459" cy="369332"/>
              </a:xfrm>
              <a:prstGeom prst="rect">
                <a:avLst/>
              </a:prstGeom>
              <a:blipFill>
                <a:blip r:embed="rId7"/>
                <a:stretch>
                  <a:fillRect b="-1667"/>
                </a:stretch>
              </a:blipFill>
            </p:spPr>
            <p:txBody>
              <a:bodyPr/>
              <a:lstStyle/>
              <a:p>
                <a:r>
                  <a:rPr lang="en-GB">
                    <a:noFill/>
                  </a:rPr>
                  <a:t> </a:t>
                </a:r>
              </a:p>
            </p:txBody>
          </p:sp>
        </mc:Fallback>
      </mc:AlternateContent>
      <p:graphicFrame>
        <p:nvGraphicFramePr>
          <p:cNvPr id="33" name="表格 32">
            <a:extLst>
              <a:ext uri="{FF2B5EF4-FFF2-40B4-BE49-F238E27FC236}">
                <a16:creationId xmlns:a16="http://schemas.microsoft.com/office/drawing/2014/main" id="{AF450E82-F513-4F70-ACFE-2F00458D5E2A}"/>
              </a:ext>
            </a:extLst>
          </p:cNvPr>
          <p:cNvGraphicFramePr>
            <a:graphicFrameLocks noGrp="1"/>
          </p:cNvGraphicFramePr>
          <p:nvPr>
            <p:extLst>
              <p:ext uri="{D42A27DB-BD31-4B8C-83A1-F6EECF244321}">
                <p14:modId xmlns:p14="http://schemas.microsoft.com/office/powerpoint/2010/main" val="438991856"/>
              </p:ext>
            </p:extLst>
          </p:nvPr>
        </p:nvGraphicFramePr>
        <p:xfrm>
          <a:off x="1120666" y="3211919"/>
          <a:ext cx="2613921" cy="1046100"/>
        </p:xfrm>
        <a:graphic>
          <a:graphicData uri="http://schemas.openxmlformats.org/drawingml/2006/table">
            <a:tbl>
              <a:tblPr>
                <a:tableStyleId>{7DF18680-E054-41AD-8BC1-D1AEF772440D}</a:tableStyleId>
              </a:tblPr>
              <a:tblGrid>
                <a:gridCol w="625869">
                  <a:extLst>
                    <a:ext uri="{9D8B030D-6E8A-4147-A177-3AD203B41FA5}">
                      <a16:colId xmlns:a16="http://schemas.microsoft.com/office/drawing/2014/main" val="897259815"/>
                    </a:ext>
                  </a:extLst>
                </a:gridCol>
                <a:gridCol w="662684">
                  <a:extLst>
                    <a:ext uri="{9D8B030D-6E8A-4147-A177-3AD203B41FA5}">
                      <a16:colId xmlns:a16="http://schemas.microsoft.com/office/drawing/2014/main" val="3544546413"/>
                    </a:ext>
                  </a:extLst>
                </a:gridCol>
                <a:gridCol w="662684">
                  <a:extLst>
                    <a:ext uri="{9D8B030D-6E8A-4147-A177-3AD203B41FA5}">
                      <a16:colId xmlns:a16="http://schemas.microsoft.com/office/drawing/2014/main" val="2671155102"/>
                    </a:ext>
                  </a:extLst>
                </a:gridCol>
                <a:gridCol w="662684">
                  <a:extLst>
                    <a:ext uri="{9D8B030D-6E8A-4147-A177-3AD203B41FA5}">
                      <a16:colId xmlns:a16="http://schemas.microsoft.com/office/drawing/2014/main" val="1162331530"/>
                    </a:ext>
                  </a:extLst>
                </a:gridCol>
              </a:tblGrid>
              <a:tr h="261525">
                <a:tc>
                  <a:txBody>
                    <a:bodyPr/>
                    <a:lstStyle/>
                    <a:p>
                      <a:pPr algn="ctr" fontAlgn="ct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cat</a:t>
                      </a:r>
                      <a:endParaRPr lang="zh-CN" alt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marL="0" marR="0" lvl="0" indent="0" algn="ctr" defTabSz="959937" rtl="0" eaLnBrk="1" fontAlgn="ctr" latinLnBrk="0" hangingPunct="1">
                        <a:lnSpc>
                          <a:spcPct val="100000"/>
                        </a:lnSpc>
                        <a:spcBef>
                          <a:spcPts val="0"/>
                        </a:spcBef>
                        <a:spcAft>
                          <a:spcPts val="0"/>
                        </a:spcAft>
                        <a:buClrTx/>
                        <a:buSzTx/>
                        <a:buFontTx/>
                        <a:buNone/>
                        <a:tabLst/>
                        <a:defRPr/>
                      </a:pP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dog</a:t>
                      </a:r>
                      <a:endParaRPr lang="en-US" altLang="zh-CN" sz="1400" b="1"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person</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car</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extLst>
                  <a:ext uri="{0D108BD9-81ED-4DB2-BD59-A6C34878D82A}">
                    <a16:rowId xmlns:a16="http://schemas.microsoft.com/office/drawing/2014/main" val="576621408"/>
                  </a:ext>
                </a:extLst>
              </a:tr>
              <a:tr h="261525">
                <a:tc>
                  <a:txBody>
                    <a:bodyPr/>
                    <a:lstStyle/>
                    <a:p>
                      <a:pPr marL="0" algn="ctr" defTabSz="914377" rtl="0" eaLnBrk="1" fontAlgn="ctr" latinLnBrk="0" hangingPunct="1"/>
                      <a:r>
                        <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extLst>
                  <a:ext uri="{0D108BD9-81ED-4DB2-BD59-A6C34878D82A}">
                    <a16:rowId xmlns:a16="http://schemas.microsoft.com/office/drawing/2014/main" val="631140432"/>
                  </a:ext>
                </a:extLst>
              </a:tr>
              <a:tr h="261525">
                <a:tc>
                  <a:txBody>
                    <a:bodyPr/>
                    <a:lstStyle/>
                    <a:p>
                      <a:pPr algn="ctr" fontAlgn="ctr"/>
                      <a:r>
                        <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solidFill>
                      <a:schemeClr val="accent1">
                        <a:lumMod val="20000"/>
                        <a:lumOff val="80000"/>
                      </a:schemeClr>
                    </a:solidFill>
                  </a:tcPr>
                </a:tc>
                <a:extLst>
                  <a:ext uri="{0D108BD9-81ED-4DB2-BD59-A6C34878D82A}">
                    <a16:rowId xmlns:a16="http://schemas.microsoft.com/office/drawing/2014/main" val="1229561054"/>
                  </a:ext>
                </a:extLst>
              </a:tr>
              <a:tr h="261525">
                <a:tc>
                  <a:txBody>
                    <a:bodyPr/>
                    <a:lstStyle/>
                    <a:p>
                      <a:pPr algn="ctr" fontAlgn="ctr"/>
                      <a:r>
                        <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solidFill>
                      <a:schemeClr val="accent1">
                        <a:lumMod val="20000"/>
                        <a:lumOff val="80000"/>
                      </a:schemeClr>
                    </a:solidFill>
                  </a:tcPr>
                </a:tc>
                <a:extLst>
                  <a:ext uri="{0D108BD9-81ED-4DB2-BD59-A6C34878D82A}">
                    <a16:rowId xmlns:a16="http://schemas.microsoft.com/office/drawing/2014/main" val="302441447"/>
                  </a:ext>
                </a:extLst>
              </a:tr>
            </a:tbl>
          </a:graphicData>
        </a:graphic>
      </p:graphicFrame>
      <p:sp>
        <p:nvSpPr>
          <p:cNvPr id="35" name="iconfont-11821-5609266">
            <a:extLst>
              <a:ext uri="{FF2B5EF4-FFF2-40B4-BE49-F238E27FC236}">
                <a16:creationId xmlns:a16="http://schemas.microsoft.com/office/drawing/2014/main" id="{B9FCC8FD-D7DB-4786-8A0F-AD2DBE3B6B65}"/>
              </a:ext>
            </a:extLst>
          </p:cNvPr>
          <p:cNvSpPr/>
          <p:nvPr/>
        </p:nvSpPr>
        <p:spPr>
          <a:xfrm rot="6300000" flipH="1">
            <a:off x="5543256" y="3357569"/>
            <a:ext cx="1023756" cy="1080965"/>
          </a:xfrm>
          <a:custGeom>
            <a:avLst/>
            <a:gdLst>
              <a:gd name="connsiteX0" fmla="*/ 197832 w 472662"/>
              <a:gd name="connsiteY0" fmla="*/ 28812 h 499075"/>
              <a:gd name="connsiteX1" fmla="*/ 212871 w 472662"/>
              <a:gd name="connsiteY1" fmla="*/ 39442 h 499075"/>
              <a:gd name="connsiteX2" fmla="*/ 202196 w 472662"/>
              <a:gd name="connsiteY2" fmla="*/ 54484 h 499075"/>
              <a:gd name="connsiteX3" fmla="*/ 25666 w 472662"/>
              <a:gd name="connsiteY3" fmla="*/ 262378 h 499075"/>
              <a:gd name="connsiteX4" fmla="*/ 236022 w 472662"/>
              <a:gd name="connsiteY4" fmla="*/ 472786 h 499075"/>
              <a:gd name="connsiteX5" fmla="*/ 446378 w 472662"/>
              <a:gd name="connsiteY5" fmla="*/ 262378 h 499075"/>
              <a:gd name="connsiteX6" fmla="*/ 294850 w 472662"/>
              <a:gd name="connsiteY6" fmla="*/ 60131 h 499075"/>
              <a:gd name="connsiteX7" fmla="*/ 293293 w 472662"/>
              <a:gd name="connsiteY7" fmla="*/ 58857 h 499075"/>
              <a:gd name="connsiteX8" fmla="*/ 296592 w 472662"/>
              <a:gd name="connsiteY8" fmla="*/ 35710 h 499075"/>
              <a:gd name="connsiteX9" fmla="*/ 302393 w 472662"/>
              <a:gd name="connsiteY9" fmla="*/ 35076 h 499075"/>
              <a:gd name="connsiteX10" fmla="*/ 472660 w 472662"/>
              <a:gd name="connsiteY10" fmla="*/ 262378 h 499075"/>
              <a:gd name="connsiteX11" fmla="*/ 236639 w 472662"/>
              <a:gd name="connsiteY11" fmla="*/ 499075 h 499075"/>
              <a:gd name="connsiteX12" fmla="*/ 0 w 472662"/>
              <a:gd name="connsiteY12" fmla="*/ 262378 h 499075"/>
              <a:gd name="connsiteX13" fmla="*/ 197832 w 472662"/>
              <a:gd name="connsiteY13" fmla="*/ 28812 h 499075"/>
              <a:gd name="connsiteX14" fmla="*/ 301680 w 472662"/>
              <a:gd name="connsiteY14" fmla="*/ 0 h 499075"/>
              <a:gd name="connsiteX15" fmla="*/ 296592 w 472662"/>
              <a:gd name="connsiteY15" fmla="*/ 35710 h 499075"/>
              <a:gd name="connsiteX16" fmla="*/ 292347 w 472662"/>
              <a:gd name="connsiteY16" fmla="*/ 36173 h 499075"/>
              <a:gd name="connsiteX17" fmla="*/ 286073 w 472662"/>
              <a:gd name="connsiteY17" fmla="*/ 43855 h 499075"/>
              <a:gd name="connsiteX18" fmla="*/ 287188 w 472662"/>
              <a:gd name="connsiteY18" fmla="*/ 53862 h 499075"/>
              <a:gd name="connsiteX19" fmla="*/ 293293 w 472662"/>
              <a:gd name="connsiteY19" fmla="*/ 58857 h 499075"/>
              <a:gd name="connsiteX20" fmla="*/ 287933 w 472662"/>
              <a:gd name="connsiteY20" fmla="*/ 96474 h 499075"/>
              <a:gd name="connsiteX21" fmla="*/ 236639 w 472662"/>
              <a:gd name="connsiteY21" fmla="*/ 40119 h 49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2662" h="499075">
                <a:moveTo>
                  <a:pt x="197832" y="28812"/>
                </a:moveTo>
                <a:cubicBezTo>
                  <a:pt x="204711" y="27578"/>
                  <a:pt x="211590" y="32561"/>
                  <a:pt x="212871" y="39442"/>
                </a:cubicBezTo>
                <a:cubicBezTo>
                  <a:pt x="214104" y="46370"/>
                  <a:pt x="209075" y="53251"/>
                  <a:pt x="202196" y="54484"/>
                </a:cubicBezTo>
                <a:cubicBezTo>
                  <a:pt x="100149" y="71378"/>
                  <a:pt x="25666" y="158455"/>
                  <a:pt x="25666" y="262378"/>
                </a:cubicBezTo>
                <a:cubicBezTo>
                  <a:pt x="25666" y="378211"/>
                  <a:pt x="120217" y="472786"/>
                  <a:pt x="236022" y="472786"/>
                </a:cubicBezTo>
                <a:cubicBezTo>
                  <a:pt x="351827" y="472786"/>
                  <a:pt x="446378" y="378211"/>
                  <a:pt x="446378" y="262378"/>
                </a:cubicBezTo>
                <a:cubicBezTo>
                  <a:pt x="446378" y="169084"/>
                  <a:pt x="383755" y="85804"/>
                  <a:pt x="294850" y="60131"/>
                </a:cubicBezTo>
                <a:lnTo>
                  <a:pt x="293293" y="58857"/>
                </a:lnTo>
                <a:lnTo>
                  <a:pt x="296592" y="35710"/>
                </a:lnTo>
                <a:lnTo>
                  <a:pt x="302393" y="35076"/>
                </a:lnTo>
                <a:cubicBezTo>
                  <a:pt x="402542" y="64497"/>
                  <a:pt x="472660" y="157790"/>
                  <a:pt x="472660" y="262378"/>
                </a:cubicBezTo>
                <a:cubicBezTo>
                  <a:pt x="473277" y="393254"/>
                  <a:pt x="367483" y="499075"/>
                  <a:pt x="236639" y="499075"/>
                </a:cubicBezTo>
                <a:cubicBezTo>
                  <a:pt x="106412" y="499075"/>
                  <a:pt x="0" y="393254"/>
                  <a:pt x="0" y="262378"/>
                </a:cubicBezTo>
                <a:cubicBezTo>
                  <a:pt x="0" y="145927"/>
                  <a:pt x="83260" y="47604"/>
                  <a:pt x="197832" y="28812"/>
                </a:cubicBezTo>
                <a:close/>
                <a:moveTo>
                  <a:pt x="301680" y="0"/>
                </a:moveTo>
                <a:lnTo>
                  <a:pt x="296592" y="35710"/>
                </a:lnTo>
                <a:lnTo>
                  <a:pt x="292347" y="36173"/>
                </a:lnTo>
                <a:cubicBezTo>
                  <a:pt x="289370" y="37745"/>
                  <a:pt x="287022" y="40415"/>
                  <a:pt x="286073" y="43855"/>
                </a:cubicBezTo>
                <a:cubicBezTo>
                  <a:pt x="285148" y="47295"/>
                  <a:pt x="285622" y="50890"/>
                  <a:pt x="287188" y="53862"/>
                </a:cubicBezTo>
                <a:lnTo>
                  <a:pt x="293293" y="58857"/>
                </a:lnTo>
                <a:lnTo>
                  <a:pt x="287933" y="96474"/>
                </a:lnTo>
                <a:lnTo>
                  <a:pt x="236639" y="4011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黑体" panose="02010609060101010101" pitchFamily="49" charset="-122"/>
              <a:sym typeface="Arial" panose="020B0604020202020204" pitchFamily="34" charset="0"/>
            </a:endParaRPr>
          </a:p>
        </p:txBody>
      </p:sp>
    </p:spTree>
    <p:extLst>
      <p:ext uri="{BB962C8B-B14F-4D97-AF65-F5344CB8AC3E}">
        <p14:creationId xmlns:p14="http://schemas.microsoft.com/office/powerpoint/2010/main" val="127626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20" grpId="0" animBg="1"/>
      <p:bldP spid="21" grpId="0" animBg="1"/>
      <p:bldP spid="22" grpId="0"/>
      <p:bldP spid="31" grpId="0" animBg="1"/>
      <p:bldP spid="6" grpId="0"/>
      <p:bldP spid="28" grpId="0"/>
      <p:bldP spid="29" grpId="0"/>
      <p:bldP spid="3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5192A-0FDB-C516-9D82-39216337F539}"/>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25</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3" name="标题 2">
            <a:extLst>
              <a:ext uri="{FF2B5EF4-FFF2-40B4-BE49-F238E27FC236}">
                <a16:creationId xmlns:a16="http://schemas.microsoft.com/office/drawing/2014/main" id="{1D325607-1B0B-50EF-00A4-A37544492DDD}"/>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Additional Pages</a:t>
            </a:r>
            <a:endParaRPr lang="en-GB" dirty="0">
              <a:latin typeface="Arial" panose="020B0604020202020204" pitchFamily="34" charset="0"/>
              <a:ea typeface="黑体" panose="02010609060101010101" pitchFamily="49" charset="-122"/>
              <a:sym typeface="Arial" panose="020B0604020202020204" pitchFamily="34" charset="0"/>
            </a:endParaRPr>
          </a:p>
        </p:txBody>
      </p:sp>
      <p:sp>
        <p:nvSpPr>
          <p:cNvPr id="4" name="文本占位符 3">
            <a:extLst>
              <a:ext uri="{FF2B5EF4-FFF2-40B4-BE49-F238E27FC236}">
                <a16:creationId xmlns:a16="http://schemas.microsoft.com/office/drawing/2014/main" id="{0B7CAE2B-889C-5A7E-6506-FB69C343ADF5}"/>
              </a:ext>
            </a:extLst>
          </p:cNvPr>
          <p:cNvSpPr>
            <a:spLocks noGrp="1"/>
          </p:cNvSpPr>
          <p:nvPr>
            <p:ph type="body" sz="quarter" idx="16"/>
          </p:nvPr>
        </p:nvSpPr>
        <p:spPr/>
        <p:txBody>
          <a:bodyPr/>
          <a:lstStyle/>
          <a:p>
            <a:r>
              <a:rPr lang="en-GB"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The Process to build the object libraries.</a:t>
            </a:r>
          </a:p>
        </p:txBody>
      </p:sp>
      <p:grpSp>
        <p:nvGrpSpPr>
          <p:cNvPr id="17" name="组合 16">
            <a:extLst>
              <a:ext uri="{FF2B5EF4-FFF2-40B4-BE49-F238E27FC236}">
                <a16:creationId xmlns:a16="http://schemas.microsoft.com/office/drawing/2014/main" id="{EAC9C732-75CD-C749-7544-17CD73866CBF}"/>
              </a:ext>
            </a:extLst>
          </p:cNvPr>
          <p:cNvGrpSpPr/>
          <p:nvPr/>
        </p:nvGrpSpPr>
        <p:grpSpPr>
          <a:xfrm>
            <a:off x="440033" y="1892464"/>
            <a:ext cx="3355971" cy="3568535"/>
            <a:chOff x="909784" y="2017402"/>
            <a:chExt cx="3355971" cy="3568535"/>
          </a:xfrm>
        </p:grpSpPr>
        <p:sp>
          <p:nvSpPr>
            <p:cNvPr id="15" name="矩形 14">
              <a:extLst>
                <a:ext uri="{FF2B5EF4-FFF2-40B4-BE49-F238E27FC236}">
                  <a16:creationId xmlns:a16="http://schemas.microsoft.com/office/drawing/2014/main" id="{53F6CE1B-D2F4-A3CB-F534-458842F2CA64}"/>
                </a:ext>
              </a:extLst>
            </p:cNvPr>
            <p:cNvSpPr/>
            <p:nvPr/>
          </p:nvSpPr>
          <p:spPr>
            <a:xfrm>
              <a:off x="909784" y="2017402"/>
              <a:ext cx="3355971" cy="3568535"/>
            </a:xfrm>
            <a:prstGeom prst="rect">
              <a:avLst/>
            </a:prstGeom>
            <a:solidFill>
              <a:schemeClr val="bg1">
                <a:lumMod val="95000"/>
                <a:alpha val="70000"/>
              </a:schemeClr>
            </a:solidFill>
            <a:ln>
              <a:no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pic>
          <p:nvPicPr>
            <p:cNvPr id="11" name="图片 10">
              <a:extLst>
                <a:ext uri="{FF2B5EF4-FFF2-40B4-BE49-F238E27FC236}">
                  <a16:creationId xmlns:a16="http://schemas.microsoft.com/office/drawing/2014/main" id="{0A44E15E-6B49-FD87-5BBE-6636603E9F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3270" y="2209226"/>
              <a:ext cx="1538358" cy="1148961"/>
            </a:xfrm>
            <a:prstGeom prst="rect">
              <a:avLst/>
            </a:prstGeom>
          </p:spPr>
        </p:pic>
        <p:pic>
          <p:nvPicPr>
            <p:cNvPr id="12" name="图片 11">
              <a:extLst>
                <a:ext uri="{FF2B5EF4-FFF2-40B4-BE49-F238E27FC236}">
                  <a16:creationId xmlns:a16="http://schemas.microsoft.com/office/drawing/2014/main" id="{BC5A352C-1EC3-CB8A-352A-389005961C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02733" y="2529632"/>
              <a:ext cx="1656187" cy="1876036"/>
            </a:xfrm>
            <a:prstGeom prst="rect">
              <a:avLst/>
            </a:prstGeom>
          </p:spPr>
        </p:pic>
        <p:pic>
          <p:nvPicPr>
            <p:cNvPr id="13" name="图片 12">
              <a:extLst>
                <a:ext uri="{FF2B5EF4-FFF2-40B4-BE49-F238E27FC236}">
                  <a16:creationId xmlns:a16="http://schemas.microsoft.com/office/drawing/2014/main" id="{5E69EDEF-211D-0253-E97F-88B9FA5F134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85636" y="3097364"/>
              <a:ext cx="2212320" cy="1472574"/>
            </a:xfrm>
            <a:prstGeom prst="rect">
              <a:avLst/>
            </a:prstGeom>
          </p:spPr>
        </p:pic>
        <p:pic>
          <p:nvPicPr>
            <p:cNvPr id="14" name="图片 13">
              <a:extLst>
                <a:ext uri="{FF2B5EF4-FFF2-40B4-BE49-F238E27FC236}">
                  <a16:creationId xmlns:a16="http://schemas.microsoft.com/office/drawing/2014/main" id="{19B47DEE-E0EE-24FC-B9BA-E6DD80A0736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23151" y="3612529"/>
              <a:ext cx="1858128" cy="1389879"/>
            </a:xfrm>
            <a:prstGeom prst="rect">
              <a:avLst/>
            </a:prstGeom>
          </p:spPr>
        </p:pic>
        <p:sp>
          <p:nvSpPr>
            <p:cNvPr id="16" name="文本框 15">
              <a:extLst>
                <a:ext uri="{FF2B5EF4-FFF2-40B4-BE49-F238E27FC236}">
                  <a16:creationId xmlns:a16="http://schemas.microsoft.com/office/drawing/2014/main" id="{FCC06876-8606-8B47-E8A8-0B9B03D53DEF}"/>
                </a:ext>
              </a:extLst>
            </p:cNvPr>
            <p:cNvSpPr txBox="1"/>
            <p:nvPr/>
          </p:nvSpPr>
          <p:spPr>
            <a:xfrm>
              <a:off x="1238826" y="5139462"/>
              <a:ext cx="2697886" cy="381771"/>
            </a:xfrm>
            <a:prstGeom prst="rect">
              <a:avLst/>
            </a:prstGeom>
            <a:noFill/>
          </p:spPr>
          <p:txBody>
            <a:bodyPr wrap="square" rtlCol="0">
              <a:spAutoFit/>
            </a:bodyPr>
            <a:lstStyle/>
            <a:p>
              <a:pPr algn="ctr">
                <a:lnSpc>
                  <a:spcPct val="110000"/>
                </a:lnSpc>
              </a:pPr>
              <a:r>
                <a:rPr lang="en-US" altLang="zh-CN" dirty="0">
                  <a:latin typeface="Arial" panose="020B0604020202020204" pitchFamily="34" charset="0"/>
                  <a:ea typeface="黑体" panose="02010609060101010101" pitchFamily="49" charset="-122"/>
                  <a:sym typeface="Arial" panose="020B0604020202020204" pitchFamily="34" charset="0"/>
                </a:rPr>
                <a:t>Test set of datasets.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grpSp>
      <p:sp>
        <p:nvSpPr>
          <p:cNvPr id="18" name="right-arrow_44621">
            <a:extLst>
              <a:ext uri="{FF2B5EF4-FFF2-40B4-BE49-F238E27FC236}">
                <a16:creationId xmlns:a16="http://schemas.microsoft.com/office/drawing/2014/main" id="{2B4968C3-1872-D8CE-FEFC-C53BECA01619}"/>
              </a:ext>
            </a:extLst>
          </p:cNvPr>
          <p:cNvSpPr/>
          <p:nvPr/>
        </p:nvSpPr>
        <p:spPr>
          <a:xfrm>
            <a:off x="4043817" y="3267723"/>
            <a:ext cx="490246" cy="439736"/>
          </a:xfrm>
          <a:custGeom>
            <a:avLst/>
            <a:gdLst>
              <a:gd name="T0" fmla="*/ 424 w 441"/>
              <a:gd name="T1" fmla="*/ 241 h 406"/>
              <a:gd name="T2" fmla="*/ 299 w 441"/>
              <a:gd name="T3" fmla="*/ 388 h 406"/>
              <a:gd name="T4" fmla="*/ 259 w 441"/>
              <a:gd name="T5" fmla="*/ 406 h 406"/>
              <a:gd name="T6" fmla="*/ 224 w 441"/>
              <a:gd name="T7" fmla="*/ 394 h 406"/>
              <a:gd name="T8" fmla="*/ 218 w 441"/>
              <a:gd name="T9" fmla="*/ 319 h 406"/>
              <a:gd name="T10" fmla="*/ 268 w 441"/>
              <a:gd name="T11" fmla="*/ 260 h 406"/>
              <a:gd name="T12" fmla="*/ 53 w 441"/>
              <a:gd name="T13" fmla="*/ 260 h 406"/>
              <a:gd name="T14" fmla="*/ 0 w 441"/>
              <a:gd name="T15" fmla="*/ 206 h 406"/>
              <a:gd name="T16" fmla="*/ 53 w 441"/>
              <a:gd name="T17" fmla="*/ 153 h 406"/>
              <a:gd name="T18" fmla="*/ 268 w 441"/>
              <a:gd name="T19" fmla="*/ 153 h 406"/>
              <a:gd name="T20" fmla="*/ 218 w 441"/>
              <a:gd name="T21" fmla="*/ 94 h 406"/>
              <a:gd name="T22" fmla="*/ 224 w 441"/>
              <a:gd name="T23" fmla="*/ 19 h 406"/>
              <a:gd name="T24" fmla="*/ 299 w 441"/>
              <a:gd name="T25" fmla="*/ 25 h 406"/>
              <a:gd name="T26" fmla="*/ 424 w 441"/>
              <a:gd name="T27" fmla="*/ 172 h 406"/>
              <a:gd name="T28" fmla="*/ 424 w 441"/>
              <a:gd name="T29" fmla="*/ 24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1" h="406">
                <a:moveTo>
                  <a:pt x="424" y="241"/>
                </a:moveTo>
                <a:lnTo>
                  <a:pt x="299" y="388"/>
                </a:lnTo>
                <a:cubicBezTo>
                  <a:pt x="289" y="400"/>
                  <a:pt x="274" y="406"/>
                  <a:pt x="259" y="406"/>
                </a:cubicBezTo>
                <a:cubicBezTo>
                  <a:pt x="246" y="406"/>
                  <a:pt x="234" y="402"/>
                  <a:pt x="224" y="394"/>
                </a:cubicBezTo>
                <a:cubicBezTo>
                  <a:pt x="202" y="375"/>
                  <a:pt x="199" y="341"/>
                  <a:pt x="218" y="319"/>
                </a:cubicBezTo>
                <a:lnTo>
                  <a:pt x="268" y="260"/>
                </a:lnTo>
                <a:lnTo>
                  <a:pt x="53" y="260"/>
                </a:lnTo>
                <a:cubicBezTo>
                  <a:pt x="24" y="260"/>
                  <a:pt x="0" y="236"/>
                  <a:pt x="0" y="206"/>
                </a:cubicBezTo>
                <a:cubicBezTo>
                  <a:pt x="0" y="177"/>
                  <a:pt x="24" y="153"/>
                  <a:pt x="53" y="153"/>
                </a:cubicBezTo>
                <a:lnTo>
                  <a:pt x="268" y="153"/>
                </a:lnTo>
                <a:lnTo>
                  <a:pt x="218" y="94"/>
                </a:lnTo>
                <a:cubicBezTo>
                  <a:pt x="199" y="72"/>
                  <a:pt x="202" y="38"/>
                  <a:pt x="224" y="19"/>
                </a:cubicBezTo>
                <a:cubicBezTo>
                  <a:pt x="247" y="0"/>
                  <a:pt x="280" y="3"/>
                  <a:pt x="299" y="25"/>
                </a:cubicBezTo>
                <a:lnTo>
                  <a:pt x="424" y="172"/>
                </a:lnTo>
                <a:cubicBezTo>
                  <a:pt x="441" y="192"/>
                  <a:pt x="441" y="221"/>
                  <a:pt x="424" y="241"/>
                </a:cubicBezTo>
                <a:close/>
              </a:path>
            </a:pathLst>
          </a:custGeom>
          <a:solidFill>
            <a:srgbClr val="00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39C"/>
              </a:solidFill>
              <a:latin typeface="Arial" panose="020B0604020202020204" pitchFamily="34" charset="0"/>
              <a:ea typeface="黑体" panose="02010609060101010101" pitchFamily="49" charset="-122"/>
              <a:sym typeface="Arial" panose="020B0604020202020204" pitchFamily="34" charset="0"/>
            </a:endParaRPr>
          </a:p>
        </p:txBody>
      </p:sp>
      <p:sp>
        <p:nvSpPr>
          <p:cNvPr id="32" name="文本框 31">
            <a:extLst>
              <a:ext uri="{FF2B5EF4-FFF2-40B4-BE49-F238E27FC236}">
                <a16:creationId xmlns:a16="http://schemas.microsoft.com/office/drawing/2014/main" id="{4EC7B7CF-57AE-C45C-0FD3-CACFF704FE49}"/>
              </a:ext>
            </a:extLst>
          </p:cNvPr>
          <p:cNvSpPr txBox="1"/>
          <p:nvPr/>
        </p:nvSpPr>
        <p:spPr>
          <a:xfrm>
            <a:off x="810014" y="4477360"/>
            <a:ext cx="705871" cy="400110"/>
          </a:xfrm>
          <a:prstGeom prst="rect">
            <a:avLst/>
          </a:prstGeom>
          <a:noFill/>
        </p:spPr>
        <p:txBody>
          <a:bodyPr wrap="square" rtlCol="0">
            <a:spAutoFit/>
          </a:bodyPr>
          <a:lstStyle/>
          <a:p>
            <a:r>
              <a:rPr kumimoji="1" lang="en-US" altLang="zh-CN" sz="20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endParaRPr kumimoji="1" lang="zh-CN" altLang="en-US" sz="20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p:txBody>
      </p:sp>
      <p:sp>
        <p:nvSpPr>
          <p:cNvPr id="54" name="right-arrow_44621">
            <a:extLst>
              <a:ext uri="{FF2B5EF4-FFF2-40B4-BE49-F238E27FC236}">
                <a16:creationId xmlns:a16="http://schemas.microsoft.com/office/drawing/2014/main" id="{6527C41D-9543-B332-ACDE-466E941D86C7}"/>
              </a:ext>
            </a:extLst>
          </p:cNvPr>
          <p:cNvSpPr/>
          <p:nvPr/>
        </p:nvSpPr>
        <p:spPr>
          <a:xfrm>
            <a:off x="7993933" y="3256820"/>
            <a:ext cx="490246" cy="439736"/>
          </a:xfrm>
          <a:custGeom>
            <a:avLst/>
            <a:gdLst>
              <a:gd name="T0" fmla="*/ 424 w 441"/>
              <a:gd name="T1" fmla="*/ 241 h 406"/>
              <a:gd name="T2" fmla="*/ 299 w 441"/>
              <a:gd name="T3" fmla="*/ 388 h 406"/>
              <a:gd name="T4" fmla="*/ 259 w 441"/>
              <a:gd name="T5" fmla="*/ 406 h 406"/>
              <a:gd name="T6" fmla="*/ 224 w 441"/>
              <a:gd name="T7" fmla="*/ 394 h 406"/>
              <a:gd name="T8" fmla="*/ 218 w 441"/>
              <a:gd name="T9" fmla="*/ 319 h 406"/>
              <a:gd name="T10" fmla="*/ 268 w 441"/>
              <a:gd name="T11" fmla="*/ 260 h 406"/>
              <a:gd name="T12" fmla="*/ 53 w 441"/>
              <a:gd name="T13" fmla="*/ 260 h 406"/>
              <a:gd name="T14" fmla="*/ 0 w 441"/>
              <a:gd name="T15" fmla="*/ 206 h 406"/>
              <a:gd name="T16" fmla="*/ 53 w 441"/>
              <a:gd name="T17" fmla="*/ 153 h 406"/>
              <a:gd name="T18" fmla="*/ 268 w 441"/>
              <a:gd name="T19" fmla="*/ 153 h 406"/>
              <a:gd name="T20" fmla="*/ 218 w 441"/>
              <a:gd name="T21" fmla="*/ 94 h 406"/>
              <a:gd name="T22" fmla="*/ 224 w 441"/>
              <a:gd name="T23" fmla="*/ 19 h 406"/>
              <a:gd name="T24" fmla="*/ 299 w 441"/>
              <a:gd name="T25" fmla="*/ 25 h 406"/>
              <a:gd name="T26" fmla="*/ 424 w 441"/>
              <a:gd name="T27" fmla="*/ 172 h 406"/>
              <a:gd name="T28" fmla="*/ 424 w 441"/>
              <a:gd name="T29" fmla="*/ 24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1" h="406">
                <a:moveTo>
                  <a:pt x="424" y="241"/>
                </a:moveTo>
                <a:lnTo>
                  <a:pt x="299" y="388"/>
                </a:lnTo>
                <a:cubicBezTo>
                  <a:pt x="289" y="400"/>
                  <a:pt x="274" y="406"/>
                  <a:pt x="259" y="406"/>
                </a:cubicBezTo>
                <a:cubicBezTo>
                  <a:pt x="246" y="406"/>
                  <a:pt x="234" y="402"/>
                  <a:pt x="224" y="394"/>
                </a:cubicBezTo>
                <a:cubicBezTo>
                  <a:pt x="202" y="375"/>
                  <a:pt x="199" y="341"/>
                  <a:pt x="218" y="319"/>
                </a:cubicBezTo>
                <a:lnTo>
                  <a:pt x="268" y="260"/>
                </a:lnTo>
                <a:lnTo>
                  <a:pt x="53" y="260"/>
                </a:lnTo>
                <a:cubicBezTo>
                  <a:pt x="24" y="260"/>
                  <a:pt x="0" y="236"/>
                  <a:pt x="0" y="206"/>
                </a:cubicBezTo>
                <a:cubicBezTo>
                  <a:pt x="0" y="177"/>
                  <a:pt x="24" y="153"/>
                  <a:pt x="53" y="153"/>
                </a:cubicBezTo>
                <a:lnTo>
                  <a:pt x="268" y="153"/>
                </a:lnTo>
                <a:lnTo>
                  <a:pt x="218" y="94"/>
                </a:lnTo>
                <a:cubicBezTo>
                  <a:pt x="199" y="72"/>
                  <a:pt x="202" y="38"/>
                  <a:pt x="224" y="19"/>
                </a:cubicBezTo>
                <a:cubicBezTo>
                  <a:pt x="247" y="0"/>
                  <a:pt x="280" y="3"/>
                  <a:pt x="299" y="25"/>
                </a:cubicBezTo>
                <a:lnTo>
                  <a:pt x="424" y="172"/>
                </a:lnTo>
                <a:cubicBezTo>
                  <a:pt x="441" y="192"/>
                  <a:pt x="441" y="221"/>
                  <a:pt x="424" y="241"/>
                </a:cubicBezTo>
                <a:close/>
              </a:path>
            </a:pathLst>
          </a:custGeom>
          <a:solidFill>
            <a:srgbClr val="00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39C"/>
              </a:solidFill>
              <a:latin typeface="Arial" panose="020B0604020202020204" pitchFamily="34" charset="0"/>
              <a:ea typeface="黑体" panose="02010609060101010101" pitchFamily="49" charset="-122"/>
              <a:sym typeface="Arial" panose="020B0604020202020204" pitchFamily="34" charset="0"/>
            </a:endParaRPr>
          </a:p>
        </p:txBody>
      </p:sp>
      <p:grpSp>
        <p:nvGrpSpPr>
          <p:cNvPr id="69" name="组合 68">
            <a:extLst>
              <a:ext uri="{FF2B5EF4-FFF2-40B4-BE49-F238E27FC236}">
                <a16:creationId xmlns:a16="http://schemas.microsoft.com/office/drawing/2014/main" id="{0737D7CF-9028-4F04-CB0B-C9C1D2992165}"/>
              </a:ext>
            </a:extLst>
          </p:cNvPr>
          <p:cNvGrpSpPr/>
          <p:nvPr/>
        </p:nvGrpSpPr>
        <p:grpSpPr>
          <a:xfrm>
            <a:off x="4781876" y="1892464"/>
            <a:ext cx="2964244" cy="3568535"/>
            <a:chOff x="4509748" y="1892465"/>
            <a:chExt cx="2964244" cy="3568535"/>
          </a:xfrm>
        </p:grpSpPr>
        <p:sp>
          <p:nvSpPr>
            <p:cNvPr id="30" name="矩形 29">
              <a:extLst>
                <a:ext uri="{FF2B5EF4-FFF2-40B4-BE49-F238E27FC236}">
                  <a16:creationId xmlns:a16="http://schemas.microsoft.com/office/drawing/2014/main" id="{0DFBC5AA-CD72-6826-0642-6D696BAAE5FF}"/>
                </a:ext>
              </a:extLst>
            </p:cNvPr>
            <p:cNvSpPr/>
            <p:nvPr/>
          </p:nvSpPr>
          <p:spPr>
            <a:xfrm>
              <a:off x="4509748" y="1892465"/>
              <a:ext cx="2873185" cy="3568535"/>
            </a:xfrm>
            <a:prstGeom prst="rect">
              <a:avLst/>
            </a:prstGeom>
            <a:solidFill>
              <a:schemeClr val="bg1">
                <a:lumMod val="95000"/>
                <a:alpha val="70000"/>
              </a:schemeClr>
            </a:solidFill>
            <a:ln>
              <a:no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31" name="文本框 30">
              <a:extLst>
                <a:ext uri="{FF2B5EF4-FFF2-40B4-BE49-F238E27FC236}">
                  <a16:creationId xmlns:a16="http://schemas.microsoft.com/office/drawing/2014/main" id="{0688573F-E04E-28EF-9621-F8611F07B7CB}"/>
                </a:ext>
              </a:extLst>
            </p:cNvPr>
            <p:cNvSpPr txBox="1"/>
            <p:nvPr/>
          </p:nvSpPr>
          <p:spPr>
            <a:xfrm>
              <a:off x="4597397" y="5014524"/>
              <a:ext cx="2697886" cy="381771"/>
            </a:xfrm>
            <a:prstGeom prst="rect">
              <a:avLst/>
            </a:prstGeom>
            <a:noFill/>
          </p:spPr>
          <p:txBody>
            <a:bodyPr wrap="square" rtlCol="0">
              <a:spAutoFit/>
            </a:bodyPr>
            <a:lstStyle/>
            <a:p>
              <a:pPr algn="ctr">
                <a:lnSpc>
                  <a:spcPct val="110000"/>
                </a:lnSpc>
              </a:pPr>
              <a:r>
                <a:rPr lang="en-US" altLang="zh-CN" dirty="0">
                  <a:latin typeface="Arial" panose="020B0604020202020204" pitchFamily="34" charset="0"/>
                  <a:ea typeface="黑体" panose="02010609060101010101" pitchFamily="49" charset="-122"/>
                  <a:sym typeface="Arial" panose="020B0604020202020204" pitchFamily="34" charset="0"/>
                </a:rPr>
                <a:t>Extracted objects.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pic>
          <p:nvPicPr>
            <p:cNvPr id="47" name="图片 46">
              <a:extLst>
                <a:ext uri="{FF2B5EF4-FFF2-40B4-BE49-F238E27FC236}">
                  <a16:creationId xmlns:a16="http://schemas.microsoft.com/office/drawing/2014/main" id="{C4824C54-FC04-0412-AF6E-CE79A0D312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4146" y="3266228"/>
              <a:ext cx="1199735" cy="796700"/>
            </a:xfrm>
            <a:prstGeom prst="rect">
              <a:avLst/>
            </a:prstGeom>
            <a:ln>
              <a:solidFill>
                <a:schemeClr val="bg1">
                  <a:lumMod val="65000"/>
                </a:schemeClr>
              </a:solidFill>
            </a:ln>
          </p:spPr>
        </p:pic>
        <p:pic>
          <p:nvPicPr>
            <p:cNvPr id="48" name="图片 47">
              <a:extLst>
                <a:ext uri="{FF2B5EF4-FFF2-40B4-BE49-F238E27FC236}">
                  <a16:creationId xmlns:a16="http://schemas.microsoft.com/office/drawing/2014/main" id="{19714952-CC72-FD88-A20A-EE7D5EAB3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1057" y="3188734"/>
              <a:ext cx="844413" cy="933375"/>
            </a:xfrm>
            <a:prstGeom prst="rect">
              <a:avLst/>
            </a:prstGeom>
            <a:ln>
              <a:solidFill>
                <a:schemeClr val="bg1">
                  <a:lumMod val="65000"/>
                </a:schemeClr>
              </a:solidFill>
            </a:ln>
          </p:spPr>
        </p:pic>
        <p:pic>
          <p:nvPicPr>
            <p:cNvPr id="49" name="图片 48">
              <a:extLst>
                <a:ext uri="{FF2B5EF4-FFF2-40B4-BE49-F238E27FC236}">
                  <a16:creationId xmlns:a16="http://schemas.microsoft.com/office/drawing/2014/main" id="{1756DD24-F725-D4AB-0F7D-A001862DA8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644" y="1947792"/>
              <a:ext cx="549831" cy="1161360"/>
            </a:xfrm>
            <a:prstGeom prst="rect">
              <a:avLst/>
            </a:prstGeom>
            <a:ln>
              <a:solidFill>
                <a:schemeClr val="bg1">
                  <a:lumMod val="65000"/>
                </a:schemeClr>
              </a:solidFill>
            </a:ln>
          </p:spPr>
        </p:pic>
        <p:pic>
          <p:nvPicPr>
            <p:cNvPr id="50" name="图片 49">
              <a:extLst>
                <a:ext uri="{FF2B5EF4-FFF2-40B4-BE49-F238E27FC236}">
                  <a16:creationId xmlns:a16="http://schemas.microsoft.com/office/drawing/2014/main" id="{341DA725-334F-F3A2-2517-4E60AD5BCD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6365" y="4201691"/>
              <a:ext cx="2083546" cy="732497"/>
            </a:xfrm>
            <a:prstGeom prst="rect">
              <a:avLst/>
            </a:prstGeom>
            <a:ln>
              <a:solidFill>
                <a:schemeClr val="bg1">
                  <a:lumMod val="65000"/>
                </a:schemeClr>
              </a:solidFill>
            </a:ln>
          </p:spPr>
        </p:pic>
        <p:pic>
          <p:nvPicPr>
            <p:cNvPr id="51" name="图片 50">
              <a:extLst>
                <a:ext uri="{FF2B5EF4-FFF2-40B4-BE49-F238E27FC236}">
                  <a16:creationId xmlns:a16="http://schemas.microsoft.com/office/drawing/2014/main" id="{A1C30FBE-5DD4-91B5-79C1-4A8AD2705E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62306" y="1964869"/>
              <a:ext cx="832977" cy="1146463"/>
            </a:xfrm>
            <a:prstGeom prst="rect">
              <a:avLst/>
            </a:prstGeom>
            <a:ln>
              <a:solidFill>
                <a:schemeClr val="bg1">
                  <a:lumMod val="65000"/>
                </a:schemeClr>
              </a:solidFill>
            </a:ln>
          </p:spPr>
        </p:pic>
        <p:pic>
          <p:nvPicPr>
            <p:cNvPr id="52" name="图片 51">
              <a:extLst>
                <a:ext uri="{FF2B5EF4-FFF2-40B4-BE49-F238E27FC236}">
                  <a16:creationId xmlns:a16="http://schemas.microsoft.com/office/drawing/2014/main" id="{28EF97CF-EF39-C67C-5E92-A0B7AC20708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06035" y="1964869"/>
              <a:ext cx="850891" cy="1146464"/>
            </a:xfrm>
            <a:prstGeom prst="rect">
              <a:avLst/>
            </a:prstGeom>
            <a:ln>
              <a:solidFill>
                <a:schemeClr val="bg1">
                  <a:lumMod val="65000"/>
                </a:schemeClr>
              </a:solidFill>
            </a:ln>
          </p:spPr>
        </p:pic>
        <p:pic>
          <p:nvPicPr>
            <p:cNvPr id="53" name="图片 52">
              <a:extLst>
                <a:ext uri="{FF2B5EF4-FFF2-40B4-BE49-F238E27FC236}">
                  <a16:creationId xmlns:a16="http://schemas.microsoft.com/office/drawing/2014/main" id="{A611DFB7-8B42-B565-6B8E-EBE5460E036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42179" y="3241112"/>
              <a:ext cx="311153" cy="1412329"/>
            </a:xfrm>
            <a:prstGeom prst="rect">
              <a:avLst/>
            </a:prstGeom>
            <a:ln>
              <a:solidFill>
                <a:schemeClr val="bg1">
                  <a:lumMod val="65000"/>
                </a:schemeClr>
              </a:solidFill>
            </a:ln>
          </p:spPr>
        </p:pic>
        <p:sp>
          <p:nvSpPr>
            <p:cNvPr id="60" name="文本框 59">
              <a:extLst>
                <a:ext uri="{FF2B5EF4-FFF2-40B4-BE49-F238E27FC236}">
                  <a16:creationId xmlns:a16="http://schemas.microsoft.com/office/drawing/2014/main" id="{F4327FC6-FCD3-A0B3-D136-5BD483EC5AE4}"/>
                </a:ext>
              </a:extLst>
            </p:cNvPr>
            <p:cNvSpPr txBox="1"/>
            <p:nvPr/>
          </p:nvSpPr>
          <p:spPr>
            <a:xfrm>
              <a:off x="6768121" y="4653441"/>
              <a:ext cx="705871" cy="400110"/>
            </a:xfrm>
            <a:prstGeom prst="rect">
              <a:avLst/>
            </a:prstGeom>
            <a:noFill/>
          </p:spPr>
          <p:txBody>
            <a:bodyPr wrap="square" rtlCol="0">
              <a:spAutoFit/>
            </a:bodyPr>
            <a:lstStyle/>
            <a:p>
              <a:r>
                <a:rPr kumimoji="1" lang="en-US" altLang="zh-CN" sz="20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endParaRPr kumimoji="1" lang="zh-CN" altLang="en-US" sz="20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p:txBody>
        </p:sp>
      </p:grpSp>
      <p:grpSp>
        <p:nvGrpSpPr>
          <p:cNvPr id="70" name="组合 69">
            <a:extLst>
              <a:ext uri="{FF2B5EF4-FFF2-40B4-BE49-F238E27FC236}">
                <a16:creationId xmlns:a16="http://schemas.microsoft.com/office/drawing/2014/main" id="{36119912-9677-C87F-194D-AC78398B4ECA}"/>
              </a:ext>
            </a:extLst>
          </p:cNvPr>
          <p:cNvGrpSpPr/>
          <p:nvPr/>
        </p:nvGrpSpPr>
        <p:grpSpPr>
          <a:xfrm>
            <a:off x="8731992" y="1845152"/>
            <a:ext cx="2873185" cy="3568535"/>
            <a:chOff x="8220590" y="1923191"/>
            <a:chExt cx="2873185" cy="3568535"/>
          </a:xfrm>
        </p:grpSpPr>
        <p:sp>
          <p:nvSpPr>
            <p:cNvPr id="55" name="矩形 54">
              <a:extLst>
                <a:ext uri="{FF2B5EF4-FFF2-40B4-BE49-F238E27FC236}">
                  <a16:creationId xmlns:a16="http://schemas.microsoft.com/office/drawing/2014/main" id="{5477116B-EDC9-54F2-2595-1BE416220C19}"/>
                </a:ext>
              </a:extLst>
            </p:cNvPr>
            <p:cNvSpPr/>
            <p:nvPr/>
          </p:nvSpPr>
          <p:spPr>
            <a:xfrm>
              <a:off x="8220590" y="1923191"/>
              <a:ext cx="2873185" cy="3568535"/>
            </a:xfrm>
            <a:prstGeom prst="rect">
              <a:avLst/>
            </a:prstGeom>
            <a:solidFill>
              <a:schemeClr val="bg1">
                <a:lumMod val="95000"/>
                <a:alpha val="70000"/>
              </a:schemeClr>
            </a:solidFill>
            <a:ln>
              <a:no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56" name="文本框 55">
              <a:extLst>
                <a:ext uri="{FF2B5EF4-FFF2-40B4-BE49-F238E27FC236}">
                  <a16:creationId xmlns:a16="http://schemas.microsoft.com/office/drawing/2014/main" id="{F014A840-3CCD-E2A5-1493-10952A70A091}"/>
                </a:ext>
              </a:extLst>
            </p:cNvPr>
            <p:cNvSpPr txBox="1"/>
            <p:nvPr/>
          </p:nvSpPr>
          <p:spPr>
            <a:xfrm>
              <a:off x="8343856" y="5034347"/>
              <a:ext cx="2697886" cy="381771"/>
            </a:xfrm>
            <a:prstGeom prst="rect">
              <a:avLst/>
            </a:prstGeom>
            <a:noFill/>
          </p:spPr>
          <p:txBody>
            <a:bodyPr wrap="square" rtlCol="0">
              <a:spAutoFit/>
            </a:bodyPr>
            <a:lstStyle/>
            <a:p>
              <a:pPr algn="ctr">
                <a:lnSpc>
                  <a:spcPct val="110000"/>
                </a:lnSpc>
              </a:pPr>
              <a:r>
                <a:rPr lang="en-US" altLang="zh-CN" dirty="0">
                  <a:latin typeface="Arial" panose="020B0604020202020204" pitchFamily="34" charset="0"/>
                  <a:ea typeface="黑体" panose="02010609060101010101" pitchFamily="49" charset="-122"/>
                  <a:sym typeface="Arial" panose="020B0604020202020204" pitchFamily="34" charset="0"/>
                </a:rPr>
                <a:t>Object library.</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pic>
          <p:nvPicPr>
            <p:cNvPr id="57" name="图片 56">
              <a:extLst>
                <a:ext uri="{FF2B5EF4-FFF2-40B4-BE49-F238E27FC236}">
                  <a16:creationId xmlns:a16="http://schemas.microsoft.com/office/drawing/2014/main" id="{F2923C25-6E30-18E1-EE58-5F56BA85DE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43856" y="3757186"/>
              <a:ext cx="1811347" cy="636802"/>
            </a:xfrm>
            <a:prstGeom prst="rect">
              <a:avLst/>
            </a:prstGeom>
            <a:ln>
              <a:solidFill>
                <a:schemeClr val="bg1">
                  <a:lumMod val="65000"/>
                </a:schemeClr>
              </a:solidFill>
            </a:ln>
          </p:spPr>
        </p:pic>
        <p:pic>
          <p:nvPicPr>
            <p:cNvPr id="58" name="图片 57">
              <a:extLst>
                <a:ext uri="{FF2B5EF4-FFF2-40B4-BE49-F238E27FC236}">
                  <a16:creationId xmlns:a16="http://schemas.microsoft.com/office/drawing/2014/main" id="{E1856094-B372-CCE1-FFF2-60ACB9421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23226" y="1994576"/>
              <a:ext cx="1216098" cy="1344218"/>
            </a:xfrm>
            <a:prstGeom prst="rect">
              <a:avLst/>
            </a:prstGeom>
            <a:ln>
              <a:solidFill>
                <a:schemeClr val="bg1">
                  <a:lumMod val="65000"/>
                </a:schemeClr>
              </a:solidFill>
            </a:ln>
          </p:spPr>
        </p:pic>
        <p:pic>
          <p:nvPicPr>
            <p:cNvPr id="59" name="图片 58">
              <a:extLst>
                <a:ext uri="{FF2B5EF4-FFF2-40B4-BE49-F238E27FC236}">
                  <a16:creationId xmlns:a16="http://schemas.microsoft.com/office/drawing/2014/main" id="{59BB30DA-C9F5-1F43-0DFF-A1606804724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69784" y="1994576"/>
              <a:ext cx="997662" cy="1344218"/>
            </a:xfrm>
            <a:prstGeom prst="rect">
              <a:avLst/>
            </a:prstGeom>
            <a:ln>
              <a:solidFill>
                <a:schemeClr val="bg1">
                  <a:lumMod val="65000"/>
                </a:schemeClr>
              </a:solidFill>
            </a:ln>
          </p:spPr>
        </p:pic>
        <p:sp>
          <p:nvSpPr>
            <p:cNvPr id="61" name="文本框 60">
              <a:extLst>
                <a:ext uri="{FF2B5EF4-FFF2-40B4-BE49-F238E27FC236}">
                  <a16:creationId xmlns:a16="http://schemas.microsoft.com/office/drawing/2014/main" id="{27CA579F-6A8B-F962-3578-9C726D72C8E2}"/>
                </a:ext>
              </a:extLst>
            </p:cNvPr>
            <p:cNvSpPr txBox="1"/>
            <p:nvPr/>
          </p:nvSpPr>
          <p:spPr>
            <a:xfrm>
              <a:off x="10337302" y="3847485"/>
              <a:ext cx="705871" cy="400110"/>
            </a:xfrm>
            <a:prstGeom prst="rect">
              <a:avLst/>
            </a:prstGeom>
            <a:noFill/>
          </p:spPr>
          <p:txBody>
            <a:bodyPr wrap="square" rtlCol="0">
              <a:spAutoFit/>
            </a:bodyPr>
            <a:lstStyle/>
            <a:p>
              <a:r>
                <a:rPr kumimoji="1" lang="en-US" altLang="zh-CN" sz="20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endParaRPr kumimoji="1" lang="zh-CN" altLang="en-US" sz="2000" dirty="0">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p:txBody>
        </p:sp>
        <p:sp>
          <p:nvSpPr>
            <p:cNvPr id="62" name="文本框 61">
              <a:extLst>
                <a:ext uri="{FF2B5EF4-FFF2-40B4-BE49-F238E27FC236}">
                  <a16:creationId xmlns:a16="http://schemas.microsoft.com/office/drawing/2014/main" id="{40395883-1B86-F6B3-D98A-7A8DF8B982F4}"/>
                </a:ext>
              </a:extLst>
            </p:cNvPr>
            <p:cNvSpPr txBox="1"/>
            <p:nvPr/>
          </p:nvSpPr>
          <p:spPr>
            <a:xfrm>
              <a:off x="8921451" y="4351106"/>
              <a:ext cx="805878" cy="349583"/>
            </a:xfrm>
            <a:prstGeom prst="rect">
              <a:avLst/>
            </a:prstGeom>
            <a:noFill/>
          </p:spPr>
          <p:txBody>
            <a:bodyPr wrap="square" rtlCol="0">
              <a:spAutoFit/>
            </a:bodyPr>
            <a:lstStyle/>
            <a:p>
              <a:pPr algn="ctr">
                <a:lnSpc>
                  <a:spcPct val="110000"/>
                </a:lnSpc>
              </a:pPr>
              <a:r>
                <a:rPr lang="en-US" altLang="zh-CN" sz="1600" dirty="0">
                  <a:latin typeface="Arial" panose="020B0604020202020204" pitchFamily="34" charset="0"/>
                  <a:ea typeface="黑体" panose="02010609060101010101" pitchFamily="49" charset="-122"/>
                  <a:sym typeface="Arial" panose="020B0604020202020204" pitchFamily="34" charset="0"/>
                </a:rPr>
                <a:t>dog</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p:sp>
          <p:nvSpPr>
            <p:cNvPr id="64" name="文本框 63">
              <a:extLst>
                <a:ext uri="{FF2B5EF4-FFF2-40B4-BE49-F238E27FC236}">
                  <a16:creationId xmlns:a16="http://schemas.microsoft.com/office/drawing/2014/main" id="{52BEFA08-2396-0F49-80DD-1F601BB4162F}"/>
                </a:ext>
              </a:extLst>
            </p:cNvPr>
            <p:cNvSpPr txBox="1"/>
            <p:nvPr/>
          </p:nvSpPr>
          <p:spPr>
            <a:xfrm>
              <a:off x="8344922" y="3256820"/>
              <a:ext cx="1250093" cy="349583"/>
            </a:xfrm>
            <a:prstGeom prst="rect">
              <a:avLst/>
            </a:prstGeom>
            <a:noFill/>
          </p:spPr>
          <p:txBody>
            <a:bodyPr wrap="square" rtlCol="0">
              <a:spAutoFit/>
            </a:bodyPr>
            <a:lstStyle/>
            <a:p>
              <a:pPr algn="ctr">
                <a:lnSpc>
                  <a:spcPct val="110000"/>
                </a:lnSpc>
              </a:pPr>
              <a:r>
                <a:rPr lang="en-US" altLang="zh-CN" sz="1600" dirty="0">
                  <a:latin typeface="Arial" panose="020B0604020202020204" pitchFamily="34" charset="0"/>
                  <a:ea typeface="黑体" panose="02010609060101010101" pitchFamily="49" charset="-122"/>
                  <a:sym typeface="Arial" panose="020B0604020202020204" pitchFamily="34" charset="0"/>
                </a:rPr>
                <a:t>motorcycle</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p:sp>
          <p:nvSpPr>
            <p:cNvPr id="65" name="文本框 64">
              <a:extLst>
                <a:ext uri="{FF2B5EF4-FFF2-40B4-BE49-F238E27FC236}">
                  <a16:creationId xmlns:a16="http://schemas.microsoft.com/office/drawing/2014/main" id="{FCA75769-BAD7-209F-3BF0-561835B940A6}"/>
                </a:ext>
              </a:extLst>
            </p:cNvPr>
            <p:cNvSpPr txBox="1"/>
            <p:nvPr/>
          </p:nvSpPr>
          <p:spPr>
            <a:xfrm>
              <a:off x="10064888" y="3264257"/>
              <a:ext cx="805878" cy="349583"/>
            </a:xfrm>
            <a:prstGeom prst="rect">
              <a:avLst/>
            </a:prstGeom>
            <a:noFill/>
          </p:spPr>
          <p:txBody>
            <a:bodyPr wrap="square" rtlCol="0">
              <a:spAutoFit/>
            </a:bodyPr>
            <a:lstStyle/>
            <a:p>
              <a:pPr algn="ctr">
                <a:lnSpc>
                  <a:spcPct val="110000"/>
                </a:lnSpc>
              </a:pPr>
              <a:r>
                <a:rPr lang="en-US" altLang="zh-CN" sz="1600" dirty="0">
                  <a:latin typeface="Arial" panose="020B0604020202020204" pitchFamily="34" charset="0"/>
                  <a:ea typeface="黑体" panose="02010609060101010101" pitchFamily="49" charset="-122"/>
                  <a:sym typeface="Arial" panose="020B0604020202020204" pitchFamily="34" charset="0"/>
                </a:rPr>
                <a:t>giraffe</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p:grpSp>
      <p:sp>
        <p:nvSpPr>
          <p:cNvPr id="67" name="文本框 66">
            <a:extLst>
              <a:ext uri="{FF2B5EF4-FFF2-40B4-BE49-F238E27FC236}">
                <a16:creationId xmlns:a16="http://schemas.microsoft.com/office/drawing/2014/main" id="{4649DA3F-AE13-01B6-6445-3DB786428E55}"/>
              </a:ext>
            </a:extLst>
          </p:cNvPr>
          <p:cNvSpPr txBox="1"/>
          <p:nvPr/>
        </p:nvSpPr>
        <p:spPr>
          <a:xfrm>
            <a:off x="3718951" y="2972426"/>
            <a:ext cx="1150373" cy="480575"/>
          </a:xfrm>
          <a:prstGeom prst="rect">
            <a:avLst/>
          </a:prstGeom>
        </p:spPr>
        <p:txBody>
          <a:bodyPr wrap="square" rtlCol="0">
            <a:normAutofit fontScale="85000" lnSpcReduction="10000"/>
          </a:bodyPr>
          <a:lstStyle/>
          <a:p>
            <a:pPr algn="l"/>
            <a:r>
              <a:rPr lang="en-US" altLang="zh-CN" dirty="0" err="1">
                <a:latin typeface="Arial" panose="020B0604020202020204" pitchFamily="34" charset="0"/>
                <a:ea typeface="黑体" panose="02010609060101010101" pitchFamily="49" charset="-122"/>
                <a:sym typeface="Arial" panose="020B0604020202020204" pitchFamily="34" charset="0"/>
              </a:rPr>
              <a:t>Yolact</a:t>
            </a: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68" name="文本框 67">
            <a:extLst>
              <a:ext uri="{FF2B5EF4-FFF2-40B4-BE49-F238E27FC236}">
                <a16:creationId xmlns:a16="http://schemas.microsoft.com/office/drawing/2014/main" id="{3B2E887B-6181-8C00-A085-BAACB7A99DCE}"/>
              </a:ext>
            </a:extLst>
          </p:cNvPr>
          <p:cNvSpPr txBox="1"/>
          <p:nvPr/>
        </p:nvSpPr>
        <p:spPr>
          <a:xfrm>
            <a:off x="660400" y="6202847"/>
            <a:ext cx="10858500" cy="284776"/>
          </a:xfrm>
          <a:prstGeom prst="rect">
            <a:avLst/>
          </a:prstGeom>
        </p:spPr>
        <p:txBody>
          <a:bodyPr wrap="square" rtlCol="0">
            <a:noAutofit/>
          </a:bodyPr>
          <a:lstStyle/>
          <a:p>
            <a:pPr algn="l"/>
            <a:r>
              <a:rPr lang="en-US" altLang="zh-CN" sz="1000" dirty="0">
                <a:latin typeface="Arial" panose="020B0604020202020204" pitchFamily="34" charset="0"/>
                <a:ea typeface="黑体" panose="02010609060101010101" pitchFamily="49" charset="-122"/>
                <a:sym typeface="Arial" panose="020B0604020202020204" pitchFamily="34" charset="0"/>
              </a:rPr>
              <a:t>[1] D. </a:t>
            </a:r>
            <a:r>
              <a:rPr lang="en-US" altLang="zh-CN" sz="1000" dirty="0" err="1">
                <a:latin typeface="Arial" panose="020B0604020202020204" pitchFamily="34" charset="0"/>
                <a:ea typeface="黑体" panose="02010609060101010101" pitchFamily="49" charset="-122"/>
                <a:sym typeface="Arial" panose="020B0604020202020204" pitchFamily="34" charset="0"/>
              </a:rPr>
              <a:t>Bolya</a:t>
            </a:r>
            <a:r>
              <a:rPr lang="en-US" altLang="zh-CN" sz="1000" dirty="0">
                <a:latin typeface="Arial" panose="020B0604020202020204" pitchFamily="34" charset="0"/>
                <a:ea typeface="黑体" panose="02010609060101010101" pitchFamily="49" charset="-122"/>
                <a:sym typeface="Arial" panose="020B0604020202020204" pitchFamily="34" charset="0"/>
              </a:rPr>
              <a:t>, C. Zhou, F. Xiao, and Y. J. Lee, “YOLACT++ better Real-Time instance segmentation,” IEEE Transactions on Pattern Analysis and Machine Intelligence, vol. 44, no. 2, pp. 1108–1121, 2022.</a:t>
            </a:r>
            <a:endParaRPr lang="zh-CN" altLang="en-US" sz="1000" dirty="0">
              <a:latin typeface="Arial" panose="020B0604020202020204" pitchFamily="34" charset="0"/>
              <a:ea typeface="黑体" panose="02010609060101010101" pitchFamily="49" charset="-122"/>
              <a:sym typeface="Arial" panose="020B0604020202020204" pitchFamily="34" charset="0"/>
            </a:endParaRPr>
          </a:p>
        </p:txBody>
      </p:sp>
      <p:sp>
        <p:nvSpPr>
          <p:cNvPr id="72" name="文本框 71">
            <a:extLst>
              <a:ext uri="{FF2B5EF4-FFF2-40B4-BE49-F238E27FC236}">
                <a16:creationId xmlns:a16="http://schemas.microsoft.com/office/drawing/2014/main" id="{F438B416-E68A-48B9-AE38-CF496B3AD0BF}"/>
              </a:ext>
            </a:extLst>
          </p:cNvPr>
          <p:cNvSpPr txBox="1"/>
          <p:nvPr/>
        </p:nvSpPr>
        <p:spPr>
          <a:xfrm>
            <a:off x="7636965" y="2397585"/>
            <a:ext cx="1150373" cy="1235704"/>
          </a:xfrm>
          <a:prstGeom prst="rect">
            <a:avLst/>
          </a:prstGeom>
        </p:spPr>
        <p:txBody>
          <a:bodyPr wrap="square" rtlCol="0">
            <a:normAutofit/>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Models</a:t>
            </a:r>
          </a:p>
          <a:p>
            <a:pPr algn="ctr"/>
            <a:r>
              <a:rPr lang="en-US" altLang="zh-CN" dirty="0">
                <a:latin typeface="Arial" panose="020B0604020202020204" pitchFamily="34" charset="0"/>
                <a:ea typeface="黑体" panose="02010609060101010101" pitchFamily="49" charset="-122"/>
                <a:sym typeface="Arial" panose="020B0604020202020204" pitchFamily="34" charset="0"/>
              </a:rPr>
              <a:t>and</a:t>
            </a:r>
          </a:p>
          <a:p>
            <a:pPr algn="ctr"/>
            <a:r>
              <a:rPr lang="en-US" altLang="zh-CN" dirty="0">
                <a:latin typeface="Arial" panose="020B0604020202020204" pitchFamily="34" charset="0"/>
                <a:ea typeface="黑体" panose="02010609060101010101" pitchFamily="49" charset="-122"/>
                <a:sym typeface="Arial" panose="020B0604020202020204" pitchFamily="34" charset="0"/>
              </a:rPr>
              <a:t>persons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Tree>
    <p:extLst>
      <p:ext uri="{BB962C8B-B14F-4D97-AF65-F5344CB8AC3E}">
        <p14:creationId xmlns:p14="http://schemas.microsoft.com/office/powerpoint/2010/main" val="85405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5192A-0FDB-C516-9D82-39216337F539}"/>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26</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3" name="标题 2">
            <a:extLst>
              <a:ext uri="{FF2B5EF4-FFF2-40B4-BE49-F238E27FC236}">
                <a16:creationId xmlns:a16="http://schemas.microsoft.com/office/drawing/2014/main" id="{1D325607-1B0B-50EF-00A4-A37544492DDD}"/>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Additional Pages</a:t>
            </a:r>
            <a:endParaRPr lang="en-GB" dirty="0">
              <a:latin typeface="Arial" panose="020B0604020202020204" pitchFamily="34" charset="0"/>
              <a:ea typeface="黑体" panose="02010609060101010101" pitchFamily="49" charset="-122"/>
              <a:sym typeface="Arial" panose="020B0604020202020204" pitchFamily="34" charset="0"/>
            </a:endParaRPr>
          </a:p>
        </p:txBody>
      </p:sp>
      <p:sp>
        <p:nvSpPr>
          <p:cNvPr id="4" name="文本占位符 3">
            <a:extLst>
              <a:ext uri="{FF2B5EF4-FFF2-40B4-BE49-F238E27FC236}">
                <a16:creationId xmlns:a16="http://schemas.microsoft.com/office/drawing/2014/main" id="{0B7CAE2B-889C-5A7E-6506-FB69C343ADF5}"/>
              </a:ext>
            </a:extLst>
          </p:cNvPr>
          <p:cNvSpPr>
            <a:spLocks noGrp="1"/>
          </p:cNvSpPr>
          <p:nvPr>
            <p:ph type="body" sz="quarter" idx="16"/>
          </p:nvPr>
        </p:nvSpPr>
        <p:spPr/>
        <p:txBody>
          <a:bodyPr/>
          <a:lstStyle/>
          <a:p>
            <a:r>
              <a:rPr lang="en-GB"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The necessary to test the case of neither present.</a:t>
            </a:r>
          </a:p>
        </p:txBody>
      </p:sp>
      <p:pic>
        <p:nvPicPr>
          <p:cNvPr id="19" name="图片 18">
            <a:extLst>
              <a:ext uri="{FF2B5EF4-FFF2-40B4-BE49-F238E27FC236}">
                <a16:creationId xmlns:a16="http://schemas.microsoft.com/office/drawing/2014/main" id="{D82E99D9-7F76-4CD0-9558-2383E3716951}"/>
              </a:ext>
            </a:extLst>
          </p:cNvPr>
          <p:cNvPicPr>
            <a:picLocks noChangeAspect="1"/>
          </p:cNvPicPr>
          <p:nvPr/>
        </p:nvPicPr>
        <p:blipFill>
          <a:blip r:embed="rId3"/>
          <a:stretch>
            <a:fillRect/>
          </a:stretch>
        </p:blipFill>
        <p:spPr>
          <a:xfrm>
            <a:off x="2463234" y="1581211"/>
            <a:ext cx="2771685" cy="1847789"/>
          </a:xfrm>
          <a:prstGeom prst="rect">
            <a:avLst/>
          </a:prstGeom>
        </p:spPr>
      </p:pic>
      <p:pic>
        <p:nvPicPr>
          <p:cNvPr id="20" name="图片 19">
            <a:extLst>
              <a:ext uri="{FF2B5EF4-FFF2-40B4-BE49-F238E27FC236}">
                <a16:creationId xmlns:a16="http://schemas.microsoft.com/office/drawing/2014/main" id="{EA2FF758-10B6-4AF4-BE06-7F985E686D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21783" y="1581210"/>
            <a:ext cx="2771685" cy="1847790"/>
          </a:xfrm>
          <a:prstGeom prst="rect">
            <a:avLst/>
          </a:prstGeom>
        </p:spPr>
      </p:pic>
      <p:sp>
        <p:nvSpPr>
          <p:cNvPr id="21" name="文本框 27">
            <a:extLst>
              <a:ext uri="{FF2B5EF4-FFF2-40B4-BE49-F238E27FC236}">
                <a16:creationId xmlns:a16="http://schemas.microsoft.com/office/drawing/2014/main" id="{1422CB0E-2BD1-456A-8CEE-7CD60612516F}"/>
              </a:ext>
            </a:extLst>
          </p:cNvPr>
          <p:cNvSpPr txBox="1"/>
          <p:nvPr/>
        </p:nvSpPr>
        <p:spPr>
          <a:xfrm>
            <a:off x="2037003" y="3437916"/>
            <a:ext cx="7609992" cy="330277"/>
          </a:xfrm>
          <a:prstGeom prst="rect">
            <a:avLst/>
          </a:prstGeom>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There is a keyboard but no mouse in the picture, but the classifier outputs the mouse.</a:t>
            </a:r>
          </a:p>
        </p:txBody>
      </p:sp>
      <p:pic>
        <p:nvPicPr>
          <p:cNvPr id="22" name="图片 21">
            <a:extLst>
              <a:ext uri="{FF2B5EF4-FFF2-40B4-BE49-F238E27FC236}">
                <a16:creationId xmlns:a16="http://schemas.microsoft.com/office/drawing/2014/main" id="{D60E3152-D09A-4E07-982C-78F41F889AC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21783" y="3994863"/>
            <a:ext cx="2771685" cy="1847790"/>
          </a:xfrm>
          <a:prstGeom prst="rect">
            <a:avLst/>
          </a:prstGeom>
        </p:spPr>
      </p:pic>
      <p:pic>
        <p:nvPicPr>
          <p:cNvPr id="23" name="图片 22">
            <a:extLst>
              <a:ext uri="{FF2B5EF4-FFF2-40B4-BE49-F238E27FC236}">
                <a16:creationId xmlns:a16="http://schemas.microsoft.com/office/drawing/2014/main" id="{7D71FE9D-1629-40B4-A1E2-D1806B6D80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63234" y="3994863"/>
            <a:ext cx="2771685" cy="1847790"/>
          </a:xfrm>
          <a:prstGeom prst="rect">
            <a:avLst/>
          </a:prstGeom>
        </p:spPr>
      </p:pic>
      <p:sp>
        <p:nvSpPr>
          <p:cNvPr id="24" name="文本框 33">
            <a:extLst>
              <a:ext uri="{FF2B5EF4-FFF2-40B4-BE49-F238E27FC236}">
                <a16:creationId xmlns:a16="http://schemas.microsoft.com/office/drawing/2014/main" id="{75A16FB8-59BE-4264-9576-D763BC261BD0}"/>
              </a:ext>
            </a:extLst>
          </p:cNvPr>
          <p:cNvSpPr txBox="1"/>
          <p:nvPr/>
        </p:nvSpPr>
        <p:spPr>
          <a:xfrm>
            <a:off x="2037003" y="5912371"/>
            <a:ext cx="7609993" cy="330277"/>
          </a:xfrm>
          <a:prstGeom prst="rect">
            <a:avLst/>
          </a:prstGeom>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If we remove the keyboard using some technique, the classifier no longer outputs the mouse.</a:t>
            </a:r>
          </a:p>
        </p:txBody>
      </p:sp>
    </p:spTree>
    <p:extLst>
      <p:ext uri="{BB962C8B-B14F-4D97-AF65-F5344CB8AC3E}">
        <p14:creationId xmlns:p14="http://schemas.microsoft.com/office/powerpoint/2010/main" val="2395010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A5EE3FC-DE0E-48BE-92DD-B332AE367ED9}"/>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3</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4" name="标题 3">
            <a:extLst>
              <a:ext uri="{FF2B5EF4-FFF2-40B4-BE49-F238E27FC236}">
                <a16:creationId xmlns:a16="http://schemas.microsoft.com/office/drawing/2014/main" id="{5575D336-A161-469B-B53B-C414FADC3EE5}"/>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Motivation</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pic>
        <p:nvPicPr>
          <p:cNvPr id="5" name="图片 4">
            <a:extLst>
              <a:ext uri="{FF2B5EF4-FFF2-40B4-BE49-F238E27FC236}">
                <a16:creationId xmlns:a16="http://schemas.microsoft.com/office/drawing/2014/main" id="{5432B6DC-0F02-497B-91F1-2B22990A5648}"/>
              </a:ext>
            </a:extLst>
          </p:cNvPr>
          <p:cNvPicPr>
            <a:picLocks noChangeAspect="1"/>
          </p:cNvPicPr>
          <p:nvPr/>
        </p:nvPicPr>
        <p:blipFill>
          <a:blip r:embed="rId3"/>
          <a:stretch>
            <a:fillRect/>
          </a:stretch>
        </p:blipFill>
        <p:spPr>
          <a:xfrm>
            <a:off x="1246029" y="1974775"/>
            <a:ext cx="3908850" cy="3299861"/>
          </a:xfrm>
          <a:prstGeom prst="rect">
            <a:avLst/>
          </a:prstGeom>
        </p:spPr>
      </p:pic>
      <p:sp>
        <p:nvSpPr>
          <p:cNvPr id="6" name="文本框 5">
            <a:extLst>
              <a:ext uri="{FF2B5EF4-FFF2-40B4-BE49-F238E27FC236}">
                <a16:creationId xmlns:a16="http://schemas.microsoft.com/office/drawing/2014/main" id="{12E7C5E7-E00B-43E6-8AA9-4D832148C97E}"/>
              </a:ext>
            </a:extLst>
          </p:cNvPr>
          <p:cNvSpPr txBox="1"/>
          <p:nvPr/>
        </p:nvSpPr>
        <p:spPr>
          <a:xfrm>
            <a:off x="1104251" y="5274636"/>
            <a:ext cx="4284179" cy="541859"/>
          </a:xfrm>
          <a:prstGeom prst="rect">
            <a:avLst/>
          </a:prstGeom>
        </p:spPr>
        <p:txBody>
          <a:bodyPr wrap="square" rtlCol="0">
            <a:noAutofit/>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Image classifiers (ML-GCN) manage to learn the dependencies between multiple labels [1].</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p:sp>
        <p:nvSpPr>
          <p:cNvPr id="10" name="文本框 9">
            <a:extLst>
              <a:ext uri="{FF2B5EF4-FFF2-40B4-BE49-F238E27FC236}">
                <a16:creationId xmlns:a16="http://schemas.microsoft.com/office/drawing/2014/main" id="{D53A45EA-59B6-44E3-AC51-DF03BF071091}"/>
              </a:ext>
            </a:extLst>
          </p:cNvPr>
          <p:cNvSpPr txBox="1"/>
          <p:nvPr/>
        </p:nvSpPr>
        <p:spPr>
          <a:xfrm>
            <a:off x="660400" y="6190334"/>
            <a:ext cx="10858500" cy="439736"/>
          </a:xfrm>
          <a:prstGeom prst="rect">
            <a:avLst/>
          </a:prstGeom>
        </p:spPr>
        <p:txBody>
          <a:bodyPr wrap="square" rtlCol="0">
            <a:noAutofit/>
          </a:bodyPr>
          <a:lstStyle/>
          <a:p>
            <a:pPr algn="l"/>
            <a:r>
              <a:rPr lang="en-US" altLang="zh-CN" sz="1000" dirty="0">
                <a:latin typeface="Arial" panose="020B0604020202020204" pitchFamily="34" charset="0"/>
                <a:ea typeface="黑体" panose="02010609060101010101" pitchFamily="49" charset="-122"/>
                <a:sym typeface="Arial" panose="020B0604020202020204" pitchFamily="34" charset="0"/>
              </a:rPr>
              <a:t>[1] Z. Chen, X. Wei, P. Wang, and Y. Guo, “Multi-label image recognition with graph convolutional networks,” in Proceedings of the IEEE/CVF conference on computer vision and pattern recognition, 2019, pp. 5177–5186.</a:t>
            </a:r>
          </a:p>
        </p:txBody>
      </p:sp>
      <p:sp>
        <p:nvSpPr>
          <p:cNvPr id="30" name="文本占位符 8">
            <a:extLst>
              <a:ext uri="{FF2B5EF4-FFF2-40B4-BE49-F238E27FC236}">
                <a16:creationId xmlns:a16="http://schemas.microsoft.com/office/drawing/2014/main" id="{219D4D65-198E-43DC-A034-3F0162067BAB}"/>
              </a:ext>
            </a:extLst>
          </p:cNvPr>
          <p:cNvSpPr>
            <a:spLocks noGrp="1"/>
          </p:cNvSpPr>
          <p:nvPr>
            <p:ph type="body" sz="quarter" idx="16"/>
          </p:nvPr>
        </p:nvSpPr>
        <p:spPr>
          <a:xfrm>
            <a:off x="376384" y="947716"/>
            <a:ext cx="11544951" cy="439736"/>
          </a:xfrm>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What is the current status of research?</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2" name="文本框 1">
            <a:extLst>
              <a:ext uri="{FF2B5EF4-FFF2-40B4-BE49-F238E27FC236}">
                <a16:creationId xmlns:a16="http://schemas.microsoft.com/office/drawing/2014/main" id="{73BFD916-4816-775E-D322-523FEE6F9DB0}"/>
              </a:ext>
            </a:extLst>
          </p:cNvPr>
          <p:cNvSpPr txBox="1"/>
          <p:nvPr/>
        </p:nvSpPr>
        <p:spPr>
          <a:xfrm>
            <a:off x="326754" y="1455726"/>
            <a:ext cx="11206434" cy="480277"/>
          </a:xfrm>
          <a:prstGeom prst="rect">
            <a:avLst/>
          </a:prstGeom>
        </p:spPr>
        <p:txBody>
          <a:bodyPr wrap="square" rtlCol="0">
            <a:noAutofit/>
          </a:bodyPr>
          <a:lstStyle/>
          <a:p>
            <a:r>
              <a:rPr lang="en-US" altLang="zh-CN" sz="2000" dirty="0">
                <a:latin typeface="Arial" panose="020B0604020202020204" pitchFamily="34" charset="0"/>
                <a:ea typeface="黑体" panose="02010609060101010101" pitchFamily="49" charset="-122"/>
                <a:sym typeface="Arial" panose="020B0604020202020204" pitchFamily="34" charset="0"/>
              </a:rPr>
              <a:t>As an important task in computer vision, multi-label image classification has made great progress. </a:t>
            </a:r>
            <a:endParaRPr lang="zh-CN" altLang="en-US" sz="2000" dirty="0">
              <a:latin typeface="Arial" panose="020B0604020202020204" pitchFamily="34" charset="0"/>
              <a:ea typeface="黑体" panose="02010609060101010101" pitchFamily="49" charset="-122"/>
              <a:sym typeface="Arial" panose="020B0604020202020204" pitchFamily="34" charset="0"/>
            </a:endParaRPr>
          </a:p>
        </p:txBody>
      </p:sp>
      <p:sp>
        <p:nvSpPr>
          <p:cNvPr id="7" name="文本框 6">
            <a:extLst>
              <a:ext uri="{FF2B5EF4-FFF2-40B4-BE49-F238E27FC236}">
                <a16:creationId xmlns:a16="http://schemas.microsoft.com/office/drawing/2014/main" id="{598E88D7-8AFA-43BF-F51B-0986AB1B7931}"/>
              </a:ext>
            </a:extLst>
          </p:cNvPr>
          <p:cNvSpPr txBox="1"/>
          <p:nvPr/>
        </p:nvSpPr>
        <p:spPr>
          <a:xfrm>
            <a:off x="5611090" y="2763494"/>
            <a:ext cx="5638800" cy="2385929"/>
          </a:xfrm>
          <a:prstGeom prst="rect">
            <a:avLst/>
          </a:prstGeom>
        </p:spPr>
        <p:txBody>
          <a:bodyPr wrap="square" rtlCol="0">
            <a:noAutofit/>
          </a:bodyPr>
          <a:lstStyle>
            <a:defPPr>
              <a:defRPr lang="zh-CN"/>
            </a:defPPr>
            <a:lvl1pPr algn="ctr">
              <a:defRPr sz="1400">
                <a:latin typeface="Arial" panose="020B0604020202020204" pitchFamily="34" charset="0"/>
                <a:ea typeface="黑体" panose="02010609060101010101" pitchFamily="49" charset="-122"/>
              </a:defRPr>
            </a:lvl1pPr>
          </a:lstStyle>
          <a:p>
            <a:pPr algn="l">
              <a:lnSpc>
                <a:spcPct val="150000"/>
              </a:lnSpc>
            </a:pPr>
            <a:r>
              <a:rPr lang="en-GB" sz="2000" dirty="0">
                <a:sym typeface="Arial" panose="020B0604020202020204" pitchFamily="34" charset="0"/>
              </a:rPr>
              <a:t>New Risks:</a:t>
            </a:r>
          </a:p>
          <a:p>
            <a:pPr algn="l">
              <a:lnSpc>
                <a:spcPct val="150000"/>
              </a:lnSpc>
            </a:pPr>
            <a:r>
              <a:rPr lang="en-US" sz="2000" dirty="0">
                <a:sym typeface="Arial" panose="020B0604020202020204" pitchFamily="34" charset="0"/>
              </a:rPr>
              <a:t>The classifiers might simply guess whether there is an object in the image.</a:t>
            </a:r>
          </a:p>
          <a:p>
            <a:pPr marL="285750" indent="-285750" algn="l">
              <a:lnSpc>
                <a:spcPct val="150000"/>
              </a:lnSpc>
              <a:buFont typeface="Arial" panose="020B0604020202020204" pitchFamily="34" charset="0"/>
              <a:buChar char="•"/>
            </a:pPr>
            <a:r>
              <a:rPr lang="en-US" sz="2000" dirty="0">
                <a:sym typeface="Arial" panose="020B0604020202020204" pitchFamily="34" charset="0"/>
              </a:rPr>
              <a:t>Based on the relationship.</a:t>
            </a:r>
          </a:p>
          <a:p>
            <a:pPr marL="285750" indent="-285750" algn="l">
              <a:lnSpc>
                <a:spcPct val="150000"/>
              </a:lnSpc>
              <a:buFont typeface="Arial" panose="020B0604020202020204" pitchFamily="34" charset="0"/>
              <a:buChar char="•"/>
            </a:pPr>
            <a:r>
              <a:rPr lang="en-US" sz="2000" dirty="0">
                <a:sym typeface="Arial" panose="020B0604020202020204" pitchFamily="34" charset="0"/>
              </a:rPr>
              <a:t>Rather than based on the image.</a:t>
            </a:r>
            <a:endParaRPr lang="en-GB" sz="2000" dirty="0">
              <a:sym typeface="Arial" panose="020B0604020202020204" pitchFamily="34" charset="0"/>
            </a:endParaRPr>
          </a:p>
        </p:txBody>
      </p:sp>
    </p:spTree>
    <p:extLst>
      <p:ext uri="{BB962C8B-B14F-4D97-AF65-F5344CB8AC3E}">
        <p14:creationId xmlns:p14="http://schemas.microsoft.com/office/powerpoint/2010/main" val="370057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A5EE3FC-DE0E-48BE-92DD-B332AE367ED9}"/>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4</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4" name="标题 3">
            <a:extLst>
              <a:ext uri="{FF2B5EF4-FFF2-40B4-BE49-F238E27FC236}">
                <a16:creationId xmlns:a16="http://schemas.microsoft.com/office/drawing/2014/main" id="{5575D336-A161-469B-B53B-C414FADC3EE5}"/>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Motivation</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10" name="文本框 9">
            <a:extLst>
              <a:ext uri="{FF2B5EF4-FFF2-40B4-BE49-F238E27FC236}">
                <a16:creationId xmlns:a16="http://schemas.microsoft.com/office/drawing/2014/main" id="{D53A45EA-59B6-44E3-AC51-DF03BF071091}"/>
              </a:ext>
            </a:extLst>
          </p:cNvPr>
          <p:cNvSpPr txBox="1"/>
          <p:nvPr/>
        </p:nvSpPr>
        <p:spPr>
          <a:xfrm>
            <a:off x="660400" y="6197260"/>
            <a:ext cx="10858500" cy="365125"/>
          </a:xfrm>
          <a:prstGeom prst="rect">
            <a:avLst/>
          </a:prstGeom>
        </p:spPr>
        <p:txBody>
          <a:bodyPr wrap="square" rtlCol="0">
            <a:noAutofit/>
          </a:bodyPr>
          <a:lstStyle/>
          <a:p>
            <a:pPr algn="l"/>
            <a:r>
              <a:rPr lang="en-US" altLang="zh-CN" sz="1000" dirty="0">
                <a:latin typeface="Arial" panose="020B0604020202020204" pitchFamily="34" charset="0"/>
                <a:ea typeface="黑体" panose="02010609060101010101" pitchFamily="49" charset="-122"/>
                <a:sym typeface="Arial" panose="020B0604020202020204" pitchFamily="34" charset="0"/>
              </a:rPr>
              <a:t>[1] S. Hu, H. Wu, P. Wang, J. Chang, Y. Tu, X. Jiang, X. </a:t>
            </a:r>
            <a:r>
              <a:rPr lang="en-US" altLang="zh-CN" sz="1000" dirty="0" err="1">
                <a:latin typeface="Arial" panose="020B0604020202020204" pitchFamily="34" charset="0"/>
                <a:ea typeface="黑体" panose="02010609060101010101" pitchFamily="49" charset="-122"/>
                <a:sym typeface="Arial" panose="020B0604020202020204" pitchFamily="34" charset="0"/>
              </a:rPr>
              <a:t>Niu</a:t>
            </a:r>
            <a:r>
              <a:rPr lang="en-US" altLang="zh-CN" sz="1000" dirty="0">
                <a:latin typeface="Arial" panose="020B0604020202020204" pitchFamily="34" charset="0"/>
                <a:ea typeface="黑体" panose="02010609060101010101" pitchFamily="49" charset="-122"/>
                <a:sym typeface="Arial" panose="020B0604020202020204" pitchFamily="34" charset="0"/>
              </a:rPr>
              <a:t>, and C. </a:t>
            </a:r>
            <a:r>
              <a:rPr lang="en-US" altLang="zh-CN" sz="1000" dirty="0" err="1">
                <a:latin typeface="Arial" panose="020B0604020202020204" pitchFamily="34" charset="0"/>
                <a:ea typeface="黑体" panose="02010609060101010101" pitchFamily="49" charset="-122"/>
                <a:sym typeface="Arial" panose="020B0604020202020204" pitchFamily="34" charset="0"/>
              </a:rPr>
              <a:t>Nie</a:t>
            </a:r>
            <a:r>
              <a:rPr lang="en-US" altLang="zh-CN" sz="1000" dirty="0">
                <a:latin typeface="Arial" panose="020B0604020202020204" pitchFamily="34" charset="0"/>
                <a:ea typeface="黑体" panose="02010609060101010101" pitchFamily="49" charset="-122"/>
                <a:sym typeface="Arial" panose="020B0604020202020204" pitchFamily="34" charset="0"/>
              </a:rPr>
              <a:t>, “ATOM: Automated black-box testing of multi-label image classification systems,” in 2023 38th IEEE/ACM International Conference on Automated Software Engineering. IEEE, 2023, pp. 230–242.</a:t>
            </a:r>
            <a:endParaRPr lang="zh-CN" altLang="en-US" sz="1000" dirty="0">
              <a:latin typeface="Arial" panose="020B0604020202020204" pitchFamily="34" charset="0"/>
              <a:ea typeface="黑体" panose="02010609060101010101" pitchFamily="49" charset="-122"/>
              <a:sym typeface="Arial" panose="020B0604020202020204" pitchFamily="34" charset="0"/>
            </a:endParaRPr>
          </a:p>
        </p:txBody>
      </p:sp>
      <p:sp>
        <p:nvSpPr>
          <p:cNvPr id="16" name="文本框 15">
            <a:extLst>
              <a:ext uri="{FF2B5EF4-FFF2-40B4-BE49-F238E27FC236}">
                <a16:creationId xmlns:a16="http://schemas.microsoft.com/office/drawing/2014/main" id="{99F5BC84-16CF-402A-B1BA-419C8C52ADF5}"/>
              </a:ext>
            </a:extLst>
          </p:cNvPr>
          <p:cNvSpPr txBox="1"/>
          <p:nvPr/>
        </p:nvSpPr>
        <p:spPr>
          <a:xfrm>
            <a:off x="1334951" y="5127650"/>
            <a:ext cx="4624979" cy="497969"/>
          </a:xfrm>
          <a:prstGeom prst="rect">
            <a:avLst/>
          </a:prstGeom>
        </p:spPr>
        <p:txBody>
          <a:bodyPr wrap="square" rtlCol="0">
            <a:noAutofit/>
          </a:bodyPr>
          <a:lstStyle/>
          <a:p>
            <a:pPr algn="ctr"/>
            <a:r>
              <a:rPr lang="en-US" altLang="zh-CN" sz="16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ATOM is the first to take into account the ability of classifiers to handle the label combinations [1].</a:t>
            </a:r>
          </a:p>
        </p:txBody>
      </p:sp>
      <p:sp>
        <p:nvSpPr>
          <p:cNvPr id="30" name="文本占位符 8">
            <a:extLst>
              <a:ext uri="{FF2B5EF4-FFF2-40B4-BE49-F238E27FC236}">
                <a16:creationId xmlns:a16="http://schemas.microsoft.com/office/drawing/2014/main" id="{219D4D65-198E-43DC-A034-3F0162067BAB}"/>
              </a:ext>
            </a:extLst>
          </p:cNvPr>
          <p:cNvSpPr>
            <a:spLocks noGrp="1"/>
          </p:cNvSpPr>
          <p:nvPr>
            <p:ph type="body" sz="quarter" idx="16"/>
          </p:nvPr>
        </p:nvSpPr>
        <p:spPr>
          <a:xfrm>
            <a:off x="376384" y="947716"/>
            <a:ext cx="11544951" cy="439736"/>
          </a:xfrm>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What did our previous work focus on?</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graphicFrame>
        <p:nvGraphicFramePr>
          <p:cNvPr id="8" name="对象 7">
            <a:extLst>
              <a:ext uri="{FF2B5EF4-FFF2-40B4-BE49-F238E27FC236}">
                <a16:creationId xmlns:a16="http://schemas.microsoft.com/office/drawing/2014/main" id="{47FB5DF5-4BAD-4441-8720-1141A10A95B5}"/>
              </a:ext>
            </a:extLst>
          </p:cNvPr>
          <p:cNvGraphicFramePr>
            <a:graphicFrameLocks noChangeAspect="1"/>
          </p:cNvGraphicFramePr>
          <p:nvPr>
            <p:extLst>
              <p:ext uri="{D42A27DB-BD31-4B8C-83A1-F6EECF244321}">
                <p14:modId xmlns:p14="http://schemas.microsoft.com/office/powerpoint/2010/main" val="171823990"/>
              </p:ext>
            </p:extLst>
          </p:nvPr>
        </p:nvGraphicFramePr>
        <p:xfrm>
          <a:off x="1074898" y="1939217"/>
          <a:ext cx="5090743" cy="3220491"/>
        </p:xfrm>
        <a:graphic>
          <a:graphicData uri="http://schemas.openxmlformats.org/presentationml/2006/ole">
            <mc:AlternateContent xmlns:mc="http://schemas.openxmlformats.org/markup-compatibility/2006">
              <mc:Choice xmlns:v="urn:schemas-microsoft-com:vml" Requires="v">
                <p:oleObj r:id="rId3" imgW="11381242" imgH="7199267" progId="">
                  <p:embed/>
                </p:oleObj>
              </mc:Choice>
              <mc:Fallback>
                <p:oleObj r:id="rId3" imgW="11381242" imgH="7199267" progId="">
                  <p:embed/>
                  <p:pic>
                    <p:nvPicPr>
                      <p:cNvPr id="8" name="对象 7">
                        <a:extLst>
                          <a:ext uri="{FF2B5EF4-FFF2-40B4-BE49-F238E27FC236}">
                            <a16:creationId xmlns:a16="http://schemas.microsoft.com/office/drawing/2014/main" id="{47FB5DF5-4BAD-4441-8720-1141A10A95B5}"/>
                          </a:ext>
                        </a:extLst>
                      </p:cNvPr>
                      <p:cNvPicPr/>
                      <p:nvPr/>
                    </p:nvPicPr>
                    <p:blipFill>
                      <a:blip r:embed="rId4"/>
                      <a:stretch>
                        <a:fillRect/>
                      </a:stretch>
                    </p:blipFill>
                    <p:spPr>
                      <a:xfrm>
                        <a:off x="1074898" y="1939217"/>
                        <a:ext cx="5090743" cy="3220491"/>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5621B38A-B250-FA90-AFEB-68E1408DDA76}"/>
              </a:ext>
            </a:extLst>
          </p:cNvPr>
          <p:cNvSpPr txBox="1"/>
          <p:nvPr/>
        </p:nvSpPr>
        <p:spPr>
          <a:xfrm>
            <a:off x="6309946" y="4016013"/>
            <a:ext cx="5351071" cy="1140337"/>
          </a:xfrm>
          <a:prstGeom prst="rect">
            <a:avLst/>
          </a:prstGeom>
        </p:spPr>
        <p:txBody>
          <a:bodyPr wrap="square" rtlCol="0">
            <a:noAutofit/>
          </a:bodyPr>
          <a:lstStyle>
            <a:defPPr>
              <a:defRPr lang="zh-CN"/>
            </a:defPPr>
            <a:lvl1pPr algn="ctr">
              <a:defRPr sz="1400">
                <a:latin typeface="Arial" panose="020B0604020202020204" pitchFamily="34" charset="0"/>
                <a:ea typeface="黑体" panose="02010609060101010101" pitchFamily="49" charset="-122"/>
              </a:defRPr>
            </a:lvl1pPr>
          </a:lstStyle>
          <a:p>
            <a:pPr algn="l"/>
            <a:r>
              <a:rPr lang="en-GB" sz="2000" dirty="0">
                <a:sym typeface="Arial" panose="020B0604020202020204" pitchFamily="34" charset="0"/>
              </a:rPr>
              <a:t>Shortage:</a:t>
            </a:r>
          </a:p>
          <a:p>
            <a:pPr algn="l"/>
            <a:r>
              <a:rPr lang="en-US" sz="2000" dirty="0">
                <a:sym typeface="Arial" panose="020B0604020202020204" pitchFamily="34" charset="0"/>
              </a:rPr>
              <a:t>Only co-occurrence.</a:t>
            </a:r>
          </a:p>
          <a:p>
            <a:pPr algn="l"/>
            <a:r>
              <a:rPr lang="en-US" altLang="zh-CN" sz="2000" dirty="0">
                <a:sym typeface="Arial" panose="020B0604020202020204" pitchFamily="34" charset="0"/>
              </a:rPr>
              <a:t>H</a:t>
            </a:r>
            <a:r>
              <a:rPr lang="en-US" sz="2000" dirty="0">
                <a:sym typeface="Arial" panose="020B0604020202020204" pitchFamily="34" charset="0"/>
              </a:rPr>
              <a:t>ow about other cases of two or more labels?</a:t>
            </a:r>
          </a:p>
        </p:txBody>
      </p:sp>
      <p:sp>
        <p:nvSpPr>
          <p:cNvPr id="7" name="文本框 6">
            <a:extLst>
              <a:ext uri="{FF2B5EF4-FFF2-40B4-BE49-F238E27FC236}">
                <a16:creationId xmlns:a16="http://schemas.microsoft.com/office/drawing/2014/main" id="{890CCBEA-4A89-29FC-E126-8603D4846EEE}"/>
              </a:ext>
            </a:extLst>
          </p:cNvPr>
          <p:cNvSpPr txBox="1"/>
          <p:nvPr/>
        </p:nvSpPr>
        <p:spPr>
          <a:xfrm>
            <a:off x="326754" y="1455726"/>
            <a:ext cx="9714713" cy="480277"/>
          </a:xfrm>
          <a:prstGeom prst="rect">
            <a:avLst/>
          </a:prstGeom>
        </p:spPr>
        <p:txBody>
          <a:bodyPr wrap="square" rtlCol="0">
            <a:noAutofit/>
          </a:bodyPr>
          <a:lstStyle/>
          <a:p>
            <a:r>
              <a:rPr lang="en-US" altLang="zh-CN" sz="2000" dirty="0">
                <a:latin typeface="Arial" panose="020B0604020202020204" pitchFamily="34" charset="0"/>
                <a:ea typeface="黑体" panose="02010609060101010101" pitchFamily="49" charset="-122"/>
                <a:sym typeface="Arial" panose="020B0604020202020204" pitchFamily="34" charset="0"/>
              </a:rPr>
              <a:t>Whether the classifier can correctly handle the correlations between multiple labels?</a:t>
            </a:r>
            <a:endParaRPr lang="zh-CN" altLang="en-US" sz="2000" dirty="0">
              <a:latin typeface="Arial" panose="020B0604020202020204" pitchFamily="34" charset="0"/>
              <a:ea typeface="黑体" panose="02010609060101010101" pitchFamily="49" charset="-122"/>
              <a:sym typeface="Arial" panose="020B0604020202020204" pitchFamily="34" charset="0"/>
            </a:endParaRPr>
          </a:p>
        </p:txBody>
      </p:sp>
      <p:sp>
        <p:nvSpPr>
          <p:cNvPr id="6" name="文本框 5">
            <a:extLst>
              <a:ext uri="{FF2B5EF4-FFF2-40B4-BE49-F238E27FC236}">
                <a16:creationId xmlns:a16="http://schemas.microsoft.com/office/drawing/2014/main" id="{260EA251-82E3-B58F-11B2-24962FBE2FD5}"/>
              </a:ext>
            </a:extLst>
          </p:cNvPr>
          <p:cNvSpPr txBox="1"/>
          <p:nvPr/>
        </p:nvSpPr>
        <p:spPr>
          <a:xfrm>
            <a:off x="6309945" y="2364002"/>
            <a:ext cx="5351071" cy="1323439"/>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ATOM [1] tried to obtain images containing a certain label combination, such as cake and orange, via an image search engine, and then evaluated the classifiers using these images. </a:t>
            </a:r>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683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A5EE3FC-DE0E-48BE-92DD-B332AE367ED9}"/>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5</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4" name="标题 3">
            <a:extLst>
              <a:ext uri="{FF2B5EF4-FFF2-40B4-BE49-F238E27FC236}">
                <a16:creationId xmlns:a16="http://schemas.microsoft.com/office/drawing/2014/main" id="{5575D336-A161-469B-B53B-C414FADC3EE5}"/>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Motivation</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30" name="文本占位符 8">
            <a:extLst>
              <a:ext uri="{FF2B5EF4-FFF2-40B4-BE49-F238E27FC236}">
                <a16:creationId xmlns:a16="http://schemas.microsoft.com/office/drawing/2014/main" id="{219D4D65-198E-43DC-A034-3F0162067BAB}"/>
              </a:ext>
            </a:extLst>
          </p:cNvPr>
          <p:cNvSpPr>
            <a:spLocks noGrp="1"/>
          </p:cNvSpPr>
          <p:nvPr>
            <p:ph type="body" sz="quarter" idx="16"/>
          </p:nvPr>
        </p:nvSpPr>
        <p:spPr>
          <a:xfrm>
            <a:off x="376384" y="947716"/>
            <a:ext cx="11544951" cy="439736"/>
          </a:xfrm>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What problem does this work aim to solve?</a:t>
            </a:r>
          </a:p>
        </p:txBody>
      </p:sp>
      <p:pic>
        <p:nvPicPr>
          <p:cNvPr id="9" name="图片 8">
            <a:extLst>
              <a:ext uri="{FF2B5EF4-FFF2-40B4-BE49-F238E27FC236}">
                <a16:creationId xmlns:a16="http://schemas.microsoft.com/office/drawing/2014/main" id="{EA2FF758-10B6-4AF4-BE06-7F985E686D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97102" y="1527356"/>
            <a:ext cx="2555007" cy="1703338"/>
          </a:xfrm>
          <a:prstGeom prst="rect">
            <a:avLst/>
          </a:prstGeom>
        </p:spPr>
      </p:pic>
      <p:sp>
        <p:nvSpPr>
          <p:cNvPr id="28" name="文本框 27">
            <a:extLst>
              <a:ext uri="{FF2B5EF4-FFF2-40B4-BE49-F238E27FC236}">
                <a16:creationId xmlns:a16="http://schemas.microsoft.com/office/drawing/2014/main" id="{1422CB0E-2BD1-456A-8CEE-7CD60612516F}"/>
              </a:ext>
            </a:extLst>
          </p:cNvPr>
          <p:cNvSpPr txBox="1"/>
          <p:nvPr/>
        </p:nvSpPr>
        <p:spPr>
          <a:xfrm>
            <a:off x="5789668" y="3192613"/>
            <a:ext cx="1784878" cy="330277"/>
          </a:xfrm>
          <a:prstGeom prst="rect">
            <a:avLst/>
          </a:prstGeom>
        </p:spPr>
        <p:txBody>
          <a:bodyPr wrap="square" rtlCol="0">
            <a:noAutofit/>
          </a:bodyPr>
          <a:lstStyle/>
          <a:p>
            <a:pPr algn="ctr"/>
            <a:r>
              <a:rPr lang="en-US" altLang="zh-CN" sz="16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Co-occurrence.</a:t>
            </a:r>
          </a:p>
        </p:txBody>
      </p:sp>
      <p:pic>
        <p:nvPicPr>
          <p:cNvPr id="12" name="图片 11">
            <a:extLst>
              <a:ext uri="{FF2B5EF4-FFF2-40B4-BE49-F238E27FC236}">
                <a16:creationId xmlns:a16="http://schemas.microsoft.com/office/drawing/2014/main" id="{D60E3152-D09A-4E07-982C-78F41F889A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97102" y="3499844"/>
            <a:ext cx="2555007" cy="1703338"/>
          </a:xfrm>
          <a:prstGeom prst="rect">
            <a:avLst/>
          </a:prstGeom>
        </p:spPr>
      </p:pic>
      <p:graphicFrame>
        <p:nvGraphicFramePr>
          <p:cNvPr id="22" name="表格 23">
            <a:extLst>
              <a:ext uri="{FF2B5EF4-FFF2-40B4-BE49-F238E27FC236}">
                <a16:creationId xmlns:a16="http://schemas.microsoft.com/office/drawing/2014/main" id="{79EBD239-4DAF-4399-8216-654B51C9ECBC}"/>
              </a:ext>
            </a:extLst>
          </p:cNvPr>
          <p:cNvGraphicFramePr>
            <a:graphicFrameLocks noGrp="1"/>
          </p:cNvGraphicFramePr>
          <p:nvPr>
            <p:extLst>
              <p:ext uri="{D42A27DB-BD31-4B8C-83A1-F6EECF244321}">
                <p14:modId xmlns:p14="http://schemas.microsoft.com/office/powerpoint/2010/main" val="4159482222"/>
              </p:ext>
            </p:extLst>
          </p:nvPr>
        </p:nvGraphicFramePr>
        <p:xfrm>
          <a:off x="1411740" y="2454121"/>
          <a:ext cx="2477874" cy="2671125"/>
        </p:xfrm>
        <a:graphic>
          <a:graphicData uri="http://schemas.openxmlformats.org/drawingml/2006/table">
            <a:tbl>
              <a:tblPr firstRow="1" bandRow="1">
                <a:tableStyleId>{2D5ABB26-0587-4C30-8999-92F81FD0307C}</a:tableStyleId>
              </a:tblPr>
              <a:tblGrid>
                <a:gridCol w="1238937">
                  <a:extLst>
                    <a:ext uri="{9D8B030D-6E8A-4147-A177-3AD203B41FA5}">
                      <a16:colId xmlns:a16="http://schemas.microsoft.com/office/drawing/2014/main" val="785245975"/>
                    </a:ext>
                  </a:extLst>
                </a:gridCol>
                <a:gridCol w="1238937">
                  <a:extLst>
                    <a:ext uri="{9D8B030D-6E8A-4147-A177-3AD203B41FA5}">
                      <a16:colId xmlns:a16="http://schemas.microsoft.com/office/drawing/2014/main" val="1986558096"/>
                    </a:ext>
                  </a:extLst>
                </a:gridCol>
              </a:tblGrid>
              <a:tr h="534225">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Keyboard</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Mouse</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046742"/>
                  </a:ext>
                </a:extLst>
              </a:tr>
              <a:tr h="534225">
                <a:tc>
                  <a:txBody>
                    <a:bodyP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0352998"/>
                  </a:ext>
                </a:extLst>
              </a:tr>
              <a:tr h="534225">
                <a:tc>
                  <a:txBody>
                    <a:bodyPr/>
                    <a:lstStyle/>
                    <a:p>
                      <a:pPr algn="ctr"/>
                      <a:endParaRPr lang="zh-CN" altLang="en-US">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0677"/>
                  </a:ext>
                </a:extLst>
              </a:tr>
              <a:tr h="534225">
                <a:tc>
                  <a:txBody>
                    <a:bodyPr/>
                    <a:lstStyle/>
                    <a:p>
                      <a:pPr algn="ctr"/>
                      <a:endParaRPr lang="zh-CN" altLang="en-US">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8716501"/>
                  </a:ext>
                </a:extLst>
              </a:tr>
              <a:tr h="534225">
                <a:tc>
                  <a:txBody>
                    <a:bodyP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2454105"/>
                  </a:ext>
                </a:extLst>
              </a:tr>
            </a:tbl>
          </a:graphicData>
        </a:graphic>
      </p:graphicFrame>
      <p:pic>
        <p:nvPicPr>
          <p:cNvPr id="37" name="图片 36">
            <a:extLst>
              <a:ext uri="{FF2B5EF4-FFF2-40B4-BE49-F238E27FC236}">
                <a16:creationId xmlns:a16="http://schemas.microsoft.com/office/drawing/2014/main" id="{D99EC30C-E3AC-4B67-8AD2-30F70C19754C}"/>
              </a:ext>
            </a:extLst>
          </p:cNvPr>
          <p:cNvPicPr>
            <a:picLocks noChangeAspect="1"/>
          </p:cNvPicPr>
          <p:nvPr/>
        </p:nvPicPr>
        <p:blipFill>
          <a:blip r:embed="rId5"/>
          <a:stretch>
            <a:fillRect/>
          </a:stretch>
        </p:blipFill>
        <p:spPr>
          <a:xfrm>
            <a:off x="1813000" y="3061338"/>
            <a:ext cx="503873" cy="426848"/>
          </a:xfrm>
          <a:prstGeom prst="rect">
            <a:avLst/>
          </a:prstGeom>
        </p:spPr>
      </p:pic>
      <p:pic>
        <p:nvPicPr>
          <p:cNvPr id="39" name="图片 38">
            <a:extLst>
              <a:ext uri="{FF2B5EF4-FFF2-40B4-BE49-F238E27FC236}">
                <a16:creationId xmlns:a16="http://schemas.microsoft.com/office/drawing/2014/main" id="{C3341352-0E81-4578-85B6-4317B04BE6D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75869" y="3614423"/>
            <a:ext cx="354954" cy="354954"/>
          </a:xfrm>
          <a:prstGeom prst="rect">
            <a:avLst/>
          </a:prstGeom>
        </p:spPr>
      </p:pic>
      <p:pic>
        <p:nvPicPr>
          <p:cNvPr id="40" name="图片 39">
            <a:extLst>
              <a:ext uri="{FF2B5EF4-FFF2-40B4-BE49-F238E27FC236}">
                <a16:creationId xmlns:a16="http://schemas.microsoft.com/office/drawing/2014/main" id="{68C0C315-7CFD-4FEA-B920-C9A0EA6A6C12}"/>
              </a:ext>
            </a:extLst>
          </p:cNvPr>
          <p:cNvPicPr>
            <a:picLocks noChangeAspect="1"/>
          </p:cNvPicPr>
          <p:nvPr/>
        </p:nvPicPr>
        <p:blipFill>
          <a:blip r:embed="rId5"/>
          <a:stretch>
            <a:fillRect/>
          </a:stretch>
        </p:blipFill>
        <p:spPr>
          <a:xfrm>
            <a:off x="3001410" y="4119399"/>
            <a:ext cx="503873" cy="426848"/>
          </a:xfrm>
          <a:prstGeom prst="rect">
            <a:avLst/>
          </a:prstGeom>
        </p:spPr>
      </p:pic>
      <p:pic>
        <p:nvPicPr>
          <p:cNvPr id="41" name="图片 40">
            <a:extLst>
              <a:ext uri="{FF2B5EF4-FFF2-40B4-BE49-F238E27FC236}">
                <a16:creationId xmlns:a16="http://schemas.microsoft.com/office/drawing/2014/main" id="{E4477348-903C-41C6-9053-1DABBE8637C7}"/>
              </a:ext>
            </a:extLst>
          </p:cNvPr>
          <p:cNvPicPr>
            <a:picLocks noChangeAspect="1"/>
          </p:cNvPicPr>
          <p:nvPr/>
        </p:nvPicPr>
        <p:blipFill>
          <a:blip r:embed="rId5"/>
          <a:stretch>
            <a:fillRect/>
          </a:stretch>
        </p:blipFill>
        <p:spPr>
          <a:xfrm>
            <a:off x="1813000" y="3598184"/>
            <a:ext cx="503873" cy="426848"/>
          </a:xfrm>
          <a:prstGeom prst="rect">
            <a:avLst/>
          </a:prstGeom>
        </p:spPr>
      </p:pic>
      <p:pic>
        <p:nvPicPr>
          <p:cNvPr id="42" name="图片 41">
            <a:extLst>
              <a:ext uri="{FF2B5EF4-FFF2-40B4-BE49-F238E27FC236}">
                <a16:creationId xmlns:a16="http://schemas.microsoft.com/office/drawing/2014/main" id="{BE88CCD1-1D40-49E4-98FC-F53217FB8834}"/>
              </a:ext>
            </a:extLst>
          </p:cNvPr>
          <p:cNvPicPr>
            <a:picLocks noChangeAspect="1"/>
          </p:cNvPicPr>
          <p:nvPr/>
        </p:nvPicPr>
        <p:blipFill>
          <a:blip r:embed="rId5"/>
          <a:stretch>
            <a:fillRect/>
          </a:stretch>
        </p:blipFill>
        <p:spPr>
          <a:xfrm>
            <a:off x="3001410" y="3061338"/>
            <a:ext cx="503873" cy="426848"/>
          </a:xfrm>
          <a:prstGeom prst="rect">
            <a:avLst/>
          </a:prstGeom>
        </p:spPr>
      </p:pic>
      <p:pic>
        <p:nvPicPr>
          <p:cNvPr id="43" name="图片 42">
            <a:extLst>
              <a:ext uri="{FF2B5EF4-FFF2-40B4-BE49-F238E27FC236}">
                <a16:creationId xmlns:a16="http://schemas.microsoft.com/office/drawing/2014/main" id="{FF82DF3D-106E-4950-94AA-9BD480B9FA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87459" y="4159190"/>
            <a:ext cx="354954" cy="354954"/>
          </a:xfrm>
          <a:prstGeom prst="rect">
            <a:avLst/>
          </a:prstGeom>
        </p:spPr>
      </p:pic>
      <p:pic>
        <p:nvPicPr>
          <p:cNvPr id="44" name="图片 43">
            <a:extLst>
              <a:ext uri="{FF2B5EF4-FFF2-40B4-BE49-F238E27FC236}">
                <a16:creationId xmlns:a16="http://schemas.microsoft.com/office/drawing/2014/main" id="{6D3E4D01-9E8E-48FC-9D50-957F102B3A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87459" y="4682064"/>
            <a:ext cx="354954" cy="354954"/>
          </a:xfrm>
          <a:prstGeom prst="rect">
            <a:avLst/>
          </a:prstGeom>
        </p:spPr>
      </p:pic>
      <p:sp>
        <p:nvSpPr>
          <p:cNvPr id="5" name="文本框 4">
            <a:extLst>
              <a:ext uri="{FF2B5EF4-FFF2-40B4-BE49-F238E27FC236}">
                <a16:creationId xmlns:a16="http://schemas.microsoft.com/office/drawing/2014/main" id="{7BFD1166-CE0B-3829-9F22-EE2D59B4498A}"/>
              </a:ext>
            </a:extLst>
          </p:cNvPr>
          <p:cNvSpPr txBox="1"/>
          <p:nvPr/>
        </p:nvSpPr>
        <p:spPr>
          <a:xfrm>
            <a:off x="8458659" y="3192613"/>
            <a:ext cx="2657697" cy="330277"/>
          </a:xfrm>
          <a:prstGeom prst="rect">
            <a:avLst/>
          </a:prstGeom>
        </p:spPr>
        <p:txBody>
          <a:bodyPr wrap="square" rtlCol="0">
            <a:noAutofit/>
          </a:bodyPr>
          <a:lstStyle/>
          <a:p>
            <a:pPr algn="ctr"/>
            <a:r>
              <a:rPr lang="en-US" altLang="zh-CN" sz="16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Keyboard with no mouse.</a:t>
            </a:r>
          </a:p>
        </p:txBody>
      </p:sp>
      <p:sp>
        <p:nvSpPr>
          <p:cNvPr id="6" name="文本框 5">
            <a:extLst>
              <a:ext uri="{FF2B5EF4-FFF2-40B4-BE49-F238E27FC236}">
                <a16:creationId xmlns:a16="http://schemas.microsoft.com/office/drawing/2014/main" id="{D8FBDF41-1C59-E960-334E-CFBF548B5466}"/>
              </a:ext>
            </a:extLst>
          </p:cNvPr>
          <p:cNvSpPr txBox="1"/>
          <p:nvPr/>
        </p:nvSpPr>
        <p:spPr>
          <a:xfrm>
            <a:off x="5629055" y="5164376"/>
            <a:ext cx="2697053" cy="330277"/>
          </a:xfrm>
          <a:prstGeom prst="rect">
            <a:avLst/>
          </a:prstGeom>
        </p:spPr>
        <p:txBody>
          <a:bodyPr wrap="square" rtlCol="0">
            <a:noAutofit/>
          </a:bodyPr>
          <a:lstStyle/>
          <a:p>
            <a:pPr algn="ctr"/>
            <a:r>
              <a:rPr lang="en-US" altLang="zh-CN" sz="16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Mouse with no keyboard.</a:t>
            </a:r>
          </a:p>
        </p:txBody>
      </p:sp>
      <p:sp>
        <p:nvSpPr>
          <p:cNvPr id="7" name="文本框 6">
            <a:extLst>
              <a:ext uri="{FF2B5EF4-FFF2-40B4-BE49-F238E27FC236}">
                <a16:creationId xmlns:a16="http://schemas.microsoft.com/office/drawing/2014/main" id="{07FA49E1-276A-E636-BB4D-EFAA3C7F8038}"/>
              </a:ext>
            </a:extLst>
          </p:cNvPr>
          <p:cNvSpPr txBox="1"/>
          <p:nvPr/>
        </p:nvSpPr>
        <p:spPr>
          <a:xfrm>
            <a:off x="8613779" y="5164376"/>
            <a:ext cx="2338330" cy="330277"/>
          </a:xfrm>
          <a:prstGeom prst="rect">
            <a:avLst/>
          </a:prstGeom>
        </p:spPr>
        <p:txBody>
          <a:bodyPr wrap="square" rtlCol="0">
            <a:noAutofit/>
          </a:bodyPr>
          <a:lstStyle/>
          <a:p>
            <a:pPr algn="ctr"/>
            <a:r>
              <a:rPr lang="en-US" altLang="zh-CN" sz="16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Neither present.</a:t>
            </a:r>
          </a:p>
        </p:txBody>
      </p:sp>
      <p:pic>
        <p:nvPicPr>
          <p:cNvPr id="10" name="图片 9">
            <a:extLst>
              <a:ext uri="{FF2B5EF4-FFF2-40B4-BE49-F238E27FC236}">
                <a16:creationId xmlns:a16="http://schemas.microsoft.com/office/drawing/2014/main" id="{324D1DF0-3A97-4556-D103-1C332B6840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5828" y="1530971"/>
            <a:ext cx="2816889" cy="1703338"/>
          </a:xfrm>
          <a:prstGeom prst="rect">
            <a:avLst/>
          </a:prstGeom>
        </p:spPr>
      </p:pic>
      <p:pic>
        <p:nvPicPr>
          <p:cNvPr id="13" name="图片 12">
            <a:extLst>
              <a:ext uri="{FF2B5EF4-FFF2-40B4-BE49-F238E27FC236}">
                <a16:creationId xmlns:a16="http://schemas.microsoft.com/office/drawing/2014/main" id="{C76D1BC5-22C4-EE32-CC71-54D997FABE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9649" y="3499844"/>
            <a:ext cx="2271117" cy="1703338"/>
          </a:xfrm>
          <a:prstGeom prst="rect">
            <a:avLst/>
          </a:prstGeom>
        </p:spPr>
      </p:pic>
      <p:pic>
        <p:nvPicPr>
          <p:cNvPr id="45" name="图片 44">
            <a:extLst>
              <a:ext uri="{FF2B5EF4-FFF2-40B4-BE49-F238E27FC236}">
                <a16:creationId xmlns:a16="http://schemas.microsoft.com/office/drawing/2014/main" id="{B11C01F4-38AB-49FF-9F7A-551EA634CF8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75869" y="4682064"/>
            <a:ext cx="354954" cy="354954"/>
          </a:xfrm>
          <a:prstGeom prst="rect">
            <a:avLst/>
          </a:prstGeom>
        </p:spPr>
      </p:pic>
      <p:sp>
        <p:nvSpPr>
          <p:cNvPr id="8" name="文本框 7">
            <a:extLst>
              <a:ext uri="{FF2B5EF4-FFF2-40B4-BE49-F238E27FC236}">
                <a16:creationId xmlns:a16="http://schemas.microsoft.com/office/drawing/2014/main" id="{4AC0F1BF-E52E-3067-ECA0-18632765080F}"/>
              </a:ext>
            </a:extLst>
          </p:cNvPr>
          <p:cNvSpPr txBox="1"/>
          <p:nvPr/>
        </p:nvSpPr>
        <p:spPr>
          <a:xfrm>
            <a:off x="472695" y="5487769"/>
            <a:ext cx="9623202" cy="646331"/>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The classifier did not accurately learn the correlations between the keyboard and mouse.</a:t>
            </a:r>
          </a:p>
          <a:p>
            <a:r>
              <a:rPr lang="en-US" altLang="zh-CN" dirty="0">
                <a:latin typeface="Arial" panose="020B0604020202020204" pitchFamily="34" charset="0"/>
                <a:cs typeface="Arial" panose="020B0604020202020204" pitchFamily="34" charset="0"/>
              </a:rPr>
              <a:t>It is important to test all these cases for the correlations between different labels.</a:t>
            </a:r>
            <a:endParaRPr lang="en-GB"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16E2A209-5331-8771-FDA3-E3B4BEE8F611}"/>
              </a:ext>
            </a:extLst>
          </p:cNvPr>
          <p:cNvSpPr txBox="1"/>
          <p:nvPr/>
        </p:nvSpPr>
        <p:spPr>
          <a:xfrm>
            <a:off x="342515" y="1463235"/>
            <a:ext cx="4652817" cy="70788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Take the combination of keyboard and mouse as an example:</a:t>
            </a:r>
            <a:endParaRPr lang="en-GB" sz="2000" dirty="0">
              <a:latin typeface="Arial" panose="020B0604020202020204" pitchFamily="34" charset="0"/>
              <a:cs typeface="Arial" panose="020B0604020202020204" pitchFamily="34" charset="0"/>
            </a:endParaRPr>
          </a:p>
        </p:txBody>
      </p:sp>
      <p:sp>
        <p:nvSpPr>
          <p:cNvPr id="17" name="椭圆 16">
            <a:extLst>
              <a:ext uri="{FF2B5EF4-FFF2-40B4-BE49-F238E27FC236}">
                <a16:creationId xmlns:a16="http://schemas.microsoft.com/office/drawing/2014/main" id="{0D0B1154-55E2-DC54-C4C7-D4444BAAB464}"/>
              </a:ext>
            </a:extLst>
          </p:cNvPr>
          <p:cNvSpPr/>
          <p:nvPr/>
        </p:nvSpPr>
        <p:spPr>
          <a:xfrm>
            <a:off x="8371971" y="2260600"/>
            <a:ext cx="1637238" cy="110999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37688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A5EE3FC-DE0E-48BE-92DD-B332AE367ED9}"/>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6</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4" name="标题 3">
            <a:extLst>
              <a:ext uri="{FF2B5EF4-FFF2-40B4-BE49-F238E27FC236}">
                <a16:creationId xmlns:a16="http://schemas.microsoft.com/office/drawing/2014/main" id="{5575D336-A161-469B-B53B-C414FADC3EE5}"/>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Motivation</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9" name="文本占位符 8">
            <a:extLst>
              <a:ext uri="{FF2B5EF4-FFF2-40B4-BE49-F238E27FC236}">
                <a16:creationId xmlns:a16="http://schemas.microsoft.com/office/drawing/2014/main" id="{E7E4E222-9BC3-426F-8F88-4A52BC447A54}"/>
              </a:ext>
            </a:extLst>
          </p:cNvPr>
          <p:cNvSpPr>
            <a:spLocks noGrp="1"/>
          </p:cNvSpPr>
          <p:nvPr>
            <p:ph type="body" sz="quarter" idx="16"/>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Why we need combinatorial interaction testing (CIT) [1]?</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mc:AlternateContent xmlns:mc="http://schemas.openxmlformats.org/markup-compatibility/2006">
        <mc:Choice xmlns:a14="http://schemas.microsoft.com/office/drawing/2010/main" Requires="a14">
          <p:graphicFrame>
            <p:nvGraphicFramePr>
              <p:cNvPr id="2" name="表格 13">
                <a:extLst>
                  <a:ext uri="{FF2B5EF4-FFF2-40B4-BE49-F238E27FC236}">
                    <a16:creationId xmlns:a16="http://schemas.microsoft.com/office/drawing/2014/main" id="{336B11E9-BF4B-4099-8445-C0874C440F8A}"/>
                  </a:ext>
                </a:extLst>
              </p:cNvPr>
              <p:cNvGraphicFramePr>
                <a:graphicFrameLocks noGrp="1"/>
              </p:cNvGraphicFramePr>
              <p:nvPr>
                <p:extLst>
                  <p:ext uri="{D42A27DB-BD31-4B8C-83A1-F6EECF244321}">
                    <p14:modId xmlns:p14="http://schemas.microsoft.com/office/powerpoint/2010/main" val="1357953429"/>
                  </p:ext>
                </p:extLst>
              </p:nvPr>
            </p:nvGraphicFramePr>
            <p:xfrm>
              <a:off x="4561696" y="1796040"/>
              <a:ext cx="1202520" cy="1828800"/>
            </p:xfrm>
            <a:graphic>
              <a:graphicData uri="http://schemas.openxmlformats.org/drawingml/2006/table">
                <a:tbl>
                  <a:tblPr firstRow="1" bandRow="1">
                    <a:tableStyleId>{2D5ABB26-0587-4C30-8999-92F81FD0307C}</a:tableStyleId>
                  </a:tblPr>
                  <a:tblGrid>
                    <a:gridCol w="601260">
                      <a:extLst>
                        <a:ext uri="{9D8B030D-6E8A-4147-A177-3AD203B41FA5}">
                          <a16:colId xmlns:a16="http://schemas.microsoft.com/office/drawing/2014/main" val="2982630042"/>
                        </a:ext>
                      </a:extLst>
                    </a:gridCol>
                    <a:gridCol w="601260">
                      <a:extLst>
                        <a:ext uri="{9D8B030D-6E8A-4147-A177-3AD203B41FA5}">
                          <a16:colId xmlns:a16="http://schemas.microsoft.com/office/drawing/2014/main" val="1434274495"/>
                        </a:ext>
                      </a:extLst>
                    </a:gridCol>
                  </a:tblGrid>
                  <a:tr h="365527">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sym typeface="Arial" panose="020B0604020202020204" pitchFamily="34" charset="0"/>
                                  </a:rPr>
                                  <m:t>𝑙</m:t>
                                </m:r>
                                <m:r>
                                  <a:rPr lang="en-US" altLang="zh-CN" b="0" i="1" smtClean="0">
                                    <a:latin typeface="Cambria Math" panose="02040503050406030204" pitchFamily="18" charset="0"/>
                                    <a:sym typeface="Arial" panose="020B0604020202020204" pitchFamily="34" charset="0"/>
                                  </a:rPr>
                                  <m:t>1</m:t>
                                </m:r>
                              </m:oMath>
                            </m:oMathPara>
                          </a14:m>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sym typeface="Arial" panose="020B0604020202020204" pitchFamily="34" charset="0"/>
                                  </a:rPr>
                                  <m:t>𝑙</m:t>
                                </m:r>
                                <m:r>
                                  <a:rPr lang="en-US" altLang="zh-CN" b="0" i="1" smtClean="0">
                                    <a:latin typeface="Cambria Math" panose="02040503050406030204" pitchFamily="18" charset="0"/>
                                    <a:sym typeface="Arial" panose="020B0604020202020204" pitchFamily="34" charset="0"/>
                                  </a:rPr>
                                  <m:t>2</m:t>
                                </m:r>
                              </m:oMath>
                            </m:oMathPara>
                          </a14:m>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0325501"/>
                      </a:ext>
                    </a:extLst>
                  </a:tr>
                  <a:tr h="365527">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94796710"/>
                      </a:ext>
                    </a:extLst>
                  </a:tr>
                  <a:tr h="365527">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88942494"/>
                      </a:ext>
                    </a:extLst>
                  </a:tr>
                  <a:tr h="365527">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5308406"/>
                      </a:ext>
                    </a:extLst>
                  </a:tr>
                  <a:tr h="365527">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0360796"/>
                      </a:ext>
                    </a:extLst>
                  </a:tr>
                </a:tbl>
              </a:graphicData>
            </a:graphic>
          </p:graphicFrame>
        </mc:Choice>
        <mc:Fallback>
          <p:graphicFrame>
            <p:nvGraphicFramePr>
              <p:cNvPr id="2" name="表格 13">
                <a:extLst>
                  <a:ext uri="{FF2B5EF4-FFF2-40B4-BE49-F238E27FC236}">
                    <a16:creationId xmlns:a16="http://schemas.microsoft.com/office/drawing/2014/main" id="{336B11E9-BF4B-4099-8445-C0874C440F8A}"/>
                  </a:ext>
                </a:extLst>
              </p:cNvPr>
              <p:cNvGraphicFramePr>
                <a:graphicFrameLocks noGrp="1"/>
              </p:cNvGraphicFramePr>
              <p:nvPr>
                <p:extLst>
                  <p:ext uri="{D42A27DB-BD31-4B8C-83A1-F6EECF244321}">
                    <p14:modId xmlns:p14="http://schemas.microsoft.com/office/powerpoint/2010/main" val="1357953429"/>
                  </p:ext>
                </p:extLst>
              </p:nvPr>
            </p:nvGraphicFramePr>
            <p:xfrm>
              <a:off x="4561696" y="1796040"/>
              <a:ext cx="1202520" cy="1828800"/>
            </p:xfrm>
            <a:graphic>
              <a:graphicData uri="http://schemas.openxmlformats.org/drawingml/2006/table">
                <a:tbl>
                  <a:tblPr firstRow="1" bandRow="1">
                    <a:tableStyleId>{2D5ABB26-0587-4C30-8999-92F81FD0307C}</a:tableStyleId>
                  </a:tblPr>
                  <a:tblGrid>
                    <a:gridCol w="601260">
                      <a:extLst>
                        <a:ext uri="{9D8B030D-6E8A-4147-A177-3AD203B41FA5}">
                          <a16:colId xmlns:a16="http://schemas.microsoft.com/office/drawing/2014/main" val="2982630042"/>
                        </a:ext>
                      </a:extLst>
                    </a:gridCol>
                    <a:gridCol w="601260">
                      <a:extLst>
                        <a:ext uri="{9D8B030D-6E8A-4147-A177-3AD203B41FA5}">
                          <a16:colId xmlns:a16="http://schemas.microsoft.com/office/drawing/2014/main" val="1434274495"/>
                        </a:ext>
                      </a:extLst>
                    </a:gridCol>
                  </a:tblGrid>
                  <a:tr h="36576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0" t="-1667" r="-102020" b="-42833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010" t="-1667" r="-2020" b="-428333"/>
                          </a:stretch>
                        </a:blipFill>
                      </a:tcPr>
                    </a:tc>
                    <a:extLst>
                      <a:ext uri="{0D108BD9-81ED-4DB2-BD59-A6C34878D82A}">
                        <a16:rowId xmlns:a16="http://schemas.microsoft.com/office/drawing/2014/main" val="820325501"/>
                      </a:ext>
                    </a:extLst>
                  </a:tr>
                  <a:tr h="365760">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94796710"/>
                      </a:ext>
                    </a:extLst>
                  </a:tr>
                  <a:tr h="365760">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88942494"/>
                      </a:ext>
                    </a:extLst>
                  </a:tr>
                  <a:tr h="365760">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5308406"/>
                      </a:ext>
                    </a:extLst>
                  </a:tr>
                  <a:tr h="365760">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0360796"/>
                      </a:ext>
                    </a:extLst>
                  </a:tr>
                </a:tbl>
              </a:graphicData>
            </a:graphic>
          </p:graphicFrame>
        </mc:Fallback>
      </mc:AlternateContent>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108BBBB0-3FF2-42D5-BC28-137A2BD0DAC8}"/>
                  </a:ext>
                </a:extLst>
              </p:cNvPr>
              <p:cNvSpPr txBox="1"/>
              <p:nvPr/>
            </p:nvSpPr>
            <p:spPr>
              <a:xfrm>
                <a:off x="1025266" y="4299616"/>
                <a:ext cx="10382106" cy="1657126"/>
              </a:xfrm>
              <a:prstGeom prst="rect">
                <a:avLst/>
              </a:prstGeom>
            </p:spPr>
            <p:txBody>
              <a:bodyPr wrap="square" rtlCol="0">
                <a:noAutofit/>
              </a:bodyPr>
              <a:lstStyle/>
              <a:p>
                <a:r>
                  <a:rPr lang="en-US" altLang="zh-CN"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The number of cases to test for combinations of </a:t>
                </a:r>
                <a14:m>
                  <m:oMath xmlns:m="http://schemas.openxmlformats.org/officeDocument/2006/math">
                    <m:r>
                      <a:rPr lang="en-US" altLang="zh-CN" b="0" i="1" smtClean="0">
                        <a:latin typeface="Cambria Math" panose="02040503050406030204" pitchFamily="18" charset="0"/>
                        <a:cs typeface="Arial" panose="020B0604020202020204" pitchFamily="34" charset="0"/>
                        <a:sym typeface="Arial" panose="020B0604020202020204" pitchFamily="34" charset="0"/>
                      </a:rPr>
                      <m:t>𝜏</m:t>
                    </m:r>
                  </m:oMath>
                </a14:m>
                <a:r>
                  <a:rPr lang="en-US" altLang="zh-CN"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labels (</a:t>
                </a:r>
                <a14:m>
                  <m:oMath xmlns:m="http://schemas.openxmlformats.org/officeDocument/2006/math">
                    <m:r>
                      <a:rPr lang="en-US" altLang="zh-CN" b="0" i="1" smtClean="0">
                        <a:latin typeface="Cambria Math" panose="02040503050406030204" pitchFamily="18" charset="0"/>
                        <a:cs typeface="Arial" panose="020B0604020202020204" pitchFamily="34" charset="0"/>
                        <a:sym typeface="Arial" panose="020B0604020202020204" pitchFamily="34" charset="0"/>
                      </a:rPr>
                      <m:t>𝜏</m:t>
                    </m:r>
                  </m:oMath>
                </a14:m>
                <a:r>
                  <a:rPr lang="en-US" altLang="zh-CN"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-way label combination) out of </a:t>
                </a:r>
                <a14:m>
                  <m:oMath xmlns:m="http://schemas.openxmlformats.org/officeDocument/2006/math">
                    <m:r>
                      <a:rPr lang="en-US" altLang="zh-CN" i="1">
                        <a:latin typeface="Cambria Math" panose="02040503050406030204" pitchFamily="18" charset="0"/>
                        <a:cs typeface="Arial" panose="020B0604020202020204" pitchFamily="34" charset="0"/>
                        <a:sym typeface="Arial" panose="020B0604020202020204" pitchFamily="34" charset="0"/>
                      </a:rPr>
                      <m:t>𝑛</m:t>
                    </m:r>
                  </m:oMath>
                </a14:m>
                <a:r>
                  <a:rPr lang="en-US" altLang="zh-CN"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labels:</a:t>
                </a:r>
              </a:p>
              <a:p>
                <a:pPr>
                  <a:lnSpc>
                    <a:spcPct val="150000"/>
                  </a:lnSpc>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cs typeface="Arial" panose="020B0604020202020204" pitchFamily="34" charset="0"/>
                          <a:sym typeface="Arial" panose="020B0604020202020204" pitchFamily="34" charset="0"/>
                        </a:rPr>
                        <m:t>𝑛𝑢𝑚</m:t>
                      </m:r>
                      <m:r>
                        <a:rPr lang="en-US" altLang="zh-CN" sz="2800" b="0" i="1" smtClean="0">
                          <a:latin typeface="Cambria Math" panose="02040503050406030204" pitchFamily="18" charset="0"/>
                          <a:cs typeface="Arial" panose="020B0604020202020204" pitchFamily="34" charset="0"/>
                          <a:sym typeface="Arial" panose="020B0604020202020204" pitchFamily="34" charset="0"/>
                        </a:rPr>
                        <m:t>=</m:t>
                      </m:r>
                      <m:sSup>
                        <m:sSupPr>
                          <m:ctrlPr>
                            <a:rPr lang="en-US" altLang="zh-CN" sz="2800" b="0" i="1" smtClean="0">
                              <a:latin typeface="Cambria Math" panose="02040503050406030204" pitchFamily="18" charset="0"/>
                              <a:cs typeface="Arial" panose="020B0604020202020204" pitchFamily="34" charset="0"/>
                              <a:sym typeface="Arial" panose="020B0604020202020204" pitchFamily="34" charset="0"/>
                            </a:rPr>
                          </m:ctrlPr>
                        </m:sSupPr>
                        <m:e>
                          <m:r>
                            <a:rPr lang="en-US" altLang="zh-CN" sz="2800" b="0" i="1" smtClean="0">
                              <a:latin typeface="Cambria Math" panose="02040503050406030204" pitchFamily="18" charset="0"/>
                              <a:cs typeface="Arial" panose="020B0604020202020204" pitchFamily="34" charset="0"/>
                              <a:sym typeface="Arial" panose="020B0604020202020204" pitchFamily="34" charset="0"/>
                            </a:rPr>
                            <m:t>2</m:t>
                          </m:r>
                        </m:e>
                        <m:sup>
                          <m:r>
                            <a:rPr lang="en-US" altLang="zh-CN" sz="2800" b="0" i="1" smtClean="0">
                              <a:latin typeface="Cambria Math" panose="02040503050406030204" pitchFamily="18" charset="0"/>
                              <a:cs typeface="Arial" panose="020B0604020202020204" pitchFamily="34" charset="0"/>
                              <a:sym typeface="Arial" panose="020B0604020202020204" pitchFamily="34" charset="0"/>
                            </a:rPr>
                            <m:t>𝜏</m:t>
                          </m:r>
                        </m:sup>
                      </m:sSup>
                      <m:r>
                        <a:rPr lang="en-US" altLang="zh-CN" sz="2800" b="0" i="1" smtClean="0">
                          <a:latin typeface="Cambria Math" panose="02040503050406030204" pitchFamily="18" charset="0"/>
                          <a:cs typeface="Arial" panose="020B0604020202020204" pitchFamily="34" charset="0"/>
                          <a:sym typeface="Arial" panose="020B0604020202020204" pitchFamily="34" charset="0"/>
                        </a:rPr>
                        <m:t>×</m:t>
                      </m:r>
                      <m:sSubSup>
                        <m:sSubSupPr>
                          <m:ctrlPr>
                            <a:rPr lang="en-US" altLang="zh-CN" sz="2800" b="0" i="1" smtClean="0">
                              <a:latin typeface="Cambria Math" panose="02040503050406030204" pitchFamily="18" charset="0"/>
                              <a:cs typeface="Arial" panose="020B0604020202020204" pitchFamily="34" charset="0"/>
                              <a:sym typeface="Arial" panose="020B0604020202020204" pitchFamily="34" charset="0"/>
                            </a:rPr>
                          </m:ctrlPr>
                        </m:sSubSupPr>
                        <m:e>
                          <m:r>
                            <a:rPr lang="en-US" altLang="zh-CN" sz="2800" b="0" i="1" smtClean="0">
                              <a:latin typeface="Cambria Math" panose="02040503050406030204" pitchFamily="18" charset="0"/>
                              <a:cs typeface="Arial" panose="020B0604020202020204" pitchFamily="34" charset="0"/>
                              <a:sym typeface="Arial" panose="020B0604020202020204" pitchFamily="34" charset="0"/>
                            </a:rPr>
                            <m:t>𝐶</m:t>
                          </m:r>
                        </m:e>
                        <m:sub>
                          <m:r>
                            <a:rPr lang="en-US" altLang="zh-CN" sz="2800" b="0" i="1" smtClean="0">
                              <a:latin typeface="Cambria Math" panose="02040503050406030204" pitchFamily="18" charset="0"/>
                              <a:cs typeface="Arial" panose="020B0604020202020204" pitchFamily="34" charset="0"/>
                              <a:sym typeface="Arial" panose="020B0604020202020204" pitchFamily="34" charset="0"/>
                            </a:rPr>
                            <m:t>𝑛</m:t>
                          </m:r>
                        </m:sub>
                        <m:sup>
                          <m:r>
                            <a:rPr lang="en-US" altLang="zh-CN" sz="2800" b="0" i="1" smtClean="0">
                              <a:latin typeface="Cambria Math" panose="02040503050406030204" pitchFamily="18" charset="0"/>
                              <a:cs typeface="Arial" panose="020B0604020202020204" pitchFamily="34" charset="0"/>
                              <a:sym typeface="Arial" panose="020B0604020202020204" pitchFamily="34" charset="0"/>
                            </a:rPr>
                            <m:t>𝜏</m:t>
                          </m:r>
                        </m:sup>
                      </m:sSubSup>
                    </m:oMath>
                  </m:oMathPara>
                </a14:m>
                <a:endParaRPr lang="en-US" altLang="zh-CN" sz="28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a:lnSpc>
                    <a:spcPct val="150000"/>
                  </a:lnSpc>
                </a:pPr>
                <a:r>
                  <a:rPr lang="en-US" altLang="zh-CN"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num = 1,329,336,000 when n = 1,000 and </a:t>
                </a:r>
                <a:r>
                  <a:rPr lang="zh-CN" altLang="en-US"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𝜏 </a:t>
                </a:r>
                <a:r>
                  <a:rPr lang="en-US" altLang="zh-CN"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3.</a:t>
                </a:r>
              </a:p>
            </p:txBody>
          </p:sp>
        </mc:Choice>
        <mc:Fallback>
          <p:sp>
            <p:nvSpPr>
              <p:cNvPr id="20" name="文本框 19">
                <a:extLst>
                  <a:ext uri="{FF2B5EF4-FFF2-40B4-BE49-F238E27FC236}">
                    <a16:creationId xmlns:a16="http://schemas.microsoft.com/office/drawing/2014/main" id="{108BBBB0-3FF2-42D5-BC28-137A2BD0DAC8}"/>
                  </a:ext>
                </a:extLst>
              </p:cNvPr>
              <p:cNvSpPr txBox="1">
                <a:spLocks noRot="1" noChangeAspect="1" noMove="1" noResize="1" noEditPoints="1" noAdjustHandles="1" noChangeArrowheads="1" noChangeShapeType="1" noTextEdit="1"/>
              </p:cNvSpPr>
              <p:nvPr/>
            </p:nvSpPr>
            <p:spPr>
              <a:xfrm>
                <a:off x="1025266" y="4299616"/>
                <a:ext cx="10382106" cy="1657126"/>
              </a:xfrm>
              <a:prstGeom prst="rect">
                <a:avLst/>
              </a:prstGeom>
              <a:blipFill>
                <a:blip r:embed="rId4"/>
                <a:stretch>
                  <a:fillRect l="-470" t="-183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graphicFrame>
            <p:nvGraphicFramePr>
              <p:cNvPr id="22" name="表格 13">
                <a:extLst>
                  <a:ext uri="{FF2B5EF4-FFF2-40B4-BE49-F238E27FC236}">
                    <a16:creationId xmlns:a16="http://schemas.microsoft.com/office/drawing/2014/main" id="{DD969F40-2BC3-40AE-8AC9-07434ECF994D}"/>
                  </a:ext>
                </a:extLst>
              </p:cNvPr>
              <p:cNvGraphicFramePr>
                <a:graphicFrameLocks noGrp="1"/>
              </p:cNvGraphicFramePr>
              <p:nvPr>
                <p:extLst>
                  <p:ext uri="{D42A27DB-BD31-4B8C-83A1-F6EECF244321}">
                    <p14:modId xmlns:p14="http://schemas.microsoft.com/office/powerpoint/2010/main" val="2029916170"/>
                  </p:ext>
                </p:extLst>
              </p:nvPr>
            </p:nvGraphicFramePr>
            <p:xfrm>
              <a:off x="6120701" y="1796040"/>
              <a:ext cx="1202520" cy="1828800"/>
            </p:xfrm>
            <a:graphic>
              <a:graphicData uri="http://schemas.openxmlformats.org/drawingml/2006/table">
                <a:tbl>
                  <a:tblPr firstRow="1" bandRow="1">
                    <a:tableStyleId>{2D5ABB26-0587-4C30-8999-92F81FD0307C}</a:tableStyleId>
                  </a:tblPr>
                  <a:tblGrid>
                    <a:gridCol w="601260">
                      <a:extLst>
                        <a:ext uri="{9D8B030D-6E8A-4147-A177-3AD203B41FA5}">
                          <a16:colId xmlns:a16="http://schemas.microsoft.com/office/drawing/2014/main" val="2982630042"/>
                        </a:ext>
                      </a:extLst>
                    </a:gridCol>
                    <a:gridCol w="601260">
                      <a:extLst>
                        <a:ext uri="{9D8B030D-6E8A-4147-A177-3AD203B41FA5}">
                          <a16:colId xmlns:a16="http://schemas.microsoft.com/office/drawing/2014/main" val="1434274495"/>
                        </a:ext>
                      </a:extLst>
                    </a:gridCol>
                  </a:tblGrid>
                  <a:tr h="365527">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sym typeface="Arial" panose="020B0604020202020204" pitchFamily="34" charset="0"/>
                                  </a:rPr>
                                  <m:t>𝑙</m:t>
                                </m:r>
                                <m:r>
                                  <a:rPr lang="en-US" altLang="zh-CN" b="0" i="1" smtClean="0">
                                    <a:latin typeface="Cambria Math" panose="02040503050406030204" pitchFamily="18" charset="0"/>
                                    <a:sym typeface="Arial" panose="020B0604020202020204" pitchFamily="34" charset="0"/>
                                  </a:rPr>
                                  <m:t>1</m:t>
                                </m:r>
                              </m:oMath>
                            </m:oMathPara>
                          </a14:m>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sym typeface="Arial" panose="020B0604020202020204" pitchFamily="34" charset="0"/>
                                  </a:rPr>
                                  <m:t>𝑙</m:t>
                                </m:r>
                                <m:r>
                                  <a:rPr lang="en-US" altLang="zh-CN" b="0" i="1" smtClean="0">
                                    <a:latin typeface="Cambria Math" panose="02040503050406030204" pitchFamily="18" charset="0"/>
                                    <a:sym typeface="Arial" panose="020B0604020202020204" pitchFamily="34" charset="0"/>
                                  </a:rPr>
                                  <m:t>3</m:t>
                                </m:r>
                              </m:oMath>
                            </m:oMathPara>
                          </a14:m>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0325501"/>
                      </a:ext>
                    </a:extLst>
                  </a:tr>
                  <a:tr h="365527">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94796710"/>
                      </a:ext>
                    </a:extLst>
                  </a:tr>
                  <a:tr h="365527">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88942494"/>
                      </a:ext>
                    </a:extLst>
                  </a:tr>
                  <a:tr h="365527">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5308406"/>
                      </a:ext>
                    </a:extLst>
                  </a:tr>
                  <a:tr h="365527">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0360796"/>
                      </a:ext>
                    </a:extLst>
                  </a:tr>
                </a:tbl>
              </a:graphicData>
            </a:graphic>
          </p:graphicFrame>
        </mc:Choice>
        <mc:Fallback>
          <p:graphicFrame>
            <p:nvGraphicFramePr>
              <p:cNvPr id="22" name="表格 13">
                <a:extLst>
                  <a:ext uri="{FF2B5EF4-FFF2-40B4-BE49-F238E27FC236}">
                    <a16:creationId xmlns:a16="http://schemas.microsoft.com/office/drawing/2014/main" id="{DD969F40-2BC3-40AE-8AC9-07434ECF994D}"/>
                  </a:ext>
                </a:extLst>
              </p:cNvPr>
              <p:cNvGraphicFramePr>
                <a:graphicFrameLocks noGrp="1"/>
              </p:cNvGraphicFramePr>
              <p:nvPr>
                <p:extLst>
                  <p:ext uri="{D42A27DB-BD31-4B8C-83A1-F6EECF244321}">
                    <p14:modId xmlns:p14="http://schemas.microsoft.com/office/powerpoint/2010/main" val="2029916170"/>
                  </p:ext>
                </p:extLst>
              </p:nvPr>
            </p:nvGraphicFramePr>
            <p:xfrm>
              <a:off x="6120701" y="1796040"/>
              <a:ext cx="1202520" cy="1828800"/>
            </p:xfrm>
            <a:graphic>
              <a:graphicData uri="http://schemas.openxmlformats.org/drawingml/2006/table">
                <a:tbl>
                  <a:tblPr firstRow="1" bandRow="1">
                    <a:tableStyleId>{2D5ABB26-0587-4C30-8999-92F81FD0307C}</a:tableStyleId>
                  </a:tblPr>
                  <a:tblGrid>
                    <a:gridCol w="601260">
                      <a:extLst>
                        <a:ext uri="{9D8B030D-6E8A-4147-A177-3AD203B41FA5}">
                          <a16:colId xmlns:a16="http://schemas.microsoft.com/office/drawing/2014/main" val="2982630042"/>
                        </a:ext>
                      </a:extLst>
                    </a:gridCol>
                    <a:gridCol w="601260">
                      <a:extLst>
                        <a:ext uri="{9D8B030D-6E8A-4147-A177-3AD203B41FA5}">
                          <a16:colId xmlns:a16="http://schemas.microsoft.com/office/drawing/2014/main" val="1434274495"/>
                        </a:ext>
                      </a:extLst>
                    </a:gridCol>
                  </a:tblGrid>
                  <a:tr h="36576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10" t="-1667" r="-102020" b="-42833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1010" t="-1667" r="-2020" b="-428333"/>
                          </a:stretch>
                        </a:blipFill>
                      </a:tcPr>
                    </a:tc>
                    <a:extLst>
                      <a:ext uri="{0D108BD9-81ED-4DB2-BD59-A6C34878D82A}">
                        <a16:rowId xmlns:a16="http://schemas.microsoft.com/office/drawing/2014/main" val="820325501"/>
                      </a:ext>
                    </a:extLst>
                  </a:tr>
                  <a:tr h="365760">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94796710"/>
                      </a:ext>
                    </a:extLst>
                  </a:tr>
                  <a:tr h="365760">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88942494"/>
                      </a:ext>
                    </a:extLst>
                  </a:tr>
                  <a:tr h="365760">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5308406"/>
                      </a:ext>
                    </a:extLst>
                  </a:tr>
                  <a:tr h="365760">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0360796"/>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27" name="表格 13">
                <a:extLst>
                  <a:ext uri="{FF2B5EF4-FFF2-40B4-BE49-F238E27FC236}">
                    <a16:creationId xmlns:a16="http://schemas.microsoft.com/office/drawing/2014/main" id="{1AF24AF6-3BF3-4C6D-8498-DED6AE37B52D}"/>
                  </a:ext>
                </a:extLst>
              </p:cNvPr>
              <p:cNvGraphicFramePr>
                <a:graphicFrameLocks noGrp="1"/>
              </p:cNvGraphicFramePr>
              <p:nvPr>
                <p:extLst>
                  <p:ext uri="{D42A27DB-BD31-4B8C-83A1-F6EECF244321}">
                    <p14:modId xmlns:p14="http://schemas.microsoft.com/office/powerpoint/2010/main" val="227338537"/>
                  </p:ext>
                </p:extLst>
              </p:nvPr>
            </p:nvGraphicFramePr>
            <p:xfrm>
              <a:off x="9983700" y="1796040"/>
              <a:ext cx="1202520" cy="1828800"/>
            </p:xfrm>
            <a:graphic>
              <a:graphicData uri="http://schemas.openxmlformats.org/drawingml/2006/table">
                <a:tbl>
                  <a:tblPr firstRow="1" bandRow="1">
                    <a:tableStyleId>{2D5ABB26-0587-4C30-8999-92F81FD0307C}</a:tableStyleId>
                  </a:tblPr>
                  <a:tblGrid>
                    <a:gridCol w="601260">
                      <a:extLst>
                        <a:ext uri="{9D8B030D-6E8A-4147-A177-3AD203B41FA5}">
                          <a16:colId xmlns:a16="http://schemas.microsoft.com/office/drawing/2014/main" val="2982630042"/>
                        </a:ext>
                      </a:extLst>
                    </a:gridCol>
                    <a:gridCol w="601260">
                      <a:extLst>
                        <a:ext uri="{9D8B030D-6E8A-4147-A177-3AD203B41FA5}">
                          <a16:colId xmlns:a16="http://schemas.microsoft.com/office/drawing/2014/main" val="1434274495"/>
                        </a:ext>
                      </a:extLst>
                    </a:gridCol>
                  </a:tblGrid>
                  <a:tr h="365527">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sym typeface="Arial" panose="020B0604020202020204" pitchFamily="34" charset="0"/>
                                  </a:rPr>
                                  <m:t>𝑙</m:t>
                                </m:r>
                                <m:r>
                                  <a:rPr lang="en-US" altLang="zh-CN" b="0" i="1" smtClean="0">
                                    <a:latin typeface="Cambria Math" panose="02040503050406030204" pitchFamily="18" charset="0"/>
                                    <a:sym typeface="Arial" panose="020B0604020202020204" pitchFamily="34" charset="0"/>
                                  </a:rPr>
                                  <m:t>9</m:t>
                                </m:r>
                              </m:oMath>
                            </m:oMathPara>
                          </a14:m>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sym typeface="Arial" panose="020B0604020202020204" pitchFamily="34" charset="0"/>
                                  </a:rPr>
                                  <m:t>𝑙</m:t>
                                </m:r>
                                <m:r>
                                  <a:rPr lang="en-US" altLang="zh-CN" b="0" i="1" smtClean="0">
                                    <a:latin typeface="Cambria Math" panose="02040503050406030204" pitchFamily="18" charset="0"/>
                                    <a:sym typeface="Arial" panose="020B0604020202020204" pitchFamily="34" charset="0"/>
                                  </a:rPr>
                                  <m:t>10</m:t>
                                </m:r>
                              </m:oMath>
                            </m:oMathPara>
                          </a14:m>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0325501"/>
                      </a:ext>
                    </a:extLst>
                  </a:tr>
                  <a:tr h="365527">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94796710"/>
                      </a:ext>
                    </a:extLst>
                  </a:tr>
                  <a:tr h="365527">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88942494"/>
                      </a:ext>
                    </a:extLst>
                  </a:tr>
                  <a:tr h="365527">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5308406"/>
                      </a:ext>
                    </a:extLst>
                  </a:tr>
                  <a:tr h="365527">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0360796"/>
                      </a:ext>
                    </a:extLst>
                  </a:tr>
                </a:tbl>
              </a:graphicData>
            </a:graphic>
          </p:graphicFrame>
        </mc:Choice>
        <mc:Fallback>
          <p:graphicFrame>
            <p:nvGraphicFramePr>
              <p:cNvPr id="27" name="表格 13">
                <a:extLst>
                  <a:ext uri="{FF2B5EF4-FFF2-40B4-BE49-F238E27FC236}">
                    <a16:creationId xmlns:a16="http://schemas.microsoft.com/office/drawing/2014/main" id="{1AF24AF6-3BF3-4C6D-8498-DED6AE37B52D}"/>
                  </a:ext>
                </a:extLst>
              </p:cNvPr>
              <p:cNvGraphicFramePr>
                <a:graphicFrameLocks noGrp="1"/>
              </p:cNvGraphicFramePr>
              <p:nvPr>
                <p:extLst>
                  <p:ext uri="{D42A27DB-BD31-4B8C-83A1-F6EECF244321}">
                    <p14:modId xmlns:p14="http://schemas.microsoft.com/office/powerpoint/2010/main" val="227338537"/>
                  </p:ext>
                </p:extLst>
              </p:nvPr>
            </p:nvGraphicFramePr>
            <p:xfrm>
              <a:off x="9983700" y="1796040"/>
              <a:ext cx="1202520" cy="1828800"/>
            </p:xfrm>
            <a:graphic>
              <a:graphicData uri="http://schemas.openxmlformats.org/drawingml/2006/table">
                <a:tbl>
                  <a:tblPr firstRow="1" bandRow="1">
                    <a:tableStyleId>{2D5ABB26-0587-4C30-8999-92F81FD0307C}</a:tableStyleId>
                  </a:tblPr>
                  <a:tblGrid>
                    <a:gridCol w="601260">
                      <a:extLst>
                        <a:ext uri="{9D8B030D-6E8A-4147-A177-3AD203B41FA5}">
                          <a16:colId xmlns:a16="http://schemas.microsoft.com/office/drawing/2014/main" val="2982630042"/>
                        </a:ext>
                      </a:extLst>
                    </a:gridCol>
                    <a:gridCol w="601260">
                      <a:extLst>
                        <a:ext uri="{9D8B030D-6E8A-4147-A177-3AD203B41FA5}">
                          <a16:colId xmlns:a16="http://schemas.microsoft.com/office/drawing/2014/main" val="1434274495"/>
                        </a:ext>
                      </a:extLst>
                    </a:gridCol>
                  </a:tblGrid>
                  <a:tr h="36576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 t="-1667" r="-101000" b="-42833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2020" t="-1667" r="-2020" b="-428333"/>
                          </a:stretch>
                        </a:blipFill>
                      </a:tcPr>
                    </a:tc>
                    <a:extLst>
                      <a:ext uri="{0D108BD9-81ED-4DB2-BD59-A6C34878D82A}">
                        <a16:rowId xmlns:a16="http://schemas.microsoft.com/office/drawing/2014/main" val="820325501"/>
                      </a:ext>
                    </a:extLst>
                  </a:tr>
                  <a:tr h="365760">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94796710"/>
                      </a:ext>
                    </a:extLst>
                  </a:tr>
                  <a:tr h="365760">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88942494"/>
                      </a:ext>
                    </a:extLst>
                  </a:tr>
                  <a:tr h="365760">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5308406"/>
                      </a:ext>
                    </a:extLst>
                  </a:tr>
                  <a:tr h="365760">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0360796"/>
                      </a:ext>
                    </a:extLst>
                  </a:tr>
                </a:tbl>
              </a:graphicData>
            </a:graphic>
          </p:graphicFrame>
        </mc:Fallback>
      </mc:AlternateContent>
      <p:sp>
        <p:nvSpPr>
          <p:cNvPr id="14" name="文本框 13">
            <a:extLst>
              <a:ext uri="{FF2B5EF4-FFF2-40B4-BE49-F238E27FC236}">
                <a16:creationId xmlns:a16="http://schemas.microsoft.com/office/drawing/2014/main" id="{4887E8B2-E865-43E9-B373-5F5BBDC317CB}"/>
              </a:ext>
            </a:extLst>
          </p:cNvPr>
          <p:cNvSpPr txBox="1"/>
          <p:nvPr/>
        </p:nvSpPr>
        <p:spPr>
          <a:xfrm>
            <a:off x="9238711" y="2480678"/>
            <a:ext cx="388504" cy="418058"/>
          </a:xfrm>
          <a:prstGeom prst="rect">
            <a:avLst/>
          </a:prstGeom>
        </p:spPr>
        <p:txBody>
          <a:bodyPr wrap="none" rtlCol="0">
            <a:normAutofit fontScale="92500" lnSpcReduction="20000"/>
          </a:bodyPr>
          <a:lstStyle/>
          <a:p>
            <a:pPr algn="l"/>
            <a:r>
              <a:rPr lang="en-US" altLang="zh-CN" sz="2800" dirty="0">
                <a:latin typeface="Arial" panose="020B0604020202020204" pitchFamily="34" charset="0"/>
                <a:ea typeface="黑体" panose="02010609060101010101" pitchFamily="49" charset="-122"/>
                <a:sym typeface="Arial" panose="020B0604020202020204" pitchFamily="34" charset="0"/>
              </a:rPr>
              <a:t>…</a:t>
            </a:r>
            <a:endParaRPr lang="zh-CN" altLang="en-US" sz="2800" dirty="0">
              <a:latin typeface="Arial" panose="020B0604020202020204" pitchFamily="34" charset="0"/>
              <a:ea typeface="黑体" panose="02010609060101010101" pitchFamily="49" charset="-122"/>
              <a:sym typeface="Arial" panose="020B0604020202020204" pitchFamily="34" charset="0"/>
            </a:endParaRPr>
          </a:p>
        </p:txBody>
      </p:sp>
      <p:sp>
        <p:nvSpPr>
          <p:cNvPr id="15" name="文本框 14">
            <a:extLst>
              <a:ext uri="{FF2B5EF4-FFF2-40B4-BE49-F238E27FC236}">
                <a16:creationId xmlns:a16="http://schemas.microsoft.com/office/drawing/2014/main" id="{E889C066-7EB0-414F-B24A-9299D5BDA16C}"/>
              </a:ext>
            </a:extLst>
          </p:cNvPr>
          <p:cNvSpPr txBox="1"/>
          <p:nvPr/>
        </p:nvSpPr>
        <p:spPr>
          <a:xfrm>
            <a:off x="4561696" y="3648667"/>
            <a:ext cx="6624523" cy="311597"/>
          </a:xfrm>
          <a:prstGeom prst="rect">
            <a:avLst/>
          </a:prstGeom>
        </p:spPr>
        <p:txBody>
          <a:bodyPr wrap="none" rtlCol="0">
            <a:normAutofit lnSpcReduction="10000"/>
          </a:bodyPr>
          <a:lstStyle/>
          <a:p>
            <a:pPr algn="ctr"/>
            <a:r>
              <a:rPr lang="en-US" altLang="zh-CN" sz="16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There are a total of 180 cases for 10 labels.</a:t>
            </a:r>
            <a:endParaRPr lang="zh-CN" altLang="en-US" sz="16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mc:AlternateContent xmlns:mc="http://schemas.openxmlformats.org/markup-compatibility/2006">
        <mc:Choice xmlns:a14="http://schemas.microsoft.com/office/drawing/2010/main" Requires="a14">
          <p:graphicFrame>
            <p:nvGraphicFramePr>
              <p:cNvPr id="28" name="表格 13">
                <a:extLst>
                  <a:ext uri="{FF2B5EF4-FFF2-40B4-BE49-F238E27FC236}">
                    <a16:creationId xmlns:a16="http://schemas.microsoft.com/office/drawing/2014/main" id="{AEFFDEB4-19C4-49FA-984F-8739D428FB87}"/>
                  </a:ext>
                </a:extLst>
              </p:cNvPr>
              <p:cNvGraphicFramePr>
                <a:graphicFrameLocks noGrp="1"/>
              </p:cNvGraphicFramePr>
              <p:nvPr>
                <p:extLst>
                  <p:ext uri="{D42A27DB-BD31-4B8C-83A1-F6EECF244321}">
                    <p14:modId xmlns:p14="http://schemas.microsoft.com/office/powerpoint/2010/main" val="3680702263"/>
                  </p:ext>
                </p:extLst>
              </p:nvPr>
            </p:nvGraphicFramePr>
            <p:xfrm>
              <a:off x="7679706" y="1796040"/>
              <a:ext cx="1202520" cy="1828800"/>
            </p:xfrm>
            <a:graphic>
              <a:graphicData uri="http://schemas.openxmlformats.org/drawingml/2006/table">
                <a:tbl>
                  <a:tblPr firstRow="1" bandRow="1">
                    <a:tableStyleId>{2D5ABB26-0587-4C30-8999-92F81FD0307C}</a:tableStyleId>
                  </a:tblPr>
                  <a:tblGrid>
                    <a:gridCol w="601260">
                      <a:extLst>
                        <a:ext uri="{9D8B030D-6E8A-4147-A177-3AD203B41FA5}">
                          <a16:colId xmlns:a16="http://schemas.microsoft.com/office/drawing/2014/main" val="2982630042"/>
                        </a:ext>
                      </a:extLst>
                    </a:gridCol>
                    <a:gridCol w="601260">
                      <a:extLst>
                        <a:ext uri="{9D8B030D-6E8A-4147-A177-3AD203B41FA5}">
                          <a16:colId xmlns:a16="http://schemas.microsoft.com/office/drawing/2014/main" val="1434274495"/>
                        </a:ext>
                      </a:extLst>
                    </a:gridCol>
                  </a:tblGrid>
                  <a:tr h="365527">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sym typeface="Arial" panose="020B0604020202020204" pitchFamily="34" charset="0"/>
                                  </a:rPr>
                                  <m:t>𝑙</m:t>
                                </m:r>
                                <m:r>
                                  <a:rPr lang="en-US" altLang="zh-CN" b="0" i="1" smtClean="0">
                                    <a:latin typeface="Cambria Math" panose="02040503050406030204" pitchFamily="18" charset="0"/>
                                    <a:sym typeface="Arial" panose="020B0604020202020204" pitchFamily="34" charset="0"/>
                                  </a:rPr>
                                  <m:t>1</m:t>
                                </m:r>
                              </m:oMath>
                            </m:oMathPara>
                          </a14:m>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sym typeface="Arial" panose="020B0604020202020204" pitchFamily="34" charset="0"/>
                                  </a:rPr>
                                  <m:t>𝑙</m:t>
                                </m:r>
                                <m:r>
                                  <a:rPr lang="en-US" altLang="zh-CN" b="0" i="1" smtClean="0">
                                    <a:latin typeface="Cambria Math" panose="02040503050406030204" pitchFamily="18" charset="0"/>
                                    <a:sym typeface="Arial" panose="020B0604020202020204" pitchFamily="34" charset="0"/>
                                  </a:rPr>
                                  <m:t>4</m:t>
                                </m:r>
                              </m:oMath>
                            </m:oMathPara>
                          </a14:m>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0325501"/>
                      </a:ext>
                    </a:extLst>
                  </a:tr>
                  <a:tr h="365527">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94796710"/>
                      </a:ext>
                    </a:extLst>
                  </a:tr>
                  <a:tr h="365527">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88942494"/>
                      </a:ext>
                    </a:extLst>
                  </a:tr>
                  <a:tr h="365527">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5308406"/>
                      </a:ext>
                    </a:extLst>
                  </a:tr>
                  <a:tr h="365527">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0360796"/>
                      </a:ext>
                    </a:extLst>
                  </a:tr>
                </a:tbl>
              </a:graphicData>
            </a:graphic>
          </p:graphicFrame>
        </mc:Choice>
        <mc:Fallback>
          <p:graphicFrame>
            <p:nvGraphicFramePr>
              <p:cNvPr id="28" name="表格 13">
                <a:extLst>
                  <a:ext uri="{FF2B5EF4-FFF2-40B4-BE49-F238E27FC236}">
                    <a16:creationId xmlns:a16="http://schemas.microsoft.com/office/drawing/2014/main" id="{AEFFDEB4-19C4-49FA-984F-8739D428FB87}"/>
                  </a:ext>
                </a:extLst>
              </p:cNvPr>
              <p:cNvGraphicFramePr>
                <a:graphicFrameLocks noGrp="1"/>
              </p:cNvGraphicFramePr>
              <p:nvPr>
                <p:extLst>
                  <p:ext uri="{D42A27DB-BD31-4B8C-83A1-F6EECF244321}">
                    <p14:modId xmlns:p14="http://schemas.microsoft.com/office/powerpoint/2010/main" val="3680702263"/>
                  </p:ext>
                </p:extLst>
              </p:nvPr>
            </p:nvGraphicFramePr>
            <p:xfrm>
              <a:off x="7679706" y="1796040"/>
              <a:ext cx="1202520" cy="1828800"/>
            </p:xfrm>
            <a:graphic>
              <a:graphicData uri="http://schemas.openxmlformats.org/drawingml/2006/table">
                <a:tbl>
                  <a:tblPr firstRow="1" bandRow="1">
                    <a:tableStyleId>{2D5ABB26-0587-4C30-8999-92F81FD0307C}</a:tableStyleId>
                  </a:tblPr>
                  <a:tblGrid>
                    <a:gridCol w="601260">
                      <a:extLst>
                        <a:ext uri="{9D8B030D-6E8A-4147-A177-3AD203B41FA5}">
                          <a16:colId xmlns:a16="http://schemas.microsoft.com/office/drawing/2014/main" val="2982630042"/>
                        </a:ext>
                      </a:extLst>
                    </a:gridCol>
                    <a:gridCol w="601260">
                      <a:extLst>
                        <a:ext uri="{9D8B030D-6E8A-4147-A177-3AD203B41FA5}">
                          <a16:colId xmlns:a16="http://schemas.microsoft.com/office/drawing/2014/main" val="1434274495"/>
                        </a:ext>
                      </a:extLst>
                    </a:gridCol>
                  </a:tblGrid>
                  <a:tr h="36576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0" t="-1667" r="-101000" b="-42833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2020" t="-1667" r="-2020" b="-428333"/>
                          </a:stretch>
                        </a:blipFill>
                      </a:tcPr>
                    </a:tc>
                    <a:extLst>
                      <a:ext uri="{0D108BD9-81ED-4DB2-BD59-A6C34878D82A}">
                        <a16:rowId xmlns:a16="http://schemas.microsoft.com/office/drawing/2014/main" val="820325501"/>
                      </a:ext>
                    </a:extLst>
                  </a:tr>
                  <a:tr h="365760">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94796710"/>
                      </a:ext>
                    </a:extLst>
                  </a:tr>
                  <a:tr h="365760">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88942494"/>
                      </a:ext>
                    </a:extLst>
                  </a:tr>
                  <a:tr h="365760">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1</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5308406"/>
                      </a:ext>
                    </a:extLst>
                  </a:tr>
                  <a:tr h="365760">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Arial" panose="020B0604020202020204" pitchFamily="34" charset="0"/>
                              <a:ea typeface="黑体" panose="02010609060101010101" pitchFamily="49" charset="-122"/>
                              <a:sym typeface="Arial" panose="020B0604020202020204" pitchFamily="34" charset="0"/>
                            </a:rPr>
                            <a:t>0</a:t>
                          </a:r>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0360796"/>
                      </a:ext>
                    </a:extLst>
                  </a:tr>
                </a:tbl>
              </a:graphicData>
            </a:graphic>
          </p:graphicFrame>
        </mc:Fallback>
      </mc:AlternateContent>
      <p:sp>
        <p:nvSpPr>
          <p:cNvPr id="5" name="文本框 4">
            <a:extLst>
              <a:ext uri="{FF2B5EF4-FFF2-40B4-BE49-F238E27FC236}">
                <a16:creationId xmlns:a16="http://schemas.microsoft.com/office/drawing/2014/main" id="{1EFA84E6-26BA-C968-E205-E140E256DAC9}"/>
              </a:ext>
            </a:extLst>
          </p:cNvPr>
          <p:cNvSpPr txBox="1"/>
          <p:nvPr/>
        </p:nvSpPr>
        <p:spPr>
          <a:xfrm>
            <a:off x="660400" y="6333569"/>
            <a:ext cx="10858500" cy="284776"/>
          </a:xfrm>
          <a:prstGeom prst="rect">
            <a:avLst/>
          </a:prstGeom>
        </p:spPr>
        <p:txBody>
          <a:bodyPr wrap="square" rtlCol="0">
            <a:noAutofit/>
          </a:bodyPr>
          <a:lstStyle/>
          <a:p>
            <a:pPr algn="l"/>
            <a:r>
              <a:rPr lang="en-US" altLang="zh-CN" sz="1000" dirty="0">
                <a:latin typeface="Arial" panose="020B0604020202020204" pitchFamily="34" charset="0"/>
                <a:ea typeface="黑体" panose="02010609060101010101" pitchFamily="49" charset="-122"/>
                <a:sym typeface="Arial" panose="020B0604020202020204" pitchFamily="34" charset="0"/>
              </a:rPr>
              <a:t>[1] D. R. Kuhn, R. N. </a:t>
            </a:r>
            <a:r>
              <a:rPr lang="en-US" altLang="zh-CN" sz="1000" dirty="0" err="1">
                <a:latin typeface="Arial" panose="020B0604020202020204" pitchFamily="34" charset="0"/>
                <a:ea typeface="黑体" panose="02010609060101010101" pitchFamily="49" charset="-122"/>
                <a:sym typeface="Arial" panose="020B0604020202020204" pitchFamily="34" charset="0"/>
              </a:rPr>
              <a:t>Kacker</a:t>
            </a:r>
            <a:r>
              <a:rPr lang="en-US" altLang="zh-CN" sz="1000" dirty="0">
                <a:latin typeface="Arial" panose="020B0604020202020204" pitchFamily="34" charset="0"/>
                <a:ea typeface="黑体" panose="02010609060101010101" pitchFamily="49" charset="-122"/>
                <a:sym typeface="Arial" panose="020B0604020202020204" pitchFamily="34" charset="0"/>
              </a:rPr>
              <a:t>, Y. Lei et al., “Practical combinatorial testing,” NIST special Publication, vol. 800, no. 142, p. 142, 2010.</a:t>
            </a:r>
            <a:endParaRPr lang="zh-CN" altLang="en-US" sz="1000" dirty="0">
              <a:latin typeface="Arial" panose="020B0604020202020204" pitchFamily="34" charset="0"/>
              <a:ea typeface="黑体" panose="02010609060101010101" pitchFamily="49" charset="-122"/>
              <a:sym typeface="Arial" panose="020B0604020202020204" pitchFamily="34" charset="0"/>
            </a:endParaRPr>
          </a:p>
        </p:txBody>
      </p:sp>
      <p:sp>
        <p:nvSpPr>
          <p:cNvPr id="10" name="文本框 9">
            <a:extLst>
              <a:ext uri="{FF2B5EF4-FFF2-40B4-BE49-F238E27FC236}">
                <a16:creationId xmlns:a16="http://schemas.microsoft.com/office/drawing/2014/main" id="{7D2044E7-E801-22D5-3B53-78FCB879486D}"/>
              </a:ext>
            </a:extLst>
          </p:cNvPr>
          <p:cNvSpPr txBox="1"/>
          <p:nvPr/>
        </p:nvSpPr>
        <p:spPr>
          <a:xfrm>
            <a:off x="836852" y="1894832"/>
            <a:ext cx="3455865" cy="163121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If we test each of these cases one by one, the testing cost will be really high, especially when there are a large number of labels. </a:t>
            </a:r>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267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A5EE3FC-DE0E-48BE-92DD-B332AE367ED9}"/>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7</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4" name="标题 3">
            <a:extLst>
              <a:ext uri="{FF2B5EF4-FFF2-40B4-BE49-F238E27FC236}">
                <a16:creationId xmlns:a16="http://schemas.microsoft.com/office/drawing/2014/main" id="{5575D336-A161-469B-B53B-C414FADC3EE5}"/>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Motivation</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9" name="文本占位符 8">
            <a:extLst>
              <a:ext uri="{FF2B5EF4-FFF2-40B4-BE49-F238E27FC236}">
                <a16:creationId xmlns:a16="http://schemas.microsoft.com/office/drawing/2014/main" id="{E7E4E222-9BC3-426F-8F88-4A52BC447A54}"/>
              </a:ext>
            </a:extLst>
          </p:cNvPr>
          <p:cNvSpPr>
            <a:spLocks noGrp="1"/>
          </p:cNvSpPr>
          <p:nvPr>
            <p:ph type="body" sz="quarter" idx="16"/>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Why we need combinatorial interaction testing (CIT) [1]?</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11" name="文本框 10">
            <a:extLst>
              <a:ext uri="{FF2B5EF4-FFF2-40B4-BE49-F238E27FC236}">
                <a16:creationId xmlns:a16="http://schemas.microsoft.com/office/drawing/2014/main" id="{CEEA2CD7-0FE9-41B7-819B-D4E1588EB8B1}"/>
              </a:ext>
            </a:extLst>
          </p:cNvPr>
          <p:cNvSpPr txBox="1"/>
          <p:nvPr/>
        </p:nvSpPr>
        <p:spPr>
          <a:xfrm>
            <a:off x="660400" y="6333569"/>
            <a:ext cx="10858500" cy="284776"/>
          </a:xfrm>
          <a:prstGeom prst="rect">
            <a:avLst/>
          </a:prstGeom>
        </p:spPr>
        <p:txBody>
          <a:bodyPr wrap="square" rtlCol="0">
            <a:noAutofit/>
          </a:bodyPr>
          <a:lstStyle/>
          <a:p>
            <a:pPr algn="l"/>
            <a:r>
              <a:rPr lang="en-US" altLang="zh-CN" sz="1000" dirty="0">
                <a:latin typeface="Arial" panose="020B0604020202020204" pitchFamily="34" charset="0"/>
                <a:ea typeface="黑体" panose="02010609060101010101" pitchFamily="49" charset="-122"/>
                <a:sym typeface="Arial" panose="020B0604020202020204" pitchFamily="34" charset="0"/>
              </a:rPr>
              <a:t>[1] D. R. Kuhn, R. N. </a:t>
            </a:r>
            <a:r>
              <a:rPr lang="en-US" altLang="zh-CN" sz="1000" dirty="0" err="1">
                <a:latin typeface="Arial" panose="020B0604020202020204" pitchFamily="34" charset="0"/>
                <a:ea typeface="黑体" panose="02010609060101010101" pitchFamily="49" charset="-122"/>
                <a:sym typeface="Arial" panose="020B0604020202020204" pitchFamily="34" charset="0"/>
              </a:rPr>
              <a:t>Kacker</a:t>
            </a:r>
            <a:r>
              <a:rPr lang="en-US" altLang="zh-CN" sz="1000" dirty="0">
                <a:latin typeface="Arial" panose="020B0604020202020204" pitchFamily="34" charset="0"/>
                <a:ea typeface="黑体" panose="02010609060101010101" pitchFamily="49" charset="-122"/>
                <a:sym typeface="Arial" panose="020B0604020202020204" pitchFamily="34" charset="0"/>
              </a:rPr>
              <a:t>, Y. Lei et al., “Practical combinatorial testing,” NIST special Publication, vol. 800, no. 142, p. 142, 2010.</a:t>
            </a:r>
            <a:endParaRPr lang="zh-CN" altLang="en-US" sz="1000" dirty="0">
              <a:latin typeface="Arial" panose="020B0604020202020204" pitchFamily="34" charset="0"/>
              <a:ea typeface="黑体" panose="02010609060101010101" pitchFamily="49" charset="-122"/>
              <a:sym typeface="Arial" panose="020B0604020202020204" pitchFamily="34" charset="0"/>
            </a:endParaRPr>
          </a:p>
        </p:txBody>
      </p:sp>
      <mc:AlternateContent xmlns:mc="http://schemas.openxmlformats.org/markup-compatibility/2006">
        <mc:Choice xmlns:a14="http://schemas.microsoft.com/office/drawing/2010/main" Requires="a14">
          <p:graphicFrame>
            <p:nvGraphicFramePr>
              <p:cNvPr id="29" name="表格 29">
                <a:extLst>
                  <a:ext uri="{FF2B5EF4-FFF2-40B4-BE49-F238E27FC236}">
                    <a16:creationId xmlns:a16="http://schemas.microsoft.com/office/drawing/2014/main" id="{AAF38910-79FA-479B-8E36-8AAEE841F394}"/>
                  </a:ext>
                </a:extLst>
              </p:cNvPr>
              <p:cNvGraphicFramePr>
                <a:graphicFrameLocks noGrp="1"/>
              </p:cNvGraphicFramePr>
              <p:nvPr>
                <p:extLst>
                  <p:ext uri="{D42A27DB-BD31-4B8C-83A1-F6EECF244321}">
                    <p14:modId xmlns:p14="http://schemas.microsoft.com/office/powerpoint/2010/main" val="142954856"/>
                  </p:ext>
                </p:extLst>
              </p:nvPr>
            </p:nvGraphicFramePr>
            <p:xfrm>
              <a:off x="6682497" y="1673960"/>
              <a:ext cx="3706470" cy="3794690"/>
            </p:xfrm>
            <a:graphic>
              <a:graphicData uri="http://schemas.openxmlformats.org/drawingml/2006/table">
                <a:tbl>
                  <a:tblPr firstRow="1" bandRow="1">
                    <a:tableStyleId>{2D5ABB26-0587-4C30-8999-92F81FD0307C}</a:tableStyleId>
                  </a:tblPr>
                  <a:tblGrid>
                    <a:gridCol w="363830">
                      <a:extLst>
                        <a:ext uri="{9D8B030D-6E8A-4147-A177-3AD203B41FA5}">
                          <a16:colId xmlns:a16="http://schemas.microsoft.com/office/drawing/2014/main" val="1301308884"/>
                        </a:ext>
                      </a:extLst>
                    </a:gridCol>
                    <a:gridCol w="363830">
                      <a:extLst>
                        <a:ext uri="{9D8B030D-6E8A-4147-A177-3AD203B41FA5}">
                          <a16:colId xmlns:a16="http://schemas.microsoft.com/office/drawing/2014/main" val="2956129325"/>
                        </a:ext>
                      </a:extLst>
                    </a:gridCol>
                    <a:gridCol w="363830">
                      <a:extLst>
                        <a:ext uri="{9D8B030D-6E8A-4147-A177-3AD203B41FA5}">
                          <a16:colId xmlns:a16="http://schemas.microsoft.com/office/drawing/2014/main" val="291037169"/>
                        </a:ext>
                      </a:extLst>
                    </a:gridCol>
                    <a:gridCol w="363830">
                      <a:extLst>
                        <a:ext uri="{9D8B030D-6E8A-4147-A177-3AD203B41FA5}">
                          <a16:colId xmlns:a16="http://schemas.microsoft.com/office/drawing/2014/main" val="2965126339"/>
                        </a:ext>
                      </a:extLst>
                    </a:gridCol>
                    <a:gridCol w="363830">
                      <a:extLst>
                        <a:ext uri="{9D8B030D-6E8A-4147-A177-3AD203B41FA5}">
                          <a16:colId xmlns:a16="http://schemas.microsoft.com/office/drawing/2014/main" val="3947073234"/>
                        </a:ext>
                      </a:extLst>
                    </a:gridCol>
                    <a:gridCol w="363830">
                      <a:extLst>
                        <a:ext uri="{9D8B030D-6E8A-4147-A177-3AD203B41FA5}">
                          <a16:colId xmlns:a16="http://schemas.microsoft.com/office/drawing/2014/main" val="2989244176"/>
                        </a:ext>
                      </a:extLst>
                    </a:gridCol>
                    <a:gridCol w="363830">
                      <a:extLst>
                        <a:ext uri="{9D8B030D-6E8A-4147-A177-3AD203B41FA5}">
                          <a16:colId xmlns:a16="http://schemas.microsoft.com/office/drawing/2014/main" val="1705091991"/>
                        </a:ext>
                      </a:extLst>
                    </a:gridCol>
                    <a:gridCol w="363830">
                      <a:extLst>
                        <a:ext uri="{9D8B030D-6E8A-4147-A177-3AD203B41FA5}">
                          <a16:colId xmlns:a16="http://schemas.microsoft.com/office/drawing/2014/main" val="2432203"/>
                        </a:ext>
                      </a:extLst>
                    </a:gridCol>
                    <a:gridCol w="363830">
                      <a:extLst>
                        <a:ext uri="{9D8B030D-6E8A-4147-A177-3AD203B41FA5}">
                          <a16:colId xmlns:a16="http://schemas.microsoft.com/office/drawing/2014/main" val="1527477759"/>
                        </a:ext>
                      </a:extLst>
                    </a:gridCol>
                    <a:gridCol w="432000">
                      <a:extLst>
                        <a:ext uri="{9D8B030D-6E8A-4147-A177-3AD203B41FA5}">
                          <a16:colId xmlns:a16="http://schemas.microsoft.com/office/drawing/2014/main" val="3980995938"/>
                        </a:ext>
                      </a:extLst>
                    </a:gridCol>
                  </a:tblGrid>
                  <a:tr h="356119">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sym typeface="Arial" panose="020B0604020202020204" pitchFamily="34" charset="0"/>
                                  </a:rPr>
                                  <m:t>𝑙</m:t>
                                </m:r>
                                <m:r>
                                  <a:rPr lang="en-US" altLang="zh-CN" b="0" i="1" smtClean="0">
                                    <a:latin typeface="Cambria Math" panose="02040503050406030204" pitchFamily="18" charset="0"/>
                                    <a:sym typeface="Arial" panose="020B0604020202020204" pitchFamily="34" charset="0"/>
                                  </a:rPr>
                                  <m:t>1</m:t>
                                </m:r>
                              </m:oMath>
                            </m:oMathPara>
                          </a14:m>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sym typeface="Arial" panose="020B0604020202020204" pitchFamily="34" charset="0"/>
                                  </a:rPr>
                                  <m:t>𝑙</m:t>
                                </m:r>
                                <m:r>
                                  <a:rPr lang="en-US" altLang="zh-CN" b="0" i="1" smtClean="0">
                                    <a:latin typeface="Cambria Math" panose="02040503050406030204" pitchFamily="18" charset="0"/>
                                    <a:sym typeface="Arial" panose="020B0604020202020204" pitchFamily="34" charset="0"/>
                                  </a:rPr>
                                  <m:t>2</m:t>
                                </m:r>
                              </m:oMath>
                            </m:oMathPara>
                          </a14:m>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sym typeface="Arial" panose="020B0604020202020204" pitchFamily="34" charset="0"/>
                                  </a:rPr>
                                  <m:t>𝑙</m:t>
                                </m:r>
                                <m:r>
                                  <a:rPr lang="en-US" altLang="zh-CN" b="0" i="1" smtClean="0">
                                    <a:latin typeface="Cambria Math" panose="02040503050406030204" pitchFamily="18" charset="0"/>
                                    <a:sym typeface="Arial" panose="020B0604020202020204" pitchFamily="34" charset="0"/>
                                  </a:rPr>
                                  <m:t>3</m:t>
                                </m:r>
                              </m:oMath>
                            </m:oMathPara>
                          </a14:m>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sym typeface="Arial" panose="020B0604020202020204" pitchFamily="34" charset="0"/>
                                  </a:rPr>
                                  <m:t>𝑙</m:t>
                                </m:r>
                                <m:r>
                                  <a:rPr lang="en-US" altLang="zh-CN" b="0" i="1" smtClean="0">
                                    <a:latin typeface="Cambria Math" panose="02040503050406030204" pitchFamily="18" charset="0"/>
                                    <a:sym typeface="Arial" panose="020B0604020202020204" pitchFamily="34" charset="0"/>
                                  </a:rPr>
                                  <m:t>4</m:t>
                                </m:r>
                              </m:oMath>
                            </m:oMathPara>
                          </a14:m>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sym typeface="Arial" panose="020B0604020202020204" pitchFamily="34" charset="0"/>
                                  </a:rPr>
                                  <m:t>𝑙</m:t>
                                </m:r>
                                <m:r>
                                  <a:rPr lang="en-US" altLang="zh-CN" b="0" i="1" smtClean="0">
                                    <a:latin typeface="Cambria Math" panose="02040503050406030204" pitchFamily="18" charset="0"/>
                                    <a:sym typeface="Arial" panose="020B0604020202020204" pitchFamily="34" charset="0"/>
                                  </a:rPr>
                                  <m:t>5</m:t>
                                </m:r>
                              </m:oMath>
                            </m:oMathPara>
                          </a14:m>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sym typeface="Arial" panose="020B0604020202020204" pitchFamily="34" charset="0"/>
                                  </a:rPr>
                                  <m:t>𝑙</m:t>
                                </m:r>
                                <m:r>
                                  <a:rPr lang="en-US" altLang="zh-CN" b="0" i="1" smtClean="0">
                                    <a:latin typeface="Cambria Math" panose="02040503050406030204" pitchFamily="18" charset="0"/>
                                    <a:sym typeface="Arial" panose="020B0604020202020204" pitchFamily="34" charset="0"/>
                                  </a:rPr>
                                  <m:t>6</m:t>
                                </m:r>
                              </m:oMath>
                            </m:oMathPara>
                          </a14:m>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sym typeface="Arial" panose="020B0604020202020204" pitchFamily="34" charset="0"/>
                                  </a:rPr>
                                  <m:t>𝑙</m:t>
                                </m:r>
                                <m:r>
                                  <a:rPr lang="en-US" altLang="zh-CN" b="0" i="1" smtClean="0">
                                    <a:latin typeface="Cambria Math" panose="02040503050406030204" pitchFamily="18" charset="0"/>
                                    <a:sym typeface="Arial" panose="020B0604020202020204" pitchFamily="34" charset="0"/>
                                  </a:rPr>
                                  <m:t>7</m:t>
                                </m:r>
                              </m:oMath>
                            </m:oMathPara>
                          </a14:m>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sym typeface="Arial" panose="020B0604020202020204" pitchFamily="34" charset="0"/>
                                  </a:rPr>
                                  <m:t>𝑙</m:t>
                                </m:r>
                                <m:r>
                                  <a:rPr lang="en-US" altLang="zh-CN" b="0" i="1" smtClean="0">
                                    <a:latin typeface="Cambria Math" panose="02040503050406030204" pitchFamily="18" charset="0"/>
                                    <a:sym typeface="Arial" panose="020B0604020202020204" pitchFamily="34" charset="0"/>
                                  </a:rPr>
                                  <m:t>8</m:t>
                                </m:r>
                              </m:oMath>
                            </m:oMathPara>
                          </a14:m>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sym typeface="Arial" panose="020B0604020202020204" pitchFamily="34" charset="0"/>
                                  </a:rPr>
                                  <m:t>𝑙</m:t>
                                </m:r>
                                <m:r>
                                  <a:rPr lang="en-US" altLang="zh-CN" b="0" i="1" smtClean="0">
                                    <a:latin typeface="Cambria Math" panose="02040503050406030204" pitchFamily="18" charset="0"/>
                                    <a:sym typeface="Arial" panose="020B0604020202020204" pitchFamily="34" charset="0"/>
                                  </a:rPr>
                                  <m:t>9</m:t>
                                </m:r>
                              </m:oMath>
                            </m:oMathPara>
                          </a14:m>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sym typeface="Arial" panose="020B0604020202020204" pitchFamily="34" charset="0"/>
                                  </a:rPr>
                                  <m:t>𝑙</m:t>
                                </m:r>
                                <m:r>
                                  <a:rPr lang="en-US" altLang="zh-CN" b="0" i="1" smtClean="0">
                                    <a:latin typeface="Cambria Math" panose="02040503050406030204" pitchFamily="18" charset="0"/>
                                    <a:sym typeface="Arial" panose="020B0604020202020204" pitchFamily="34" charset="0"/>
                                  </a:rPr>
                                  <m:t>10</m:t>
                                </m:r>
                              </m:oMath>
                            </m:oMathPara>
                          </a14:m>
                          <a:endParaRPr lang="zh-CN" altLang="en-US" dirty="0">
                            <a:latin typeface="Arial" panose="020B0604020202020204" pitchFamily="34" charset="0"/>
                            <a:ea typeface="黑体" panose="02010609060101010101" pitchFamily="49" charset="-122"/>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4922199"/>
                      </a:ext>
                    </a:extLst>
                  </a:tr>
                  <a:tr h="342893">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874492"/>
                      </a:ext>
                    </a:extLst>
                  </a:tr>
                  <a:tr h="342893">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02772"/>
                      </a:ext>
                    </a:extLst>
                  </a:tr>
                  <a:tr h="342893">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1581650"/>
                      </a:ext>
                    </a:extLst>
                  </a:tr>
                  <a:tr h="342893">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5145700"/>
                      </a:ext>
                    </a:extLst>
                  </a:tr>
                  <a:tr h="342893">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0748559"/>
                      </a:ext>
                    </a:extLst>
                  </a:tr>
                  <a:tr h="342893">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0946552"/>
                      </a:ext>
                    </a:extLst>
                  </a:tr>
                  <a:tr h="342893">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9011296"/>
                      </a:ext>
                    </a:extLst>
                  </a:tr>
                  <a:tr h="342893">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8234270"/>
                      </a:ext>
                    </a:extLst>
                  </a:tr>
                  <a:tr h="342893">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6369597"/>
                      </a:ext>
                    </a:extLst>
                  </a:tr>
                  <a:tr h="342893">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3190874"/>
                      </a:ext>
                    </a:extLst>
                  </a:tr>
                </a:tbl>
              </a:graphicData>
            </a:graphic>
          </p:graphicFrame>
        </mc:Choice>
        <mc:Fallback>
          <p:graphicFrame>
            <p:nvGraphicFramePr>
              <p:cNvPr id="29" name="表格 29">
                <a:extLst>
                  <a:ext uri="{FF2B5EF4-FFF2-40B4-BE49-F238E27FC236}">
                    <a16:creationId xmlns:a16="http://schemas.microsoft.com/office/drawing/2014/main" id="{AAF38910-79FA-479B-8E36-8AAEE841F394}"/>
                  </a:ext>
                </a:extLst>
              </p:cNvPr>
              <p:cNvGraphicFramePr>
                <a:graphicFrameLocks noGrp="1"/>
              </p:cNvGraphicFramePr>
              <p:nvPr>
                <p:extLst>
                  <p:ext uri="{D42A27DB-BD31-4B8C-83A1-F6EECF244321}">
                    <p14:modId xmlns:p14="http://schemas.microsoft.com/office/powerpoint/2010/main" val="142954856"/>
                  </p:ext>
                </p:extLst>
              </p:nvPr>
            </p:nvGraphicFramePr>
            <p:xfrm>
              <a:off x="6682497" y="1673960"/>
              <a:ext cx="3706470" cy="3794690"/>
            </p:xfrm>
            <a:graphic>
              <a:graphicData uri="http://schemas.openxmlformats.org/drawingml/2006/table">
                <a:tbl>
                  <a:tblPr firstRow="1" bandRow="1">
                    <a:tableStyleId>{2D5ABB26-0587-4C30-8999-92F81FD0307C}</a:tableStyleId>
                  </a:tblPr>
                  <a:tblGrid>
                    <a:gridCol w="363830">
                      <a:extLst>
                        <a:ext uri="{9D8B030D-6E8A-4147-A177-3AD203B41FA5}">
                          <a16:colId xmlns:a16="http://schemas.microsoft.com/office/drawing/2014/main" val="1301308884"/>
                        </a:ext>
                      </a:extLst>
                    </a:gridCol>
                    <a:gridCol w="363830">
                      <a:extLst>
                        <a:ext uri="{9D8B030D-6E8A-4147-A177-3AD203B41FA5}">
                          <a16:colId xmlns:a16="http://schemas.microsoft.com/office/drawing/2014/main" val="2956129325"/>
                        </a:ext>
                      </a:extLst>
                    </a:gridCol>
                    <a:gridCol w="363830">
                      <a:extLst>
                        <a:ext uri="{9D8B030D-6E8A-4147-A177-3AD203B41FA5}">
                          <a16:colId xmlns:a16="http://schemas.microsoft.com/office/drawing/2014/main" val="291037169"/>
                        </a:ext>
                      </a:extLst>
                    </a:gridCol>
                    <a:gridCol w="363830">
                      <a:extLst>
                        <a:ext uri="{9D8B030D-6E8A-4147-A177-3AD203B41FA5}">
                          <a16:colId xmlns:a16="http://schemas.microsoft.com/office/drawing/2014/main" val="2965126339"/>
                        </a:ext>
                      </a:extLst>
                    </a:gridCol>
                    <a:gridCol w="363830">
                      <a:extLst>
                        <a:ext uri="{9D8B030D-6E8A-4147-A177-3AD203B41FA5}">
                          <a16:colId xmlns:a16="http://schemas.microsoft.com/office/drawing/2014/main" val="3947073234"/>
                        </a:ext>
                      </a:extLst>
                    </a:gridCol>
                    <a:gridCol w="363830">
                      <a:extLst>
                        <a:ext uri="{9D8B030D-6E8A-4147-A177-3AD203B41FA5}">
                          <a16:colId xmlns:a16="http://schemas.microsoft.com/office/drawing/2014/main" val="2989244176"/>
                        </a:ext>
                      </a:extLst>
                    </a:gridCol>
                    <a:gridCol w="363830">
                      <a:extLst>
                        <a:ext uri="{9D8B030D-6E8A-4147-A177-3AD203B41FA5}">
                          <a16:colId xmlns:a16="http://schemas.microsoft.com/office/drawing/2014/main" val="1705091991"/>
                        </a:ext>
                      </a:extLst>
                    </a:gridCol>
                    <a:gridCol w="363830">
                      <a:extLst>
                        <a:ext uri="{9D8B030D-6E8A-4147-A177-3AD203B41FA5}">
                          <a16:colId xmlns:a16="http://schemas.microsoft.com/office/drawing/2014/main" val="2432203"/>
                        </a:ext>
                      </a:extLst>
                    </a:gridCol>
                    <a:gridCol w="363830">
                      <a:extLst>
                        <a:ext uri="{9D8B030D-6E8A-4147-A177-3AD203B41FA5}">
                          <a16:colId xmlns:a16="http://schemas.microsoft.com/office/drawing/2014/main" val="1527477759"/>
                        </a:ext>
                      </a:extLst>
                    </a:gridCol>
                    <a:gridCol w="432000">
                      <a:extLst>
                        <a:ext uri="{9D8B030D-6E8A-4147-A177-3AD203B41FA5}">
                          <a16:colId xmlns:a16="http://schemas.microsoft.com/office/drawing/2014/main" val="3980995938"/>
                        </a:ext>
                      </a:extLst>
                    </a:gridCol>
                  </a:tblGrid>
                  <a:tr h="36576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67" t="-1667" r="-918333" b="-97166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667" t="-1667" r="-818333" b="-97166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5085" t="-1667" r="-732203" b="-97166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000" t="-1667" r="-620000" b="-97166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0000" t="-1667" r="-520000" b="-97166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0000" t="-1667" r="-420000" b="-97166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10169" t="-1667" r="-327119" b="-97166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98333" t="-1667" r="-221667" b="-97166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98333" t="-1667" r="-121667" b="-97166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59155" t="-1667" r="-2817" b="-971667"/>
                          </a:stretch>
                        </a:blipFill>
                      </a:tcPr>
                    </a:tc>
                    <a:extLst>
                      <a:ext uri="{0D108BD9-81ED-4DB2-BD59-A6C34878D82A}">
                        <a16:rowId xmlns:a16="http://schemas.microsoft.com/office/drawing/2014/main" val="3974922199"/>
                      </a:ext>
                    </a:extLst>
                  </a:tr>
                  <a:tr h="342893">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874492"/>
                      </a:ext>
                    </a:extLst>
                  </a:tr>
                  <a:tr h="342893">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02772"/>
                      </a:ext>
                    </a:extLst>
                  </a:tr>
                  <a:tr h="342893">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1581650"/>
                      </a:ext>
                    </a:extLst>
                  </a:tr>
                  <a:tr h="342893">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5145700"/>
                      </a:ext>
                    </a:extLst>
                  </a:tr>
                  <a:tr h="342893">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0748559"/>
                      </a:ext>
                    </a:extLst>
                  </a:tr>
                  <a:tr h="342893">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0946552"/>
                      </a:ext>
                    </a:extLst>
                  </a:tr>
                  <a:tr h="342893">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9011296"/>
                      </a:ext>
                    </a:extLst>
                  </a:tr>
                  <a:tr h="342893">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8234270"/>
                      </a:ext>
                    </a:extLst>
                  </a:tr>
                  <a:tr h="342893">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6369597"/>
                      </a:ext>
                    </a:extLst>
                  </a:tr>
                  <a:tr h="342893">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377" rtl="0" eaLnBrk="1" fontAlgn="ctr" latinLnBrk="0" hangingPunct="1"/>
                          <a:r>
                            <a:rPr lang="en-US" altLang="zh-CN" sz="1800" kern="1200" dirty="0">
                              <a:solidFill>
                                <a:schemeClr val="tx1"/>
                              </a:solidFill>
                              <a:latin typeface="Arial" panose="020B0604020202020204" pitchFamily="34" charset="0"/>
                              <a:ea typeface="黑体" panose="02010609060101010101" pitchFamily="49" charset="-122"/>
                              <a:cs typeface="+mn-cs"/>
                              <a:sym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3190874"/>
                      </a:ext>
                    </a:extLst>
                  </a:tr>
                </a:tbl>
              </a:graphicData>
            </a:graphic>
          </p:graphicFrame>
        </mc:Fallback>
      </mc:AlternateContent>
      <p:sp>
        <p:nvSpPr>
          <p:cNvPr id="30" name="文本框 29">
            <a:extLst>
              <a:ext uri="{FF2B5EF4-FFF2-40B4-BE49-F238E27FC236}">
                <a16:creationId xmlns:a16="http://schemas.microsoft.com/office/drawing/2014/main" id="{FBFD2D85-6BAD-4D23-95A4-CF1667766C2A}"/>
              </a:ext>
            </a:extLst>
          </p:cNvPr>
          <p:cNvSpPr txBox="1"/>
          <p:nvPr/>
        </p:nvSpPr>
        <p:spPr>
          <a:xfrm>
            <a:off x="6827192" y="5486391"/>
            <a:ext cx="3528993" cy="330277"/>
          </a:xfrm>
          <a:prstGeom prst="rect">
            <a:avLst/>
          </a:prstGeom>
        </p:spPr>
        <p:txBody>
          <a:bodyPr wrap="square" rtlCol="0">
            <a:noAutofit/>
          </a:bodyPr>
          <a:lstStyle/>
          <a:p>
            <a:pPr algn="ctr"/>
            <a:r>
              <a:rPr lang="en-US" altLang="zh-CN" sz="16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 2-way covering array for 10 labels.</a:t>
            </a:r>
          </a:p>
        </p:txBody>
      </p:sp>
      <p:sp>
        <p:nvSpPr>
          <p:cNvPr id="31" name="矩形 30">
            <a:extLst>
              <a:ext uri="{FF2B5EF4-FFF2-40B4-BE49-F238E27FC236}">
                <a16:creationId xmlns:a16="http://schemas.microsoft.com/office/drawing/2014/main" id="{9D106E6C-C7D1-46BF-99FD-E9338A1A714F}"/>
              </a:ext>
            </a:extLst>
          </p:cNvPr>
          <p:cNvSpPr/>
          <p:nvPr/>
        </p:nvSpPr>
        <p:spPr>
          <a:xfrm>
            <a:off x="6714703" y="2087645"/>
            <a:ext cx="663636" cy="235354"/>
          </a:xfrm>
          <a:prstGeom prst="rect">
            <a:avLst/>
          </a:prstGeom>
          <a:noFill/>
          <a:ln w="19050">
            <a:solidFill>
              <a:schemeClr val="accent1">
                <a:lumMod val="75000"/>
              </a:schemeClr>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32" name="矩形 31">
            <a:extLst>
              <a:ext uri="{FF2B5EF4-FFF2-40B4-BE49-F238E27FC236}">
                <a16:creationId xmlns:a16="http://schemas.microsoft.com/office/drawing/2014/main" id="{5B803225-D26C-4CDC-8B16-087E3E01060E}"/>
              </a:ext>
            </a:extLst>
          </p:cNvPr>
          <p:cNvSpPr/>
          <p:nvPr/>
        </p:nvSpPr>
        <p:spPr>
          <a:xfrm>
            <a:off x="6591752" y="1548075"/>
            <a:ext cx="882436" cy="4048751"/>
          </a:xfrm>
          <a:prstGeom prst="rect">
            <a:avLst/>
          </a:prstGeom>
          <a:noFill/>
          <a:ln w="19050">
            <a:solidFill>
              <a:schemeClr val="accent1">
                <a:lumMod val="75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33" name="矩形 32">
            <a:extLst>
              <a:ext uri="{FF2B5EF4-FFF2-40B4-BE49-F238E27FC236}">
                <a16:creationId xmlns:a16="http://schemas.microsoft.com/office/drawing/2014/main" id="{91C2565A-918F-4DC9-80C0-2EB40CB4D925}"/>
              </a:ext>
            </a:extLst>
          </p:cNvPr>
          <p:cNvSpPr/>
          <p:nvPr/>
        </p:nvSpPr>
        <p:spPr>
          <a:xfrm>
            <a:off x="6714703" y="2433468"/>
            <a:ext cx="663636" cy="235354"/>
          </a:xfrm>
          <a:prstGeom prst="rect">
            <a:avLst/>
          </a:prstGeom>
          <a:noFill/>
          <a:ln w="19050">
            <a:solidFill>
              <a:schemeClr val="accent1">
                <a:lumMod val="75000"/>
              </a:schemeClr>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34" name="矩形 33">
            <a:extLst>
              <a:ext uri="{FF2B5EF4-FFF2-40B4-BE49-F238E27FC236}">
                <a16:creationId xmlns:a16="http://schemas.microsoft.com/office/drawing/2014/main" id="{C38D1ABB-24C9-4860-9D46-DFD3428D855C}"/>
              </a:ext>
            </a:extLst>
          </p:cNvPr>
          <p:cNvSpPr/>
          <p:nvPr/>
        </p:nvSpPr>
        <p:spPr>
          <a:xfrm>
            <a:off x="6714703" y="2779291"/>
            <a:ext cx="663636" cy="235354"/>
          </a:xfrm>
          <a:prstGeom prst="rect">
            <a:avLst/>
          </a:prstGeom>
          <a:noFill/>
          <a:ln w="19050">
            <a:solidFill>
              <a:schemeClr val="accent1">
                <a:lumMod val="75000"/>
              </a:schemeClr>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35" name="矩形 34">
            <a:extLst>
              <a:ext uri="{FF2B5EF4-FFF2-40B4-BE49-F238E27FC236}">
                <a16:creationId xmlns:a16="http://schemas.microsoft.com/office/drawing/2014/main" id="{A73B8004-DFA1-4EA3-8E46-CE16245922A7}"/>
              </a:ext>
            </a:extLst>
          </p:cNvPr>
          <p:cNvSpPr/>
          <p:nvPr/>
        </p:nvSpPr>
        <p:spPr>
          <a:xfrm>
            <a:off x="6714703" y="3125115"/>
            <a:ext cx="663636" cy="235354"/>
          </a:xfrm>
          <a:prstGeom prst="rect">
            <a:avLst/>
          </a:prstGeom>
          <a:noFill/>
          <a:ln w="19050">
            <a:solidFill>
              <a:schemeClr val="accent1">
                <a:lumMod val="75000"/>
              </a:schemeClr>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03535F00-54B7-B6EF-2C9C-E135219C614D}"/>
                  </a:ext>
                </a:extLst>
              </p:cNvPr>
              <p:cNvSpPr txBox="1"/>
              <p:nvPr/>
            </p:nvSpPr>
            <p:spPr>
              <a:xfrm>
                <a:off x="344879" y="1614274"/>
                <a:ext cx="5803980" cy="2043326"/>
              </a:xfrm>
              <a:prstGeom prst="rect">
                <a:avLst/>
              </a:prstGeom>
            </p:spPr>
            <p:txBody>
              <a:bodyPr wrap="square" rtlCol="0">
                <a:noAutofit/>
              </a:bodyPr>
              <a:lstStyle/>
              <a:p>
                <a:r>
                  <a:rPr lang="en-US" altLang="zh-CN" sz="2400" dirty="0">
                    <a:latin typeface="Arial" panose="020B0604020202020204" pitchFamily="34" charset="0"/>
                    <a:ea typeface="黑体" panose="02010609060101010101" pitchFamily="49" charset="-122"/>
                    <a:sym typeface="Arial" panose="020B0604020202020204" pitchFamily="34" charset="0"/>
                  </a:rPr>
                  <a:t>Key idea of CIT:</a:t>
                </a:r>
              </a:p>
              <a:p>
                <a:r>
                  <a:rPr lang="en-US" altLang="zh-CN" sz="2400" dirty="0">
                    <a:latin typeface="Arial" panose="020B0604020202020204" pitchFamily="34" charset="0"/>
                    <a:ea typeface="黑体" panose="02010609060101010101" pitchFamily="49" charset="-122"/>
                    <a:sym typeface="Arial" panose="020B0604020202020204" pitchFamily="34" charset="0"/>
                  </a:rPr>
                  <a:t>To cover multiple cases with one test.</a:t>
                </a:r>
              </a:p>
              <a:p>
                <a:r>
                  <a:rPr lang="en-US" altLang="zh-CN" sz="2400" dirty="0">
                    <a:latin typeface="Arial" panose="020B0604020202020204" pitchFamily="34" charset="0"/>
                    <a:ea typeface="黑体" panose="02010609060101010101" pitchFamily="49" charset="-122"/>
                    <a:sym typeface="Arial" panose="020B0604020202020204" pitchFamily="34" charset="0"/>
                  </a:rPr>
                  <a:t>Key component:</a:t>
                </a:r>
              </a:p>
              <a:p>
                <a:r>
                  <a:rPr lang="en-US" altLang="zh-CN" sz="2400" dirty="0">
                    <a:latin typeface="Arial" panose="020B0604020202020204" pitchFamily="34" charset="0"/>
                    <a:ea typeface="黑体" panose="02010609060101010101" pitchFamily="49" charset="-122"/>
                    <a:sym typeface="Arial" panose="020B0604020202020204" pitchFamily="34" charset="0"/>
                  </a:rPr>
                  <a:t>A covering array which includes all </a:t>
                </a:r>
                <a14:m>
                  <m:oMath xmlns:m="http://schemas.openxmlformats.org/officeDocument/2006/math">
                    <m:r>
                      <a:rPr lang="en-US" altLang="zh-CN" sz="2400" b="0" i="1" smtClean="0">
                        <a:latin typeface="Cambria Math" panose="02040503050406030204" pitchFamily="18" charset="0"/>
                        <a:ea typeface="黑体" panose="02010609060101010101" pitchFamily="49" charset="-122"/>
                        <a:sym typeface="Arial" panose="020B0604020202020204" pitchFamily="34" charset="0"/>
                      </a:rPr>
                      <m:t>𝜏</m:t>
                    </m:r>
                  </m:oMath>
                </a14:m>
                <a:r>
                  <a:rPr lang="en-US" altLang="zh-CN" sz="2400" dirty="0">
                    <a:latin typeface="Arial" panose="020B0604020202020204" pitchFamily="34" charset="0"/>
                    <a:ea typeface="黑体" panose="02010609060101010101" pitchFamily="49" charset="-122"/>
                    <a:sym typeface="Arial" panose="020B0604020202020204" pitchFamily="34" charset="0"/>
                  </a:rPr>
                  <a:t>-way combinations.</a:t>
                </a:r>
                <a:endParaRPr lang="zh-CN" altLang="en-US" sz="2400" dirty="0">
                  <a:latin typeface="Arial" panose="020B0604020202020204" pitchFamily="34" charset="0"/>
                  <a:ea typeface="黑体" panose="02010609060101010101" pitchFamily="49" charset="-122"/>
                  <a:sym typeface="Arial" panose="020B0604020202020204" pitchFamily="34" charset="0"/>
                </a:endParaRPr>
              </a:p>
            </p:txBody>
          </p:sp>
        </mc:Choice>
        <mc:Fallback>
          <p:sp>
            <p:nvSpPr>
              <p:cNvPr id="5" name="文本框 4">
                <a:extLst>
                  <a:ext uri="{FF2B5EF4-FFF2-40B4-BE49-F238E27FC236}">
                    <a16:creationId xmlns:a16="http://schemas.microsoft.com/office/drawing/2014/main" id="{03535F00-54B7-B6EF-2C9C-E135219C614D}"/>
                  </a:ext>
                </a:extLst>
              </p:cNvPr>
              <p:cNvSpPr txBox="1">
                <a:spLocks noRot="1" noChangeAspect="1" noMove="1" noResize="1" noEditPoints="1" noAdjustHandles="1" noChangeArrowheads="1" noChangeShapeType="1" noTextEdit="1"/>
              </p:cNvSpPr>
              <p:nvPr/>
            </p:nvSpPr>
            <p:spPr>
              <a:xfrm>
                <a:off x="344879" y="1614274"/>
                <a:ext cx="5803980" cy="2043326"/>
              </a:xfrm>
              <a:prstGeom prst="rect">
                <a:avLst/>
              </a:prstGeom>
              <a:blipFill>
                <a:blip r:embed="rId4"/>
                <a:stretch>
                  <a:fillRect l="-1681" t="-2090" r="-1681" b="-1194"/>
                </a:stretch>
              </a:blipFill>
            </p:spPr>
            <p:txBody>
              <a:bodyPr/>
              <a:lstStyle/>
              <a:p>
                <a:r>
                  <a:rPr lang="en-GB">
                    <a:noFill/>
                  </a:rPr>
                  <a:t> </a:t>
                </a:r>
              </a:p>
            </p:txBody>
          </p:sp>
        </mc:Fallback>
      </mc:AlternateContent>
      <p:sp>
        <p:nvSpPr>
          <p:cNvPr id="6" name="文本框 5">
            <a:extLst>
              <a:ext uri="{FF2B5EF4-FFF2-40B4-BE49-F238E27FC236}">
                <a16:creationId xmlns:a16="http://schemas.microsoft.com/office/drawing/2014/main" id="{7FBD96D4-28C5-7F23-3D55-79A031CE06B2}"/>
              </a:ext>
            </a:extLst>
          </p:cNvPr>
          <p:cNvSpPr txBox="1"/>
          <p:nvPr/>
        </p:nvSpPr>
        <p:spPr>
          <a:xfrm>
            <a:off x="1448600" y="4541765"/>
            <a:ext cx="1623319" cy="480277"/>
          </a:xfrm>
          <a:prstGeom prst="rect">
            <a:avLst/>
          </a:prstGeom>
        </p:spPr>
        <p:txBody>
          <a:bodyPr wrap="square" rtlCol="0">
            <a:noAutofit/>
          </a:bodyPr>
          <a:lstStyle/>
          <a:p>
            <a:r>
              <a:rPr lang="en-US" altLang="zh-CN" sz="2400" b="1" dirty="0">
                <a:solidFill>
                  <a:srgbClr val="FF0000"/>
                </a:solidFill>
                <a:latin typeface="Arial" panose="020B0604020202020204" pitchFamily="34" charset="0"/>
                <a:ea typeface="黑体" panose="02010609060101010101" pitchFamily="49" charset="-122"/>
                <a:sym typeface="Arial" panose="020B0604020202020204" pitchFamily="34" charset="0"/>
              </a:rPr>
              <a:t>180</a:t>
            </a:r>
            <a:r>
              <a:rPr lang="en-US" altLang="zh-CN" sz="2400" dirty="0">
                <a:latin typeface="Arial" panose="020B0604020202020204" pitchFamily="34" charset="0"/>
                <a:ea typeface="黑体" panose="02010609060101010101" pitchFamily="49" charset="-122"/>
                <a:sym typeface="Arial" panose="020B0604020202020204" pitchFamily="34" charset="0"/>
              </a:rPr>
              <a:t> cases</a:t>
            </a:r>
            <a:endParaRPr lang="zh-CN" altLang="en-US" sz="2400" dirty="0">
              <a:latin typeface="Arial" panose="020B0604020202020204" pitchFamily="34" charset="0"/>
              <a:ea typeface="黑体" panose="02010609060101010101" pitchFamily="49" charset="-122"/>
              <a:sym typeface="Arial" panose="020B0604020202020204" pitchFamily="34" charset="0"/>
            </a:endParaRPr>
          </a:p>
        </p:txBody>
      </p:sp>
      <p:sp>
        <p:nvSpPr>
          <p:cNvPr id="7" name="right-arrow_44621">
            <a:extLst>
              <a:ext uri="{FF2B5EF4-FFF2-40B4-BE49-F238E27FC236}">
                <a16:creationId xmlns:a16="http://schemas.microsoft.com/office/drawing/2014/main" id="{D2EF7F0E-5941-EE70-7593-6EE6831D3F5D}"/>
              </a:ext>
            </a:extLst>
          </p:cNvPr>
          <p:cNvSpPr/>
          <p:nvPr/>
        </p:nvSpPr>
        <p:spPr>
          <a:xfrm>
            <a:off x="3192644" y="4562035"/>
            <a:ext cx="490246" cy="439736"/>
          </a:xfrm>
          <a:custGeom>
            <a:avLst/>
            <a:gdLst>
              <a:gd name="T0" fmla="*/ 424 w 441"/>
              <a:gd name="T1" fmla="*/ 241 h 406"/>
              <a:gd name="T2" fmla="*/ 299 w 441"/>
              <a:gd name="T3" fmla="*/ 388 h 406"/>
              <a:gd name="T4" fmla="*/ 259 w 441"/>
              <a:gd name="T5" fmla="*/ 406 h 406"/>
              <a:gd name="T6" fmla="*/ 224 w 441"/>
              <a:gd name="T7" fmla="*/ 394 h 406"/>
              <a:gd name="T8" fmla="*/ 218 w 441"/>
              <a:gd name="T9" fmla="*/ 319 h 406"/>
              <a:gd name="T10" fmla="*/ 268 w 441"/>
              <a:gd name="T11" fmla="*/ 260 h 406"/>
              <a:gd name="T12" fmla="*/ 53 w 441"/>
              <a:gd name="T13" fmla="*/ 260 h 406"/>
              <a:gd name="T14" fmla="*/ 0 w 441"/>
              <a:gd name="T15" fmla="*/ 206 h 406"/>
              <a:gd name="T16" fmla="*/ 53 w 441"/>
              <a:gd name="T17" fmla="*/ 153 h 406"/>
              <a:gd name="T18" fmla="*/ 268 w 441"/>
              <a:gd name="T19" fmla="*/ 153 h 406"/>
              <a:gd name="T20" fmla="*/ 218 w 441"/>
              <a:gd name="T21" fmla="*/ 94 h 406"/>
              <a:gd name="T22" fmla="*/ 224 w 441"/>
              <a:gd name="T23" fmla="*/ 19 h 406"/>
              <a:gd name="T24" fmla="*/ 299 w 441"/>
              <a:gd name="T25" fmla="*/ 25 h 406"/>
              <a:gd name="T26" fmla="*/ 424 w 441"/>
              <a:gd name="T27" fmla="*/ 172 h 406"/>
              <a:gd name="T28" fmla="*/ 424 w 441"/>
              <a:gd name="T29" fmla="*/ 24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1" h="406">
                <a:moveTo>
                  <a:pt x="424" y="241"/>
                </a:moveTo>
                <a:lnTo>
                  <a:pt x="299" y="388"/>
                </a:lnTo>
                <a:cubicBezTo>
                  <a:pt x="289" y="400"/>
                  <a:pt x="274" y="406"/>
                  <a:pt x="259" y="406"/>
                </a:cubicBezTo>
                <a:cubicBezTo>
                  <a:pt x="246" y="406"/>
                  <a:pt x="234" y="402"/>
                  <a:pt x="224" y="394"/>
                </a:cubicBezTo>
                <a:cubicBezTo>
                  <a:pt x="202" y="375"/>
                  <a:pt x="199" y="341"/>
                  <a:pt x="218" y="319"/>
                </a:cubicBezTo>
                <a:lnTo>
                  <a:pt x="268" y="260"/>
                </a:lnTo>
                <a:lnTo>
                  <a:pt x="53" y="260"/>
                </a:lnTo>
                <a:cubicBezTo>
                  <a:pt x="24" y="260"/>
                  <a:pt x="0" y="236"/>
                  <a:pt x="0" y="206"/>
                </a:cubicBezTo>
                <a:cubicBezTo>
                  <a:pt x="0" y="177"/>
                  <a:pt x="24" y="153"/>
                  <a:pt x="53" y="153"/>
                </a:cubicBezTo>
                <a:lnTo>
                  <a:pt x="268" y="153"/>
                </a:lnTo>
                <a:lnTo>
                  <a:pt x="218" y="94"/>
                </a:lnTo>
                <a:cubicBezTo>
                  <a:pt x="199" y="72"/>
                  <a:pt x="202" y="38"/>
                  <a:pt x="224" y="19"/>
                </a:cubicBezTo>
                <a:cubicBezTo>
                  <a:pt x="247" y="0"/>
                  <a:pt x="280" y="3"/>
                  <a:pt x="299" y="25"/>
                </a:cubicBezTo>
                <a:lnTo>
                  <a:pt x="424" y="172"/>
                </a:lnTo>
                <a:cubicBezTo>
                  <a:pt x="441" y="192"/>
                  <a:pt x="441" y="221"/>
                  <a:pt x="424" y="241"/>
                </a:cubicBezTo>
                <a:close/>
              </a:path>
            </a:pathLst>
          </a:custGeom>
          <a:solidFill>
            <a:srgbClr val="00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39C"/>
              </a:solidFill>
              <a:latin typeface="Arial" panose="020B0604020202020204" pitchFamily="34" charset="0"/>
              <a:ea typeface="黑体" panose="02010609060101010101" pitchFamily="49" charset="-122"/>
              <a:sym typeface="Arial" panose="020B0604020202020204" pitchFamily="34" charset="0"/>
            </a:endParaRPr>
          </a:p>
        </p:txBody>
      </p:sp>
      <p:sp>
        <p:nvSpPr>
          <p:cNvPr id="8" name="文本框 7">
            <a:extLst>
              <a:ext uri="{FF2B5EF4-FFF2-40B4-BE49-F238E27FC236}">
                <a16:creationId xmlns:a16="http://schemas.microsoft.com/office/drawing/2014/main" id="{774F117C-8420-5969-7F94-41FD016788F1}"/>
              </a:ext>
            </a:extLst>
          </p:cNvPr>
          <p:cNvSpPr txBox="1"/>
          <p:nvPr/>
        </p:nvSpPr>
        <p:spPr>
          <a:xfrm>
            <a:off x="3909485" y="4562035"/>
            <a:ext cx="1623319" cy="480277"/>
          </a:xfrm>
          <a:prstGeom prst="rect">
            <a:avLst/>
          </a:prstGeom>
        </p:spPr>
        <p:txBody>
          <a:bodyPr wrap="square" rtlCol="0">
            <a:noAutofit/>
          </a:bodyPr>
          <a:lstStyle/>
          <a:p>
            <a:r>
              <a:rPr lang="en-US" altLang="zh-CN" sz="2400" b="1" dirty="0">
                <a:solidFill>
                  <a:srgbClr val="FF0000"/>
                </a:solidFill>
                <a:latin typeface="Arial" panose="020B0604020202020204" pitchFamily="34" charset="0"/>
                <a:ea typeface="黑体" panose="02010609060101010101" pitchFamily="49" charset="-122"/>
                <a:sym typeface="Arial" panose="020B0604020202020204" pitchFamily="34" charset="0"/>
              </a:rPr>
              <a:t>10</a:t>
            </a:r>
            <a:r>
              <a:rPr lang="en-US" altLang="zh-CN" sz="2400" dirty="0">
                <a:latin typeface="Arial" panose="020B0604020202020204" pitchFamily="34" charset="0"/>
                <a:ea typeface="黑体" panose="02010609060101010101" pitchFamily="49" charset="-122"/>
                <a:sym typeface="Arial" panose="020B0604020202020204" pitchFamily="34" charset="0"/>
              </a:rPr>
              <a:t> tests</a:t>
            </a:r>
            <a:endParaRPr lang="zh-CN" altLang="en-US" sz="2400" dirty="0">
              <a:latin typeface="Arial" panose="020B0604020202020204" pitchFamily="34" charset="0"/>
              <a:ea typeface="黑体" panose="02010609060101010101" pitchFamily="49" charset="-122"/>
              <a:sym typeface="Arial" panose="020B0604020202020204" pitchFamily="34" charset="0"/>
            </a:endParaRPr>
          </a:p>
        </p:txBody>
      </p:sp>
      <p:sp>
        <p:nvSpPr>
          <p:cNvPr id="2" name="文本框 1">
            <a:extLst>
              <a:ext uri="{FF2B5EF4-FFF2-40B4-BE49-F238E27FC236}">
                <a16:creationId xmlns:a16="http://schemas.microsoft.com/office/drawing/2014/main" id="{0AAB1117-BD49-2C94-3CB5-06FA60E3F428}"/>
              </a:ext>
            </a:extLst>
          </p:cNvPr>
          <p:cNvSpPr txBox="1"/>
          <p:nvPr/>
        </p:nvSpPr>
        <p:spPr>
          <a:xfrm>
            <a:off x="344879" y="3790061"/>
            <a:ext cx="5002306" cy="70788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For the previously mentioned example, we can use 10 tests to cover all 180 cases:</a:t>
            </a:r>
            <a:endParaRPr lang="en-GB" sz="2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883D094C-24FE-7A25-4608-66199F782606}"/>
              </a:ext>
            </a:extLst>
          </p:cNvPr>
          <p:cNvSpPr txBox="1"/>
          <p:nvPr/>
        </p:nvSpPr>
        <p:spPr>
          <a:xfrm>
            <a:off x="376384" y="5039485"/>
            <a:ext cx="5879059" cy="70788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We can identify all the cases of each combinations of 2 labels in the 2-way label value covering array.</a:t>
            </a:r>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80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A5EE3FC-DE0E-48BE-92DD-B332AE367ED9}"/>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8</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4" name="标题 3">
            <a:extLst>
              <a:ext uri="{FF2B5EF4-FFF2-40B4-BE49-F238E27FC236}">
                <a16:creationId xmlns:a16="http://schemas.microsoft.com/office/drawing/2014/main" id="{5575D336-A161-469B-B53B-C414FADC3EE5}"/>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Methodology: LV-CIT</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9" name="文本占位符 8">
            <a:extLst>
              <a:ext uri="{FF2B5EF4-FFF2-40B4-BE49-F238E27FC236}">
                <a16:creationId xmlns:a16="http://schemas.microsoft.com/office/drawing/2014/main" id="{E7E4E222-9BC3-426F-8F88-4A52BC447A54}"/>
              </a:ext>
            </a:extLst>
          </p:cNvPr>
          <p:cNvSpPr>
            <a:spLocks noGrp="1"/>
          </p:cNvSpPr>
          <p:nvPr>
            <p:ph type="body" sz="quarter" idx="16"/>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Framework of LV-CIT</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grpSp>
        <p:nvGrpSpPr>
          <p:cNvPr id="27" name="组合 26">
            <a:extLst>
              <a:ext uri="{FF2B5EF4-FFF2-40B4-BE49-F238E27FC236}">
                <a16:creationId xmlns:a16="http://schemas.microsoft.com/office/drawing/2014/main" id="{A6FE40EB-36EA-451E-A737-4E341BE8C4F8}"/>
              </a:ext>
            </a:extLst>
          </p:cNvPr>
          <p:cNvGrpSpPr/>
          <p:nvPr/>
        </p:nvGrpSpPr>
        <p:grpSpPr>
          <a:xfrm>
            <a:off x="951550" y="2035802"/>
            <a:ext cx="3122020" cy="1782739"/>
            <a:chOff x="849510" y="1929183"/>
            <a:chExt cx="3122020" cy="1782739"/>
          </a:xfrm>
        </p:grpSpPr>
        <p:grpSp>
          <p:nvGrpSpPr>
            <p:cNvPr id="26" name="组合 25">
              <a:extLst>
                <a:ext uri="{FF2B5EF4-FFF2-40B4-BE49-F238E27FC236}">
                  <a16:creationId xmlns:a16="http://schemas.microsoft.com/office/drawing/2014/main" id="{C6366B2F-91C3-4B77-8D70-80685DB30C79}"/>
                </a:ext>
              </a:extLst>
            </p:cNvPr>
            <p:cNvGrpSpPr/>
            <p:nvPr/>
          </p:nvGrpSpPr>
          <p:grpSpPr>
            <a:xfrm>
              <a:off x="849510" y="1929183"/>
              <a:ext cx="3122020" cy="1244826"/>
              <a:chOff x="1538471" y="1606470"/>
              <a:chExt cx="3122020" cy="1244826"/>
            </a:xfrm>
          </p:grpSpPr>
          <p:sp>
            <p:nvSpPr>
              <p:cNvPr id="8" name="矩形 7">
                <a:extLst>
                  <a:ext uri="{FF2B5EF4-FFF2-40B4-BE49-F238E27FC236}">
                    <a16:creationId xmlns:a16="http://schemas.microsoft.com/office/drawing/2014/main" id="{34BB2321-FB7A-43A1-8948-67EAD9646EDD}"/>
                  </a:ext>
                </a:extLst>
              </p:cNvPr>
              <p:cNvSpPr/>
              <p:nvPr/>
            </p:nvSpPr>
            <p:spPr>
              <a:xfrm>
                <a:off x="1538471" y="1606470"/>
                <a:ext cx="3122020" cy="1244826"/>
              </a:xfrm>
              <a:prstGeom prst="rect">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pitchFamily="49" charset="-122"/>
                  <a:sym typeface="Arial" panose="020B0604020202020204" pitchFamily="34" charset="0"/>
                </a:endParaRPr>
              </a:p>
            </p:txBody>
          </p:sp>
          <p:sp>
            <p:nvSpPr>
              <p:cNvPr id="2" name="文本框 1">
                <a:extLst>
                  <a:ext uri="{FF2B5EF4-FFF2-40B4-BE49-F238E27FC236}">
                    <a16:creationId xmlns:a16="http://schemas.microsoft.com/office/drawing/2014/main" id="{4D096744-65F8-4580-BA2B-E8F9516F27B8}"/>
                  </a:ext>
                </a:extLst>
              </p:cNvPr>
              <p:cNvSpPr txBox="1"/>
              <p:nvPr/>
            </p:nvSpPr>
            <p:spPr>
              <a:xfrm>
                <a:off x="1710814" y="1731351"/>
                <a:ext cx="1231489" cy="365125"/>
              </a:xfrm>
              <a:prstGeom prst="round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r>
                  <a:rPr lang="en-US" altLang="zh-CN" sz="2400" dirty="0">
                    <a:latin typeface="Arial" panose="020B0604020202020204" pitchFamily="34" charset="0"/>
                    <a:ea typeface="黑体" panose="02010609060101010101" pitchFamily="49" charset="-122"/>
                    <a:sym typeface="Arial" panose="020B0604020202020204" pitchFamily="34" charset="0"/>
                  </a:rPr>
                  <a:t>cat</a:t>
                </a:r>
                <a:endParaRPr lang="zh-CN" altLang="en-US" sz="2400" dirty="0">
                  <a:latin typeface="Arial" panose="020B0604020202020204" pitchFamily="34" charset="0"/>
                  <a:ea typeface="黑体" panose="02010609060101010101" pitchFamily="49" charset="-122"/>
                  <a:sym typeface="Arial" panose="020B0604020202020204" pitchFamily="34" charset="0"/>
                </a:endParaRPr>
              </a:p>
            </p:txBody>
          </p:sp>
          <p:sp>
            <p:nvSpPr>
              <p:cNvPr id="11" name="文本框 10">
                <a:extLst>
                  <a:ext uri="{FF2B5EF4-FFF2-40B4-BE49-F238E27FC236}">
                    <a16:creationId xmlns:a16="http://schemas.microsoft.com/office/drawing/2014/main" id="{E0A8AB7A-4E23-4371-B7FA-A534CF04F842}"/>
                  </a:ext>
                </a:extLst>
              </p:cNvPr>
              <p:cNvSpPr txBox="1"/>
              <p:nvPr/>
            </p:nvSpPr>
            <p:spPr>
              <a:xfrm>
                <a:off x="3270044" y="1731351"/>
                <a:ext cx="1231489" cy="365125"/>
              </a:xfrm>
              <a:prstGeom prst="round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r>
                  <a:rPr lang="en-US" altLang="zh-CN" sz="2400" dirty="0">
                    <a:latin typeface="Arial" panose="020B0604020202020204" pitchFamily="34" charset="0"/>
                    <a:ea typeface="黑体" panose="02010609060101010101" pitchFamily="49" charset="-122"/>
                    <a:sym typeface="Arial" panose="020B0604020202020204" pitchFamily="34" charset="0"/>
                  </a:rPr>
                  <a:t>dog</a:t>
                </a:r>
                <a:endParaRPr lang="zh-CN" altLang="en-US" sz="2400" dirty="0">
                  <a:latin typeface="Arial" panose="020B0604020202020204" pitchFamily="34" charset="0"/>
                  <a:ea typeface="黑体" panose="02010609060101010101" pitchFamily="49" charset="-122"/>
                  <a:sym typeface="Arial" panose="020B0604020202020204" pitchFamily="34" charset="0"/>
                </a:endParaRPr>
              </a:p>
            </p:txBody>
          </p:sp>
          <p:sp>
            <p:nvSpPr>
              <p:cNvPr id="12" name="文本框 11">
                <a:extLst>
                  <a:ext uri="{FF2B5EF4-FFF2-40B4-BE49-F238E27FC236}">
                    <a16:creationId xmlns:a16="http://schemas.microsoft.com/office/drawing/2014/main" id="{9FC616E1-DDB4-4B57-9A0B-C72CBEBA43F4}"/>
                  </a:ext>
                </a:extLst>
              </p:cNvPr>
              <p:cNvSpPr txBox="1"/>
              <p:nvPr/>
            </p:nvSpPr>
            <p:spPr>
              <a:xfrm>
                <a:off x="1710814" y="2330866"/>
                <a:ext cx="1231489" cy="365125"/>
              </a:xfrm>
              <a:prstGeom prst="round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r>
                  <a:rPr lang="en-US" altLang="zh-CN" sz="2400" dirty="0">
                    <a:latin typeface="Arial" panose="020B0604020202020204" pitchFamily="34" charset="0"/>
                    <a:ea typeface="黑体" panose="02010609060101010101" pitchFamily="49" charset="-122"/>
                    <a:sym typeface="Arial" panose="020B0604020202020204" pitchFamily="34" charset="0"/>
                  </a:rPr>
                  <a:t>person</a:t>
                </a:r>
                <a:endParaRPr lang="zh-CN" altLang="en-US" sz="2400" dirty="0">
                  <a:latin typeface="Arial" panose="020B0604020202020204" pitchFamily="34" charset="0"/>
                  <a:ea typeface="黑体" panose="02010609060101010101" pitchFamily="49" charset="-122"/>
                  <a:sym typeface="Arial" panose="020B0604020202020204" pitchFamily="34" charset="0"/>
                </a:endParaRPr>
              </a:p>
            </p:txBody>
          </p:sp>
          <p:sp>
            <p:nvSpPr>
              <p:cNvPr id="13" name="文本框 12">
                <a:extLst>
                  <a:ext uri="{FF2B5EF4-FFF2-40B4-BE49-F238E27FC236}">
                    <a16:creationId xmlns:a16="http://schemas.microsoft.com/office/drawing/2014/main" id="{50E4C206-8764-4293-9A88-1EA19B2D1DE0}"/>
                  </a:ext>
                </a:extLst>
              </p:cNvPr>
              <p:cNvSpPr txBox="1"/>
              <p:nvPr/>
            </p:nvSpPr>
            <p:spPr>
              <a:xfrm>
                <a:off x="3270044" y="2330866"/>
                <a:ext cx="1231489" cy="365125"/>
              </a:xfrm>
              <a:prstGeom prst="round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r>
                  <a:rPr lang="en-US" altLang="zh-CN" sz="2400" dirty="0">
                    <a:latin typeface="Arial" panose="020B0604020202020204" pitchFamily="34" charset="0"/>
                    <a:ea typeface="黑体" panose="02010609060101010101" pitchFamily="49" charset="-122"/>
                    <a:sym typeface="Arial" panose="020B0604020202020204" pitchFamily="34" charset="0"/>
                  </a:rPr>
                  <a:t>car</a:t>
                </a:r>
                <a:endParaRPr lang="zh-CN" altLang="en-US" sz="2400" dirty="0">
                  <a:latin typeface="Arial" panose="020B0604020202020204" pitchFamily="34" charset="0"/>
                  <a:ea typeface="黑体" panose="02010609060101010101" pitchFamily="49" charset="-122"/>
                  <a:sym typeface="Arial" panose="020B0604020202020204" pitchFamily="34" charset="0"/>
                </a:endParaRPr>
              </a:p>
            </p:txBody>
          </p:sp>
        </p:grpSp>
        <p:sp>
          <p:nvSpPr>
            <p:cNvPr id="14" name="文本框 13">
              <a:extLst>
                <a:ext uri="{FF2B5EF4-FFF2-40B4-BE49-F238E27FC236}">
                  <a16:creationId xmlns:a16="http://schemas.microsoft.com/office/drawing/2014/main" id="{E9525F57-3D26-4C86-80EB-C55F4F4BF8FD}"/>
                </a:ext>
              </a:extLst>
            </p:cNvPr>
            <p:cNvSpPr txBox="1"/>
            <p:nvPr/>
          </p:nvSpPr>
          <p:spPr>
            <a:xfrm>
              <a:off x="849510" y="3186771"/>
              <a:ext cx="3122020" cy="525151"/>
            </a:xfrm>
            <a:prstGeom prst="rect">
              <a:avLst/>
            </a:prstGeom>
          </p:spPr>
          <p:txBody>
            <a:bodyPr wrap="none" rtlCol="0" anchor="ctr">
              <a:noAutofit/>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Label Space of the Image Classifier</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p:grpSp>
      <p:graphicFrame>
        <p:nvGraphicFramePr>
          <p:cNvPr id="19" name="表格 18">
            <a:extLst>
              <a:ext uri="{FF2B5EF4-FFF2-40B4-BE49-F238E27FC236}">
                <a16:creationId xmlns:a16="http://schemas.microsoft.com/office/drawing/2014/main" id="{9918D8B9-9AE1-48C2-89F3-166A3C16CC1C}"/>
              </a:ext>
            </a:extLst>
          </p:cNvPr>
          <p:cNvGraphicFramePr>
            <a:graphicFrameLocks noGrp="1"/>
          </p:cNvGraphicFramePr>
          <p:nvPr>
            <p:extLst>
              <p:ext uri="{D42A27DB-BD31-4B8C-83A1-F6EECF244321}">
                <p14:modId xmlns:p14="http://schemas.microsoft.com/office/powerpoint/2010/main" val="463308205"/>
              </p:ext>
            </p:extLst>
          </p:nvPr>
        </p:nvGraphicFramePr>
        <p:xfrm>
          <a:off x="4732036" y="2125704"/>
          <a:ext cx="2927290" cy="1152390"/>
        </p:xfrm>
        <a:graphic>
          <a:graphicData uri="http://schemas.openxmlformats.org/drawingml/2006/table">
            <a:tbl>
              <a:tblPr>
                <a:tableStyleId>{7DF18680-E054-41AD-8BC1-D1AEF772440D}</a:tableStyleId>
              </a:tblPr>
              <a:tblGrid>
                <a:gridCol w="700900">
                  <a:extLst>
                    <a:ext uri="{9D8B030D-6E8A-4147-A177-3AD203B41FA5}">
                      <a16:colId xmlns:a16="http://schemas.microsoft.com/office/drawing/2014/main" val="897259815"/>
                    </a:ext>
                  </a:extLst>
                </a:gridCol>
                <a:gridCol w="742130">
                  <a:extLst>
                    <a:ext uri="{9D8B030D-6E8A-4147-A177-3AD203B41FA5}">
                      <a16:colId xmlns:a16="http://schemas.microsoft.com/office/drawing/2014/main" val="3544546413"/>
                    </a:ext>
                  </a:extLst>
                </a:gridCol>
                <a:gridCol w="742130">
                  <a:extLst>
                    <a:ext uri="{9D8B030D-6E8A-4147-A177-3AD203B41FA5}">
                      <a16:colId xmlns:a16="http://schemas.microsoft.com/office/drawing/2014/main" val="2671155102"/>
                    </a:ext>
                  </a:extLst>
                </a:gridCol>
                <a:gridCol w="742130">
                  <a:extLst>
                    <a:ext uri="{9D8B030D-6E8A-4147-A177-3AD203B41FA5}">
                      <a16:colId xmlns:a16="http://schemas.microsoft.com/office/drawing/2014/main" val="1162331530"/>
                    </a:ext>
                  </a:extLst>
                </a:gridCol>
              </a:tblGrid>
              <a:tr h="230478">
                <a:tc>
                  <a:txBody>
                    <a:bodyPr/>
                    <a:lstStyle/>
                    <a:p>
                      <a:pPr algn="ctr" fontAlgn="ct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cat</a:t>
                      </a:r>
                      <a:endParaRPr lang="zh-CN" alt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marL="0" marR="0" lvl="0" indent="0" algn="ctr" defTabSz="959937" rtl="0" eaLnBrk="1" fontAlgn="ctr" latinLnBrk="0" hangingPunct="1">
                        <a:lnSpc>
                          <a:spcPct val="100000"/>
                        </a:lnSpc>
                        <a:spcBef>
                          <a:spcPts val="0"/>
                        </a:spcBef>
                        <a:spcAft>
                          <a:spcPts val="0"/>
                        </a:spcAft>
                        <a:buClrTx/>
                        <a:buSzTx/>
                        <a:buFontTx/>
                        <a:buNone/>
                        <a:tabLst/>
                        <a:defRPr/>
                      </a:pP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dog</a:t>
                      </a:r>
                      <a:endParaRPr lang="en-US" altLang="zh-CN" sz="1400" b="1"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person</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car</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extLst>
                  <a:ext uri="{0D108BD9-81ED-4DB2-BD59-A6C34878D82A}">
                    <a16:rowId xmlns:a16="http://schemas.microsoft.com/office/drawing/2014/main" val="576621408"/>
                  </a:ext>
                </a:extLst>
              </a:tr>
              <a:tr h="230478">
                <a:tc>
                  <a:txBody>
                    <a:bodyPr/>
                    <a:lstStyle/>
                    <a:p>
                      <a:pPr algn="ctr" fontAlgn="ctr"/>
                      <a:r>
                        <a:rPr lang="en-US" sz="1400" b="1"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1</a:t>
                      </a:r>
                      <a:endParaRPr lang="en-US"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tc>
                <a:tc>
                  <a:txBody>
                    <a:bodyPr/>
                    <a:lstStyle/>
                    <a:p>
                      <a:pPr algn="ctr" fontAlgn="ctr"/>
                      <a:r>
                        <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tc>
                <a:tc>
                  <a:txBody>
                    <a:bodyPr/>
                    <a:lstStyle/>
                    <a:p>
                      <a:pPr algn="ctr" fontAlgn="ctr"/>
                      <a:r>
                        <a:rPr lang="en-US" altLang="zh-CN" sz="1400" b="1" u="none" strike="noStrike" dirty="0">
                          <a:effectLst/>
                          <a:latin typeface="Arial" panose="020B0604020202020204" pitchFamily="34" charset="0"/>
                          <a:ea typeface="黑体" panose="02010609060101010101" pitchFamily="49" charset="-122"/>
                          <a:sym typeface="Arial" panose="020B0604020202020204" pitchFamily="34" charset="0"/>
                        </a:rPr>
                        <a:t>0</a:t>
                      </a:r>
                      <a:endPar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tc>
                <a:extLst>
                  <a:ext uri="{0D108BD9-81ED-4DB2-BD59-A6C34878D82A}">
                    <a16:rowId xmlns:a16="http://schemas.microsoft.com/office/drawing/2014/main" val="631140432"/>
                  </a:ext>
                </a:extLst>
              </a:tr>
              <a:tr h="230478">
                <a:tc>
                  <a:txBody>
                    <a:bodyPr/>
                    <a:lstStyle/>
                    <a:p>
                      <a:pPr algn="ctr" fontAlgn="ctr"/>
                      <a:r>
                        <a:rPr lang="en-US" sz="1400" b="1" u="none" strike="noStrike" dirty="0">
                          <a:solidFill>
                            <a:srgbClr val="000000"/>
                          </a:solidFill>
                          <a:effectLst/>
                          <a:latin typeface="Arial" panose="020B0604020202020204" pitchFamily="34" charset="0"/>
                          <a:ea typeface="黑体" panose="02010609060101010101" pitchFamily="49" charset="-122"/>
                          <a:sym typeface="Arial" panose="020B0604020202020204" pitchFamily="34" charset="0"/>
                        </a:rPr>
                        <a:t>1</a:t>
                      </a:r>
                      <a:endParaRPr lang="en-US"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tc>
                <a:tc>
                  <a:txBody>
                    <a:bodyPr/>
                    <a:lstStyle/>
                    <a:p>
                      <a:pPr algn="ctr" fontAlgn="ctr"/>
                      <a:r>
                        <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tc>
                <a:tc>
                  <a:txBody>
                    <a:bodyPr/>
                    <a:lstStyle/>
                    <a:p>
                      <a:pPr algn="ctr" fontAlgn="ctr"/>
                      <a:r>
                        <a:rPr lang="en-US" altLang="zh-CN" sz="1400" b="1" u="none" strike="noStrike" dirty="0">
                          <a:effectLst/>
                          <a:latin typeface="Arial" panose="020B0604020202020204" pitchFamily="34" charset="0"/>
                          <a:ea typeface="黑体" panose="02010609060101010101" pitchFamily="49" charset="-122"/>
                          <a:sym typeface="Arial" panose="020B0604020202020204" pitchFamily="34" charset="0"/>
                        </a:rPr>
                        <a:t>0</a:t>
                      </a:r>
                      <a:endPar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tc>
                <a:extLst>
                  <a:ext uri="{0D108BD9-81ED-4DB2-BD59-A6C34878D82A}">
                    <a16:rowId xmlns:a16="http://schemas.microsoft.com/office/drawing/2014/main" val="2652020627"/>
                  </a:ext>
                </a:extLst>
              </a:tr>
              <a:tr h="230478">
                <a:tc>
                  <a:txBody>
                    <a:bodyPr/>
                    <a:lstStyle/>
                    <a:p>
                      <a:pPr algn="ctr" fontAlgn="ctr"/>
                      <a:r>
                        <a:rPr lang="en-US"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tc>
                <a:tc>
                  <a:txBody>
                    <a:bodyPr/>
                    <a:lstStyle/>
                    <a:p>
                      <a:pPr algn="ctr" fontAlgn="ctr"/>
                      <a:r>
                        <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tc>
                <a:tc>
                  <a:txBody>
                    <a:bodyPr/>
                    <a:lstStyle/>
                    <a:p>
                      <a:pPr algn="ctr" fontAlgn="ctr"/>
                      <a:r>
                        <a:rPr lang="en-US" altLang="zh-CN" sz="1400" b="1" u="none" strike="noStrike" dirty="0">
                          <a:effectLst/>
                          <a:latin typeface="Arial" panose="020B0604020202020204" pitchFamily="34" charset="0"/>
                          <a:ea typeface="黑体" panose="02010609060101010101" pitchFamily="49" charset="-122"/>
                          <a:sym typeface="Arial" panose="020B0604020202020204" pitchFamily="34" charset="0"/>
                        </a:rPr>
                        <a:t>0</a:t>
                      </a:r>
                      <a:endPar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tc>
                <a:tc>
                  <a:txBody>
                    <a:bodyPr/>
                    <a:lstStyle/>
                    <a:p>
                      <a:pPr algn="ctr" fontAlgn="ctr"/>
                      <a:r>
                        <a:rPr lang="en-US" altLang="zh-CN" sz="1400" b="1" u="none" strike="noStrike" dirty="0">
                          <a:effectLst/>
                          <a:latin typeface="Arial" panose="020B0604020202020204" pitchFamily="34" charset="0"/>
                          <a:ea typeface="黑体" panose="02010609060101010101" pitchFamily="49" charset="-122"/>
                          <a:sym typeface="Arial" panose="020B0604020202020204" pitchFamily="34" charset="0"/>
                        </a:rPr>
                        <a:t>1</a:t>
                      </a:r>
                      <a:endParaRPr lang="en-US" altLang="zh-CN" sz="1400" b="1"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tc>
                <a:extLst>
                  <a:ext uri="{0D108BD9-81ED-4DB2-BD59-A6C34878D82A}">
                    <a16:rowId xmlns:a16="http://schemas.microsoft.com/office/drawing/2014/main" val="3276001337"/>
                  </a:ext>
                </a:extLst>
              </a:tr>
              <a:tr h="230478">
                <a:tc>
                  <a:txBody>
                    <a:bodyPr/>
                    <a:lstStyle/>
                    <a:p>
                      <a:pPr algn="ctr" fontAlgn="ctr"/>
                      <a:r>
                        <a:rPr lang="en-US" sz="1400" b="0"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tc>
                <a:tc>
                  <a:txBody>
                    <a:bodyPr/>
                    <a:lstStyle/>
                    <a:p>
                      <a:pPr algn="ctr" fontAlgn="ctr"/>
                      <a:r>
                        <a:rPr lang="en-US" altLang="zh-CN" sz="1400" b="0"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tc>
                <a:tc>
                  <a:txBody>
                    <a:bodyPr/>
                    <a:lstStyle/>
                    <a:p>
                      <a:pPr algn="ctr" fontAlgn="ctr"/>
                      <a:r>
                        <a:rPr lang="en-US" altLang="zh-CN" sz="1400" b="0"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tc>
                <a:tc>
                  <a:txBody>
                    <a:bodyPr/>
                    <a:lstStyle/>
                    <a:p>
                      <a:pPr algn="ctr" fontAlgn="ctr"/>
                      <a:r>
                        <a:rPr lang="en-US" altLang="zh-CN" sz="1400" b="0" i="0" u="none" strike="noStrike"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a:t>
                      </a:r>
                    </a:p>
                  </a:txBody>
                  <a:tcPr marL="6350" marR="6350" marT="6350" marB="0" anchor="ctr"/>
                </a:tc>
                <a:extLst>
                  <a:ext uri="{0D108BD9-81ED-4DB2-BD59-A6C34878D82A}">
                    <a16:rowId xmlns:a16="http://schemas.microsoft.com/office/drawing/2014/main" val="517003776"/>
                  </a:ext>
                </a:extLst>
              </a:tr>
            </a:tbl>
          </a:graphicData>
        </a:graphic>
      </p:graphicFrame>
      <p:sp>
        <p:nvSpPr>
          <p:cNvPr id="23" name="文本框 22">
            <a:extLst>
              <a:ext uri="{FF2B5EF4-FFF2-40B4-BE49-F238E27FC236}">
                <a16:creationId xmlns:a16="http://schemas.microsoft.com/office/drawing/2014/main" id="{FA07CE5D-E3C5-45FD-ACFE-A6D0CE619186}"/>
              </a:ext>
            </a:extLst>
          </p:cNvPr>
          <p:cNvSpPr txBox="1"/>
          <p:nvPr/>
        </p:nvSpPr>
        <p:spPr>
          <a:xfrm>
            <a:off x="4732036" y="3322338"/>
            <a:ext cx="2927290" cy="439736"/>
          </a:xfrm>
          <a:prstGeom prst="rect">
            <a:avLst/>
          </a:prstGeom>
        </p:spPr>
        <p:txBody>
          <a:bodyPr wrap="none" rtlCol="0" anchor="ctr">
            <a:normAutofit/>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Label Value Covering Array (LVCA)</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p:sp>
        <p:nvSpPr>
          <p:cNvPr id="22" name="Freeform 55">
            <a:extLst>
              <a:ext uri="{FF2B5EF4-FFF2-40B4-BE49-F238E27FC236}">
                <a16:creationId xmlns:a16="http://schemas.microsoft.com/office/drawing/2014/main" id="{13ADFC21-5843-4C78-8C6B-4EFD72758996}"/>
              </a:ext>
            </a:extLst>
          </p:cNvPr>
          <p:cNvSpPr/>
          <p:nvPr/>
        </p:nvSpPr>
        <p:spPr>
          <a:xfrm>
            <a:off x="8402435" y="2129336"/>
            <a:ext cx="993996" cy="1036230"/>
          </a:xfrm>
          <a:custGeom>
            <a:avLst/>
            <a:gdLst>
              <a:gd name="connsiteX0" fmla="*/ 247078 w 552450"/>
              <a:gd name="connsiteY0" fmla="*/ 367855 h 609600"/>
              <a:gd name="connsiteX1" fmla="*/ 154020 w 552450"/>
              <a:gd name="connsiteY1" fmla="*/ 438150 h 609600"/>
              <a:gd name="connsiteX2" fmla="*/ 346138 w 552450"/>
              <a:gd name="connsiteY2" fmla="*/ 438150 h 609600"/>
              <a:gd name="connsiteX3" fmla="*/ 247078 w 552450"/>
              <a:gd name="connsiteY3" fmla="*/ 367855 h 609600"/>
              <a:gd name="connsiteX4" fmla="*/ 395954 w 552450"/>
              <a:gd name="connsiteY4" fmla="*/ 327279 h 609600"/>
              <a:gd name="connsiteX5" fmla="*/ 306515 w 552450"/>
              <a:gd name="connsiteY5" fmla="*/ 378619 h 609600"/>
              <a:gd name="connsiteX6" fmla="*/ 366236 w 552450"/>
              <a:gd name="connsiteY6" fmla="*/ 431769 h 609600"/>
              <a:gd name="connsiteX7" fmla="*/ 359092 w 552450"/>
              <a:gd name="connsiteY7" fmla="*/ 438150 h 609600"/>
              <a:gd name="connsiteX8" fmla="*/ 495300 w 552450"/>
              <a:gd name="connsiteY8" fmla="*/ 438150 h 609600"/>
              <a:gd name="connsiteX9" fmla="*/ 495300 w 552450"/>
              <a:gd name="connsiteY9" fmla="*/ 395287 h 609600"/>
              <a:gd name="connsiteX10" fmla="*/ 395954 w 552450"/>
              <a:gd name="connsiteY10" fmla="*/ 327279 h 609600"/>
              <a:gd name="connsiteX11" fmla="*/ 95250 w 552450"/>
              <a:gd name="connsiteY11" fmla="*/ 309658 h 609600"/>
              <a:gd name="connsiteX12" fmla="*/ 58865 w 552450"/>
              <a:gd name="connsiteY12" fmla="*/ 342900 h 609600"/>
              <a:gd name="connsiteX13" fmla="*/ 95250 w 552450"/>
              <a:gd name="connsiteY13" fmla="*/ 342900 h 609600"/>
              <a:gd name="connsiteX14" fmla="*/ 238125 w 552450"/>
              <a:gd name="connsiteY14" fmla="*/ 257652 h 609600"/>
              <a:gd name="connsiteX15" fmla="*/ 238125 w 552450"/>
              <a:gd name="connsiteY15" fmla="*/ 257747 h 609600"/>
              <a:gd name="connsiteX16" fmla="*/ 219075 w 552450"/>
              <a:gd name="connsiteY16" fmla="*/ 276702 h 609600"/>
              <a:gd name="connsiteX17" fmla="*/ 238125 w 552450"/>
              <a:gd name="connsiteY17" fmla="*/ 295752 h 609600"/>
              <a:gd name="connsiteX18" fmla="*/ 257175 w 552450"/>
              <a:gd name="connsiteY18" fmla="*/ 276702 h 609600"/>
              <a:gd name="connsiteX19" fmla="*/ 238125 w 552450"/>
              <a:gd name="connsiteY19" fmla="*/ 257652 h 609600"/>
              <a:gd name="connsiteX20" fmla="*/ 238125 w 552450"/>
              <a:gd name="connsiteY20" fmla="*/ 238602 h 609600"/>
              <a:gd name="connsiteX21" fmla="*/ 276225 w 552450"/>
              <a:gd name="connsiteY21" fmla="*/ 276702 h 609600"/>
              <a:gd name="connsiteX22" fmla="*/ 238125 w 552450"/>
              <a:gd name="connsiteY22" fmla="*/ 314802 h 609600"/>
              <a:gd name="connsiteX23" fmla="*/ 200025 w 552450"/>
              <a:gd name="connsiteY23" fmla="*/ 276702 h 609600"/>
              <a:gd name="connsiteX24" fmla="*/ 238125 w 552450"/>
              <a:gd name="connsiteY24" fmla="*/ 238602 h 609600"/>
              <a:gd name="connsiteX25" fmla="*/ 152781 w 552450"/>
              <a:gd name="connsiteY25" fmla="*/ 152400 h 609600"/>
              <a:gd name="connsiteX26" fmla="*/ 152781 w 552450"/>
              <a:gd name="connsiteY26" fmla="*/ 413004 h 609600"/>
              <a:gd name="connsiteX27" fmla="*/ 243364 w 552450"/>
              <a:gd name="connsiteY27" fmla="*/ 348805 h 609600"/>
              <a:gd name="connsiteX28" fmla="*/ 249936 w 552450"/>
              <a:gd name="connsiteY28" fmla="*/ 348805 h 609600"/>
              <a:gd name="connsiteX29" fmla="*/ 290131 w 552450"/>
              <a:gd name="connsiteY29" fmla="*/ 367855 h 609600"/>
              <a:gd name="connsiteX30" fmla="*/ 392716 w 552450"/>
              <a:gd name="connsiteY30" fmla="*/ 308039 h 609600"/>
              <a:gd name="connsiteX31" fmla="*/ 400050 w 552450"/>
              <a:gd name="connsiteY31" fmla="*/ 308039 h 609600"/>
              <a:gd name="connsiteX32" fmla="*/ 495300 w 552450"/>
              <a:gd name="connsiteY32" fmla="*/ 368523 h 609600"/>
              <a:gd name="connsiteX33" fmla="*/ 495300 w 552450"/>
              <a:gd name="connsiteY33" fmla="*/ 152400 h 609600"/>
              <a:gd name="connsiteX34" fmla="*/ 152400 w 552450"/>
              <a:gd name="connsiteY34" fmla="*/ 133350 h 609600"/>
              <a:gd name="connsiteX35" fmla="*/ 495300 w 552450"/>
              <a:gd name="connsiteY35" fmla="*/ 133350 h 609600"/>
              <a:gd name="connsiteX36" fmla="*/ 514350 w 552450"/>
              <a:gd name="connsiteY36" fmla="*/ 152400 h 609600"/>
              <a:gd name="connsiteX37" fmla="*/ 514350 w 552450"/>
              <a:gd name="connsiteY37" fmla="*/ 438150 h 609600"/>
              <a:gd name="connsiteX38" fmla="*/ 495300 w 552450"/>
              <a:gd name="connsiteY38" fmla="*/ 457200 h 609600"/>
              <a:gd name="connsiteX39" fmla="*/ 152400 w 552450"/>
              <a:gd name="connsiteY39" fmla="*/ 457200 h 609600"/>
              <a:gd name="connsiteX40" fmla="*/ 133350 w 552450"/>
              <a:gd name="connsiteY40" fmla="*/ 438150 h 609600"/>
              <a:gd name="connsiteX41" fmla="*/ 133350 w 552450"/>
              <a:gd name="connsiteY41" fmla="*/ 152400 h 609600"/>
              <a:gd name="connsiteX42" fmla="*/ 152400 w 552450"/>
              <a:gd name="connsiteY42" fmla="*/ 133350 h 609600"/>
              <a:gd name="connsiteX43" fmla="*/ 114300 w 552450"/>
              <a:gd name="connsiteY43" fmla="*/ 114300 h 609600"/>
              <a:gd name="connsiteX44" fmla="*/ 114300 w 552450"/>
              <a:gd name="connsiteY44" fmla="*/ 590550 h 609600"/>
              <a:gd name="connsiteX45" fmla="*/ 533400 w 552450"/>
              <a:gd name="connsiteY45" fmla="*/ 590550 h 609600"/>
              <a:gd name="connsiteX46" fmla="*/ 533400 w 552450"/>
              <a:gd name="connsiteY46" fmla="*/ 114300 h 609600"/>
              <a:gd name="connsiteX47" fmla="*/ 57150 w 552450"/>
              <a:gd name="connsiteY47" fmla="*/ 57245 h 609600"/>
              <a:gd name="connsiteX48" fmla="*/ 57150 w 552450"/>
              <a:gd name="connsiteY48" fmla="*/ 317849 h 609600"/>
              <a:gd name="connsiteX49" fmla="*/ 95250 w 552450"/>
              <a:gd name="connsiteY49" fmla="*/ 285750 h 609600"/>
              <a:gd name="connsiteX50" fmla="*/ 95250 w 552450"/>
              <a:gd name="connsiteY50" fmla="*/ 114300 h 609600"/>
              <a:gd name="connsiteX51" fmla="*/ 114300 w 552450"/>
              <a:gd name="connsiteY51" fmla="*/ 95345 h 609600"/>
              <a:gd name="connsiteX52" fmla="*/ 400050 w 552450"/>
              <a:gd name="connsiteY52" fmla="*/ 95345 h 609600"/>
              <a:gd name="connsiteX53" fmla="*/ 400050 w 552450"/>
              <a:gd name="connsiteY53" fmla="*/ 57245 h 609600"/>
              <a:gd name="connsiteX54" fmla="*/ 19050 w 552450"/>
              <a:gd name="connsiteY54" fmla="*/ 19050 h 609600"/>
              <a:gd name="connsiteX55" fmla="*/ 19050 w 552450"/>
              <a:gd name="connsiteY55" fmla="*/ 495300 h 609600"/>
              <a:gd name="connsiteX56" fmla="*/ 95250 w 552450"/>
              <a:gd name="connsiteY56" fmla="*/ 495300 h 609600"/>
              <a:gd name="connsiteX57" fmla="*/ 95250 w 552450"/>
              <a:gd name="connsiteY57" fmla="*/ 361950 h 609600"/>
              <a:gd name="connsiteX58" fmla="*/ 57150 w 552450"/>
              <a:gd name="connsiteY58" fmla="*/ 361950 h 609600"/>
              <a:gd name="connsiteX59" fmla="*/ 38100 w 552450"/>
              <a:gd name="connsiteY59" fmla="*/ 342900 h 609600"/>
              <a:gd name="connsiteX60" fmla="*/ 38100 w 552450"/>
              <a:gd name="connsiteY60" fmla="*/ 57150 h 609600"/>
              <a:gd name="connsiteX61" fmla="*/ 57150 w 552450"/>
              <a:gd name="connsiteY61" fmla="*/ 38100 h 609600"/>
              <a:gd name="connsiteX62" fmla="*/ 400050 w 552450"/>
              <a:gd name="connsiteY62" fmla="*/ 38100 h 609600"/>
              <a:gd name="connsiteX63" fmla="*/ 419100 w 552450"/>
              <a:gd name="connsiteY63" fmla="*/ 57150 h 609600"/>
              <a:gd name="connsiteX64" fmla="*/ 419100 w 552450"/>
              <a:gd name="connsiteY64" fmla="*/ 95250 h 609600"/>
              <a:gd name="connsiteX65" fmla="*/ 438150 w 552450"/>
              <a:gd name="connsiteY65" fmla="*/ 95250 h 609600"/>
              <a:gd name="connsiteX66" fmla="*/ 438150 w 552450"/>
              <a:gd name="connsiteY66" fmla="*/ 19050 h 609600"/>
              <a:gd name="connsiteX67" fmla="*/ 19050 w 552450"/>
              <a:gd name="connsiteY67" fmla="*/ 0 h 609600"/>
              <a:gd name="connsiteX68" fmla="*/ 438150 w 552450"/>
              <a:gd name="connsiteY68" fmla="*/ 0 h 609600"/>
              <a:gd name="connsiteX69" fmla="*/ 457200 w 552450"/>
              <a:gd name="connsiteY69" fmla="*/ 19050 h 609600"/>
              <a:gd name="connsiteX70" fmla="*/ 457200 w 552450"/>
              <a:gd name="connsiteY70" fmla="*/ 95250 h 609600"/>
              <a:gd name="connsiteX71" fmla="*/ 533400 w 552450"/>
              <a:gd name="connsiteY71" fmla="*/ 95250 h 609600"/>
              <a:gd name="connsiteX72" fmla="*/ 552450 w 552450"/>
              <a:gd name="connsiteY72" fmla="*/ 114300 h 609600"/>
              <a:gd name="connsiteX73" fmla="*/ 552450 w 552450"/>
              <a:gd name="connsiteY73" fmla="*/ 590550 h 609600"/>
              <a:gd name="connsiteX74" fmla="*/ 533400 w 552450"/>
              <a:gd name="connsiteY74" fmla="*/ 609600 h 609600"/>
              <a:gd name="connsiteX75" fmla="*/ 114300 w 552450"/>
              <a:gd name="connsiteY75" fmla="*/ 609600 h 609600"/>
              <a:gd name="connsiteX76" fmla="*/ 95250 w 552450"/>
              <a:gd name="connsiteY76" fmla="*/ 590550 h 609600"/>
              <a:gd name="connsiteX77" fmla="*/ 95250 w 552450"/>
              <a:gd name="connsiteY77" fmla="*/ 514350 h 609600"/>
              <a:gd name="connsiteX78" fmla="*/ 19050 w 552450"/>
              <a:gd name="connsiteY78" fmla="*/ 514350 h 609600"/>
              <a:gd name="connsiteX79" fmla="*/ 0 w 552450"/>
              <a:gd name="connsiteY79" fmla="*/ 495300 h 609600"/>
              <a:gd name="connsiteX80" fmla="*/ 0 w 552450"/>
              <a:gd name="connsiteY80" fmla="*/ 19050 h 609600"/>
              <a:gd name="connsiteX81" fmla="*/ 19050 w 552450"/>
              <a:gd name="connsiteY81"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52450" h="609600">
                <a:moveTo>
                  <a:pt x="247078" y="367855"/>
                </a:moveTo>
                <a:cubicBezTo>
                  <a:pt x="212408" y="385953"/>
                  <a:pt x="180880" y="409670"/>
                  <a:pt x="154020" y="438150"/>
                </a:cubicBezTo>
                <a:lnTo>
                  <a:pt x="346138" y="438150"/>
                </a:lnTo>
                <a:cubicBezTo>
                  <a:pt x="318706" y="407766"/>
                  <a:pt x="284798" y="383762"/>
                  <a:pt x="247078" y="367855"/>
                </a:cubicBezTo>
                <a:close/>
                <a:moveTo>
                  <a:pt x="395954" y="327279"/>
                </a:moveTo>
                <a:cubicBezTo>
                  <a:pt x="364331" y="340995"/>
                  <a:pt x="334327" y="358235"/>
                  <a:pt x="306515" y="378619"/>
                </a:cubicBezTo>
                <a:cubicBezTo>
                  <a:pt x="328517" y="393858"/>
                  <a:pt x="348519" y="411670"/>
                  <a:pt x="366236" y="431769"/>
                </a:cubicBezTo>
                <a:lnTo>
                  <a:pt x="359092" y="438150"/>
                </a:lnTo>
                <a:lnTo>
                  <a:pt x="495300" y="438150"/>
                </a:lnTo>
                <a:lnTo>
                  <a:pt x="495300" y="395287"/>
                </a:lnTo>
                <a:cubicBezTo>
                  <a:pt x="461296" y="358616"/>
                  <a:pt x="410052" y="333661"/>
                  <a:pt x="395954" y="327279"/>
                </a:cubicBezTo>
                <a:close/>
                <a:moveTo>
                  <a:pt x="95250" y="309658"/>
                </a:moveTo>
                <a:cubicBezTo>
                  <a:pt x="82487" y="320040"/>
                  <a:pt x="70295" y="331089"/>
                  <a:pt x="58865" y="342900"/>
                </a:cubicBezTo>
                <a:lnTo>
                  <a:pt x="95250" y="342900"/>
                </a:lnTo>
                <a:close/>
                <a:moveTo>
                  <a:pt x="238125" y="257652"/>
                </a:moveTo>
                <a:lnTo>
                  <a:pt x="238125" y="257747"/>
                </a:lnTo>
                <a:cubicBezTo>
                  <a:pt x="227648" y="257747"/>
                  <a:pt x="219170" y="266225"/>
                  <a:pt x="219075" y="276702"/>
                </a:cubicBezTo>
                <a:cubicBezTo>
                  <a:pt x="219075" y="287179"/>
                  <a:pt x="227648" y="295752"/>
                  <a:pt x="238125" y="295752"/>
                </a:cubicBezTo>
                <a:cubicBezTo>
                  <a:pt x="248602" y="295752"/>
                  <a:pt x="257175" y="287179"/>
                  <a:pt x="257175" y="276702"/>
                </a:cubicBezTo>
                <a:cubicBezTo>
                  <a:pt x="257175" y="266225"/>
                  <a:pt x="248602" y="257652"/>
                  <a:pt x="238125" y="257652"/>
                </a:cubicBezTo>
                <a:close/>
                <a:moveTo>
                  <a:pt x="238125" y="238602"/>
                </a:moveTo>
                <a:cubicBezTo>
                  <a:pt x="259175" y="238602"/>
                  <a:pt x="276225" y="255652"/>
                  <a:pt x="276225" y="276702"/>
                </a:cubicBezTo>
                <a:cubicBezTo>
                  <a:pt x="276225" y="297752"/>
                  <a:pt x="259175" y="314802"/>
                  <a:pt x="238125" y="314802"/>
                </a:cubicBezTo>
                <a:cubicBezTo>
                  <a:pt x="217075" y="314802"/>
                  <a:pt x="200025" y="297752"/>
                  <a:pt x="200025" y="276702"/>
                </a:cubicBezTo>
                <a:cubicBezTo>
                  <a:pt x="200025" y="255652"/>
                  <a:pt x="217075" y="238602"/>
                  <a:pt x="238125" y="238602"/>
                </a:cubicBezTo>
                <a:close/>
                <a:moveTo>
                  <a:pt x="152781" y="152400"/>
                </a:moveTo>
                <a:lnTo>
                  <a:pt x="152781" y="413004"/>
                </a:lnTo>
                <a:cubicBezTo>
                  <a:pt x="179166" y="386715"/>
                  <a:pt x="209741" y="364998"/>
                  <a:pt x="243364" y="348805"/>
                </a:cubicBezTo>
                <a:cubicBezTo>
                  <a:pt x="245459" y="348044"/>
                  <a:pt x="247841" y="348044"/>
                  <a:pt x="249936" y="348805"/>
                </a:cubicBezTo>
                <a:cubicBezTo>
                  <a:pt x="263937" y="353663"/>
                  <a:pt x="277463" y="360141"/>
                  <a:pt x="290131" y="367855"/>
                </a:cubicBezTo>
                <a:cubicBezTo>
                  <a:pt x="328040" y="335565"/>
                  <a:pt x="390048" y="309182"/>
                  <a:pt x="392716" y="308039"/>
                </a:cubicBezTo>
                <a:cubicBezTo>
                  <a:pt x="395097" y="307086"/>
                  <a:pt x="397669" y="307086"/>
                  <a:pt x="400050" y="308039"/>
                </a:cubicBezTo>
                <a:cubicBezTo>
                  <a:pt x="434626" y="323279"/>
                  <a:pt x="466820" y="343663"/>
                  <a:pt x="495300" y="368523"/>
                </a:cubicBezTo>
                <a:lnTo>
                  <a:pt x="495300" y="152400"/>
                </a:lnTo>
                <a:close/>
                <a:moveTo>
                  <a:pt x="152400" y="133350"/>
                </a:moveTo>
                <a:lnTo>
                  <a:pt x="495300" y="133350"/>
                </a:lnTo>
                <a:cubicBezTo>
                  <a:pt x="505777" y="133350"/>
                  <a:pt x="514350" y="141923"/>
                  <a:pt x="514350" y="152400"/>
                </a:cubicBezTo>
                <a:lnTo>
                  <a:pt x="514350" y="438150"/>
                </a:lnTo>
                <a:cubicBezTo>
                  <a:pt x="514350" y="448627"/>
                  <a:pt x="505777" y="457200"/>
                  <a:pt x="495300" y="457200"/>
                </a:cubicBezTo>
                <a:lnTo>
                  <a:pt x="152400" y="457200"/>
                </a:lnTo>
                <a:cubicBezTo>
                  <a:pt x="141923" y="457200"/>
                  <a:pt x="133350" y="448627"/>
                  <a:pt x="133350" y="438150"/>
                </a:cubicBezTo>
                <a:lnTo>
                  <a:pt x="133350" y="152400"/>
                </a:lnTo>
                <a:cubicBezTo>
                  <a:pt x="133350" y="141923"/>
                  <a:pt x="141923" y="133350"/>
                  <a:pt x="152400" y="133350"/>
                </a:cubicBezTo>
                <a:close/>
                <a:moveTo>
                  <a:pt x="114300" y="114300"/>
                </a:moveTo>
                <a:lnTo>
                  <a:pt x="114300" y="590550"/>
                </a:lnTo>
                <a:lnTo>
                  <a:pt x="533400" y="590550"/>
                </a:lnTo>
                <a:lnTo>
                  <a:pt x="533400" y="114300"/>
                </a:lnTo>
                <a:close/>
                <a:moveTo>
                  <a:pt x="57150" y="57245"/>
                </a:moveTo>
                <a:lnTo>
                  <a:pt x="57150" y="317849"/>
                </a:lnTo>
                <a:cubicBezTo>
                  <a:pt x="69247" y="306419"/>
                  <a:pt x="81915" y="295656"/>
                  <a:pt x="95250" y="285750"/>
                </a:cubicBezTo>
                <a:lnTo>
                  <a:pt x="95250" y="114300"/>
                </a:lnTo>
                <a:cubicBezTo>
                  <a:pt x="95345" y="103823"/>
                  <a:pt x="103823" y="95345"/>
                  <a:pt x="114300" y="95345"/>
                </a:cubicBezTo>
                <a:lnTo>
                  <a:pt x="400050" y="95345"/>
                </a:lnTo>
                <a:lnTo>
                  <a:pt x="400050" y="57245"/>
                </a:lnTo>
                <a:close/>
                <a:moveTo>
                  <a:pt x="19050" y="19050"/>
                </a:moveTo>
                <a:lnTo>
                  <a:pt x="19050" y="495300"/>
                </a:lnTo>
                <a:lnTo>
                  <a:pt x="95250" y="495300"/>
                </a:lnTo>
                <a:lnTo>
                  <a:pt x="95250" y="361950"/>
                </a:lnTo>
                <a:lnTo>
                  <a:pt x="57150" y="361950"/>
                </a:lnTo>
                <a:cubicBezTo>
                  <a:pt x="46673" y="361950"/>
                  <a:pt x="38100" y="353377"/>
                  <a:pt x="38100" y="342900"/>
                </a:cubicBezTo>
                <a:lnTo>
                  <a:pt x="38100" y="57150"/>
                </a:lnTo>
                <a:cubicBezTo>
                  <a:pt x="38100" y="46673"/>
                  <a:pt x="46673" y="38100"/>
                  <a:pt x="57150" y="38100"/>
                </a:cubicBezTo>
                <a:lnTo>
                  <a:pt x="400050" y="38100"/>
                </a:lnTo>
                <a:cubicBezTo>
                  <a:pt x="410527" y="38100"/>
                  <a:pt x="419100" y="46673"/>
                  <a:pt x="419100" y="57150"/>
                </a:cubicBezTo>
                <a:lnTo>
                  <a:pt x="419100" y="95250"/>
                </a:lnTo>
                <a:lnTo>
                  <a:pt x="438150" y="95250"/>
                </a:lnTo>
                <a:lnTo>
                  <a:pt x="438150" y="19050"/>
                </a:lnTo>
                <a:close/>
                <a:moveTo>
                  <a:pt x="19050" y="0"/>
                </a:moveTo>
                <a:lnTo>
                  <a:pt x="438150" y="0"/>
                </a:lnTo>
                <a:cubicBezTo>
                  <a:pt x="448627" y="0"/>
                  <a:pt x="457200" y="8573"/>
                  <a:pt x="457200" y="19050"/>
                </a:cubicBezTo>
                <a:lnTo>
                  <a:pt x="457200" y="95250"/>
                </a:lnTo>
                <a:lnTo>
                  <a:pt x="533400" y="95250"/>
                </a:lnTo>
                <a:cubicBezTo>
                  <a:pt x="543877" y="95250"/>
                  <a:pt x="552450" y="103823"/>
                  <a:pt x="552450" y="114300"/>
                </a:cubicBezTo>
                <a:lnTo>
                  <a:pt x="552450" y="590550"/>
                </a:lnTo>
                <a:cubicBezTo>
                  <a:pt x="552450" y="601027"/>
                  <a:pt x="543877" y="609600"/>
                  <a:pt x="533400" y="609600"/>
                </a:cubicBezTo>
                <a:lnTo>
                  <a:pt x="114300" y="609600"/>
                </a:lnTo>
                <a:cubicBezTo>
                  <a:pt x="103823" y="609600"/>
                  <a:pt x="95250" y="601027"/>
                  <a:pt x="95250" y="590550"/>
                </a:cubicBezTo>
                <a:lnTo>
                  <a:pt x="95250" y="514350"/>
                </a:lnTo>
                <a:lnTo>
                  <a:pt x="19050" y="514350"/>
                </a:lnTo>
                <a:cubicBezTo>
                  <a:pt x="8573" y="514350"/>
                  <a:pt x="0" y="505777"/>
                  <a:pt x="0" y="495300"/>
                </a:cubicBezTo>
                <a:lnTo>
                  <a:pt x="0" y="19050"/>
                </a:lnTo>
                <a:cubicBezTo>
                  <a:pt x="0" y="8573"/>
                  <a:pt x="8573" y="0"/>
                  <a:pt x="1905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24" name="文本框 23">
            <a:extLst>
              <a:ext uri="{FF2B5EF4-FFF2-40B4-BE49-F238E27FC236}">
                <a16:creationId xmlns:a16="http://schemas.microsoft.com/office/drawing/2014/main" id="{518947B0-C22B-49B9-85B3-9BC2E02A3B16}"/>
              </a:ext>
            </a:extLst>
          </p:cNvPr>
          <p:cNvSpPr txBox="1"/>
          <p:nvPr/>
        </p:nvSpPr>
        <p:spPr>
          <a:xfrm>
            <a:off x="8303630" y="3363950"/>
            <a:ext cx="1191607" cy="329840"/>
          </a:xfrm>
          <a:prstGeom prst="rect">
            <a:avLst/>
          </a:prstGeom>
        </p:spPr>
        <p:txBody>
          <a:bodyPr wrap="none" rtlCol="0" anchor="ctr">
            <a:noAutofit/>
          </a:bodyPr>
          <a:lstStyle>
            <a:defPPr>
              <a:defRPr lang="zh-CN"/>
            </a:defPPr>
            <a:lvl1pPr algn="ctr">
              <a:defRPr sz="16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dirty="0">
                <a:latin typeface="Arial" panose="020B0604020202020204" pitchFamily="34" charset="0"/>
                <a:ea typeface="黑体" panose="02010609060101010101" pitchFamily="49" charset="-122"/>
                <a:sym typeface="Arial" panose="020B0604020202020204" pitchFamily="34" charset="0"/>
              </a:rPr>
              <a:t>Test Images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mc:AlternateContent xmlns:mc="http://schemas.openxmlformats.org/markup-compatibility/2006">
        <mc:Choice xmlns:a14="http://schemas.microsoft.com/office/drawing/2010/main" Requires="a14">
          <p:sp>
            <p:nvSpPr>
              <p:cNvPr id="44" name="文本框 43">
                <a:extLst>
                  <a:ext uri="{FF2B5EF4-FFF2-40B4-BE49-F238E27FC236}">
                    <a16:creationId xmlns:a16="http://schemas.microsoft.com/office/drawing/2014/main" id="{DCBFD29F-F3EC-45FE-95D0-0CD4FD8BFDD5}"/>
                  </a:ext>
                </a:extLst>
              </p:cNvPr>
              <p:cNvSpPr txBox="1"/>
              <p:nvPr/>
            </p:nvSpPr>
            <p:spPr>
              <a:xfrm>
                <a:off x="951550" y="4902204"/>
                <a:ext cx="9954884" cy="994379"/>
              </a:xfrm>
              <a:prstGeom prst="rect">
                <a:avLst/>
              </a:prstGeom>
            </p:spPr>
            <p:txBody>
              <a:bodyPr wrap="square" rtlCol="0">
                <a:normAutofit/>
              </a:bodyPr>
              <a:lstStyle/>
              <a:p>
                <a:pPr marL="285750" indent="-285750">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Constraint of LVCA: </a:t>
                </a:r>
                <a14:m>
                  <m:oMath xmlns:m="http://schemas.openxmlformats.org/officeDocument/2006/math">
                    <m:nary>
                      <m:naryPr>
                        <m:chr m:val="∑"/>
                        <m:ctrlPr>
                          <a:rPr lang="zh-CN" altLang="en-US" i="1" smtClean="0">
                            <a:latin typeface="Cambria Math" panose="02040503050406030204" pitchFamily="18" charset="0"/>
                            <a:sym typeface="Arial" panose="020B0604020202020204" pitchFamily="34" charset="0"/>
                          </a:rPr>
                        </m:ctrlPr>
                      </m:naryPr>
                      <m:sub>
                        <m:r>
                          <m:rPr>
                            <m:brk m:alnAt="23"/>
                          </m:rPr>
                          <a:rPr lang="en-US" altLang="zh-CN" b="0" i="1" smtClean="0">
                            <a:latin typeface="Cambria Math" panose="02040503050406030204" pitchFamily="18" charset="0"/>
                            <a:sym typeface="Arial" panose="020B0604020202020204" pitchFamily="34" charset="0"/>
                          </a:rPr>
                          <m:t>𝑖</m:t>
                        </m:r>
                      </m:sub>
                      <m:sup>
                        <m:r>
                          <a:rPr lang="en-US" altLang="zh-CN" b="0" i="1" smtClean="0">
                            <a:latin typeface="Cambria Math" panose="02040503050406030204" pitchFamily="18" charset="0"/>
                            <a:sym typeface="Arial" panose="020B0604020202020204" pitchFamily="34" charset="0"/>
                          </a:rPr>
                          <m:t>𝑛</m:t>
                        </m:r>
                      </m:sup>
                      <m:e>
                        <m:sSub>
                          <m:sSubPr>
                            <m:ctrlPr>
                              <a:rPr lang="en-US" altLang="zh-CN" b="0" i="1" smtClean="0">
                                <a:latin typeface="Cambria Math" panose="02040503050406030204" pitchFamily="18" charset="0"/>
                                <a:sym typeface="Arial" panose="020B0604020202020204" pitchFamily="34" charset="0"/>
                              </a:rPr>
                            </m:ctrlPr>
                          </m:sSubPr>
                          <m:e>
                            <m:r>
                              <a:rPr lang="en-US" altLang="zh-CN" b="0" i="1" smtClean="0">
                                <a:latin typeface="Cambria Math" panose="02040503050406030204" pitchFamily="18" charset="0"/>
                                <a:sym typeface="Arial" panose="020B0604020202020204" pitchFamily="34" charset="0"/>
                              </a:rPr>
                              <m:t>𝑣</m:t>
                            </m:r>
                          </m:e>
                          <m:sub>
                            <m:r>
                              <a:rPr lang="en-US" altLang="zh-CN" b="0" i="1" smtClean="0">
                                <a:latin typeface="Cambria Math" panose="02040503050406030204" pitchFamily="18" charset="0"/>
                                <a:sym typeface="Arial" panose="020B0604020202020204" pitchFamily="34" charset="0"/>
                              </a:rPr>
                              <m:t>𝑖</m:t>
                            </m:r>
                          </m:sub>
                        </m:sSub>
                      </m:e>
                    </m:nary>
                    <m:r>
                      <a:rPr lang="en-US" altLang="zh-CN" b="0" i="1" smtClean="0">
                        <a:latin typeface="Cambria Math" panose="02040503050406030204" pitchFamily="18" charset="0"/>
                        <a:sym typeface="Arial" panose="020B0604020202020204" pitchFamily="34" charset="0"/>
                      </a:rPr>
                      <m:t>≤</m:t>
                    </m:r>
                    <m:r>
                      <a:rPr lang="en-US" altLang="zh-CN" b="0" i="1" smtClean="0">
                        <a:latin typeface="Cambria Math" panose="02040503050406030204" pitchFamily="18" charset="0"/>
                        <a:sym typeface="Arial" panose="020B0604020202020204" pitchFamily="34" charset="0"/>
                      </a:rPr>
                      <m:t>𝑘</m:t>
                    </m:r>
                  </m:oMath>
                </a14:m>
                <a:r>
                  <a:rPr lang="en-US" altLang="zh-CN" b="0" dirty="0">
                    <a:latin typeface="Arial" panose="020B0604020202020204" pitchFamily="34" charset="0"/>
                    <a:ea typeface="黑体" panose="02010609060101010101" pitchFamily="49" charset="-122"/>
                    <a:sym typeface="Arial" panose="020B0604020202020204" pitchFamily="34" charset="0"/>
                  </a:rPr>
                  <a:t> for each row, where </a:t>
                </a:r>
                <a14:m>
                  <m:oMath xmlns:m="http://schemas.openxmlformats.org/officeDocument/2006/math">
                    <m:r>
                      <a:rPr lang="en-US" altLang="zh-CN" b="0" i="1" smtClean="0">
                        <a:latin typeface="Cambria Math" panose="02040503050406030204" pitchFamily="18" charset="0"/>
                        <a:sym typeface="Arial" panose="020B0604020202020204" pitchFamily="34" charset="0"/>
                      </a:rPr>
                      <m:t>𝑛</m:t>
                    </m:r>
                  </m:oMath>
                </a14:m>
                <a:r>
                  <a:rPr lang="en-US" altLang="zh-CN" b="0" dirty="0">
                    <a:latin typeface="Arial" panose="020B0604020202020204" pitchFamily="34" charset="0"/>
                    <a:ea typeface="黑体" panose="02010609060101010101" pitchFamily="49" charset="-122"/>
                    <a:sym typeface="Arial" panose="020B0604020202020204" pitchFamily="34" charset="0"/>
                  </a:rPr>
                  <a:t> is the size of label space, </a:t>
                </a:r>
                <a14:m>
                  <m:oMath xmlns:m="http://schemas.openxmlformats.org/officeDocument/2006/math">
                    <m:sSub>
                      <m:sSubPr>
                        <m:ctrlPr>
                          <a:rPr lang="en-US" altLang="zh-CN" b="0" i="1" smtClean="0">
                            <a:latin typeface="Cambria Math" panose="02040503050406030204" pitchFamily="18" charset="0"/>
                            <a:sym typeface="Arial" panose="020B0604020202020204" pitchFamily="34" charset="0"/>
                          </a:rPr>
                        </m:ctrlPr>
                      </m:sSubPr>
                      <m:e>
                        <m:r>
                          <a:rPr lang="en-US" altLang="zh-CN" b="0" i="1" smtClean="0">
                            <a:latin typeface="Cambria Math" panose="02040503050406030204" pitchFamily="18" charset="0"/>
                            <a:sym typeface="Arial" panose="020B0604020202020204" pitchFamily="34" charset="0"/>
                          </a:rPr>
                          <m:t>𝑣</m:t>
                        </m:r>
                      </m:e>
                      <m:sub>
                        <m:r>
                          <a:rPr lang="en-US" altLang="zh-CN" b="0" i="1" smtClean="0">
                            <a:latin typeface="Cambria Math" panose="02040503050406030204" pitchFamily="18" charset="0"/>
                            <a:sym typeface="Arial" panose="020B0604020202020204" pitchFamily="34" charset="0"/>
                          </a:rPr>
                          <m:t>𝑖</m:t>
                        </m:r>
                      </m:sub>
                    </m:sSub>
                  </m:oMath>
                </a14:m>
                <a:r>
                  <a:rPr lang="en-US" altLang="zh-CN" b="0" dirty="0">
                    <a:latin typeface="Arial" panose="020B0604020202020204" pitchFamily="34" charset="0"/>
                    <a:ea typeface="黑体" panose="02010609060101010101" pitchFamily="49" charset="-122"/>
                    <a:sym typeface="Arial" panose="020B0604020202020204" pitchFamily="34" charset="0"/>
                  </a:rPr>
                  <a:t> is the value of each label, and </a:t>
                </a:r>
                <a14:m>
                  <m:oMath xmlns:m="http://schemas.openxmlformats.org/officeDocument/2006/math">
                    <m:r>
                      <a:rPr lang="en-US" altLang="zh-CN" b="0" i="1" smtClean="0">
                        <a:latin typeface="Cambria Math" panose="02040503050406030204" pitchFamily="18" charset="0"/>
                        <a:sym typeface="Arial" panose="020B0604020202020204" pitchFamily="34" charset="0"/>
                      </a:rPr>
                      <m:t>𝑘</m:t>
                    </m:r>
                  </m:oMath>
                </a14:m>
                <a:r>
                  <a:rPr lang="en-US" altLang="zh-CN" b="0" dirty="0">
                    <a:latin typeface="Arial" panose="020B0604020202020204" pitchFamily="34" charset="0"/>
                    <a:ea typeface="黑体" panose="02010609060101010101" pitchFamily="49" charset="-122"/>
                    <a:sym typeface="Arial" panose="020B0604020202020204" pitchFamily="34" charset="0"/>
                  </a:rPr>
                  <a:t> </a:t>
                </a:r>
                <a:r>
                  <a:rPr lang="en-US" altLang="zh-CN" dirty="0">
                    <a:latin typeface="Arial" panose="020B0604020202020204" pitchFamily="34" charset="0"/>
                    <a:ea typeface="黑体" panose="02010609060101010101" pitchFamily="49" charset="-122"/>
                    <a:sym typeface="Arial" panose="020B0604020202020204" pitchFamily="34" charset="0"/>
                  </a:rPr>
                  <a:t>is a configurable parameter</a:t>
                </a:r>
                <a:endParaRPr lang="en-US" altLang="zh-CN" b="0" dirty="0">
                  <a:latin typeface="Arial" panose="020B0604020202020204" pitchFamily="34" charset="0"/>
                  <a:ea typeface="黑体" panose="02010609060101010101" pitchFamily="49" charset="-122"/>
                  <a:sym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Requirement of test images: </a:t>
                </a:r>
                <a:r>
                  <a:rPr lang="en-US" altLang="zh-CN" sz="1800" dirty="0">
                    <a:latin typeface="Arial" panose="020B0604020202020204" pitchFamily="34" charset="0"/>
                    <a:ea typeface="黑体" panose="02010609060101010101" pitchFamily="49" charset="-122"/>
                    <a:sym typeface="Arial" panose="020B0604020202020204" pitchFamily="34" charset="0"/>
                  </a:rPr>
                  <a:t>only contain an exact set of objects specified in LVCA</a:t>
                </a:r>
              </a:p>
            </p:txBody>
          </p:sp>
        </mc:Choice>
        <mc:Fallback>
          <p:sp>
            <p:nvSpPr>
              <p:cNvPr id="44" name="文本框 43">
                <a:extLst>
                  <a:ext uri="{FF2B5EF4-FFF2-40B4-BE49-F238E27FC236}">
                    <a16:creationId xmlns:a16="http://schemas.microsoft.com/office/drawing/2014/main" id="{DCBFD29F-F3EC-45FE-95D0-0CD4FD8BFDD5}"/>
                  </a:ext>
                </a:extLst>
              </p:cNvPr>
              <p:cNvSpPr txBox="1">
                <a:spLocks noRot="1" noChangeAspect="1" noMove="1" noResize="1" noEditPoints="1" noAdjustHandles="1" noChangeArrowheads="1" noChangeShapeType="1" noTextEdit="1"/>
              </p:cNvSpPr>
              <p:nvPr/>
            </p:nvSpPr>
            <p:spPr>
              <a:xfrm>
                <a:off x="951550" y="4902204"/>
                <a:ext cx="9954884" cy="994379"/>
              </a:xfrm>
              <a:prstGeom prst="rect">
                <a:avLst/>
              </a:prstGeom>
              <a:blipFill>
                <a:blip r:embed="rId3"/>
                <a:stretch>
                  <a:fillRect l="-367" t="-44172" b="-6748"/>
                </a:stretch>
              </a:blipFill>
            </p:spPr>
            <p:txBody>
              <a:bodyPr/>
              <a:lstStyle/>
              <a:p>
                <a:r>
                  <a:rPr lang="en-GB">
                    <a:noFill/>
                  </a:rPr>
                  <a:t> </a:t>
                </a:r>
              </a:p>
            </p:txBody>
          </p:sp>
        </mc:Fallback>
      </mc:AlternateContent>
      <p:sp>
        <p:nvSpPr>
          <p:cNvPr id="45" name="right-arrow_44621">
            <a:extLst>
              <a:ext uri="{FF2B5EF4-FFF2-40B4-BE49-F238E27FC236}">
                <a16:creationId xmlns:a16="http://schemas.microsoft.com/office/drawing/2014/main" id="{04DD487A-ADFE-4851-99EF-2FA3A3F62C8D}"/>
              </a:ext>
            </a:extLst>
          </p:cNvPr>
          <p:cNvSpPr/>
          <p:nvPr/>
        </p:nvSpPr>
        <p:spPr>
          <a:xfrm>
            <a:off x="4143806" y="2493801"/>
            <a:ext cx="490246" cy="439736"/>
          </a:xfrm>
          <a:custGeom>
            <a:avLst/>
            <a:gdLst>
              <a:gd name="T0" fmla="*/ 424 w 441"/>
              <a:gd name="T1" fmla="*/ 241 h 406"/>
              <a:gd name="T2" fmla="*/ 299 w 441"/>
              <a:gd name="T3" fmla="*/ 388 h 406"/>
              <a:gd name="T4" fmla="*/ 259 w 441"/>
              <a:gd name="T5" fmla="*/ 406 h 406"/>
              <a:gd name="T6" fmla="*/ 224 w 441"/>
              <a:gd name="T7" fmla="*/ 394 h 406"/>
              <a:gd name="T8" fmla="*/ 218 w 441"/>
              <a:gd name="T9" fmla="*/ 319 h 406"/>
              <a:gd name="T10" fmla="*/ 268 w 441"/>
              <a:gd name="T11" fmla="*/ 260 h 406"/>
              <a:gd name="T12" fmla="*/ 53 w 441"/>
              <a:gd name="T13" fmla="*/ 260 h 406"/>
              <a:gd name="T14" fmla="*/ 0 w 441"/>
              <a:gd name="T15" fmla="*/ 206 h 406"/>
              <a:gd name="T16" fmla="*/ 53 w 441"/>
              <a:gd name="T17" fmla="*/ 153 h 406"/>
              <a:gd name="T18" fmla="*/ 268 w 441"/>
              <a:gd name="T19" fmla="*/ 153 h 406"/>
              <a:gd name="T20" fmla="*/ 218 w 441"/>
              <a:gd name="T21" fmla="*/ 94 h 406"/>
              <a:gd name="T22" fmla="*/ 224 w 441"/>
              <a:gd name="T23" fmla="*/ 19 h 406"/>
              <a:gd name="T24" fmla="*/ 299 w 441"/>
              <a:gd name="T25" fmla="*/ 25 h 406"/>
              <a:gd name="T26" fmla="*/ 424 w 441"/>
              <a:gd name="T27" fmla="*/ 172 h 406"/>
              <a:gd name="T28" fmla="*/ 424 w 441"/>
              <a:gd name="T29" fmla="*/ 24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1" h="406">
                <a:moveTo>
                  <a:pt x="424" y="241"/>
                </a:moveTo>
                <a:lnTo>
                  <a:pt x="299" y="388"/>
                </a:lnTo>
                <a:cubicBezTo>
                  <a:pt x="289" y="400"/>
                  <a:pt x="274" y="406"/>
                  <a:pt x="259" y="406"/>
                </a:cubicBezTo>
                <a:cubicBezTo>
                  <a:pt x="246" y="406"/>
                  <a:pt x="234" y="402"/>
                  <a:pt x="224" y="394"/>
                </a:cubicBezTo>
                <a:cubicBezTo>
                  <a:pt x="202" y="375"/>
                  <a:pt x="199" y="341"/>
                  <a:pt x="218" y="319"/>
                </a:cubicBezTo>
                <a:lnTo>
                  <a:pt x="268" y="260"/>
                </a:lnTo>
                <a:lnTo>
                  <a:pt x="53" y="260"/>
                </a:lnTo>
                <a:cubicBezTo>
                  <a:pt x="24" y="260"/>
                  <a:pt x="0" y="236"/>
                  <a:pt x="0" y="206"/>
                </a:cubicBezTo>
                <a:cubicBezTo>
                  <a:pt x="0" y="177"/>
                  <a:pt x="24" y="153"/>
                  <a:pt x="53" y="153"/>
                </a:cubicBezTo>
                <a:lnTo>
                  <a:pt x="268" y="153"/>
                </a:lnTo>
                <a:lnTo>
                  <a:pt x="218" y="94"/>
                </a:lnTo>
                <a:cubicBezTo>
                  <a:pt x="199" y="72"/>
                  <a:pt x="202" y="38"/>
                  <a:pt x="224" y="19"/>
                </a:cubicBezTo>
                <a:cubicBezTo>
                  <a:pt x="247" y="0"/>
                  <a:pt x="280" y="3"/>
                  <a:pt x="299" y="25"/>
                </a:cubicBezTo>
                <a:lnTo>
                  <a:pt x="424" y="172"/>
                </a:lnTo>
                <a:cubicBezTo>
                  <a:pt x="441" y="192"/>
                  <a:pt x="441" y="221"/>
                  <a:pt x="424" y="241"/>
                </a:cubicBezTo>
                <a:close/>
              </a:path>
            </a:pathLst>
          </a:custGeom>
          <a:solidFill>
            <a:srgbClr val="00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39C"/>
              </a:solidFill>
              <a:latin typeface="Arial" panose="020B0604020202020204" pitchFamily="34" charset="0"/>
              <a:ea typeface="黑体" panose="02010609060101010101" pitchFamily="49" charset="-122"/>
              <a:sym typeface="Arial" panose="020B0604020202020204" pitchFamily="34" charset="0"/>
            </a:endParaRPr>
          </a:p>
        </p:txBody>
      </p:sp>
      <p:sp>
        <p:nvSpPr>
          <p:cNvPr id="46" name="right-arrow_44621">
            <a:extLst>
              <a:ext uri="{FF2B5EF4-FFF2-40B4-BE49-F238E27FC236}">
                <a16:creationId xmlns:a16="http://schemas.microsoft.com/office/drawing/2014/main" id="{E3F2A63B-AB6B-4D0F-850B-05E2A6E03F43}"/>
              </a:ext>
            </a:extLst>
          </p:cNvPr>
          <p:cNvSpPr/>
          <p:nvPr/>
        </p:nvSpPr>
        <p:spPr>
          <a:xfrm>
            <a:off x="7737826" y="2483152"/>
            <a:ext cx="490246" cy="439736"/>
          </a:xfrm>
          <a:custGeom>
            <a:avLst/>
            <a:gdLst>
              <a:gd name="T0" fmla="*/ 424 w 441"/>
              <a:gd name="T1" fmla="*/ 241 h 406"/>
              <a:gd name="T2" fmla="*/ 299 w 441"/>
              <a:gd name="T3" fmla="*/ 388 h 406"/>
              <a:gd name="T4" fmla="*/ 259 w 441"/>
              <a:gd name="T5" fmla="*/ 406 h 406"/>
              <a:gd name="T6" fmla="*/ 224 w 441"/>
              <a:gd name="T7" fmla="*/ 394 h 406"/>
              <a:gd name="T8" fmla="*/ 218 w 441"/>
              <a:gd name="T9" fmla="*/ 319 h 406"/>
              <a:gd name="T10" fmla="*/ 268 w 441"/>
              <a:gd name="T11" fmla="*/ 260 h 406"/>
              <a:gd name="T12" fmla="*/ 53 w 441"/>
              <a:gd name="T13" fmla="*/ 260 h 406"/>
              <a:gd name="T14" fmla="*/ 0 w 441"/>
              <a:gd name="T15" fmla="*/ 206 h 406"/>
              <a:gd name="T16" fmla="*/ 53 w 441"/>
              <a:gd name="T17" fmla="*/ 153 h 406"/>
              <a:gd name="T18" fmla="*/ 268 w 441"/>
              <a:gd name="T19" fmla="*/ 153 h 406"/>
              <a:gd name="T20" fmla="*/ 218 w 441"/>
              <a:gd name="T21" fmla="*/ 94 h 406"/>
              <a:gd name="T22" fmla="*/ 224 w 441"/>
              <a:gd name="T23" fmla="*/ 19 h 406"/>
              <a:gd name="T24" fmla="*/ 299 w 441"/>
              <a:gd name="T25" fmla="*/ 25 h 406"/>
              <a:gd name="T26" fmla="*/ 424 w 441"/>
              <a:gd name="T27" fmla="*/ 172 h 406"/>
              <a:gd name="T28" fmla="*/ 424 w 441"/>
              <a:gd name="T29" fmla="*/ 24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1" h="406">
                <a:moveTo>
                  <a:pt x="424" y="241"/>
                </a:moveTo>
                <a:lnTo>
                  <a:pt x="299" y="388"/>
                </a:lnTo>
                <a:cubicBezTo>
                  <a:pt x="289" y="400"/>
                  <a:pt x="274" y="406"/>
                  <a:pt x="259" y="406"/>
                </a:cubicBezTo>
                <a:cubicBezTo>
                  <a:pt x="246" y="406"/>
                  <a:pt x="234" y="402"/>
                  <a:pt x="224" y="394"/>
                </a:cubicBezTo>
                <a:cubicBezTo>
                  <a:pt x="202" y="375"/>
                  <a:pt x="199" y="341"/>
                  <a:pt x="218" y="319"/>
                </a:cubicBezTo>
                <a:lnTo>
                  <a:pt x="268" y="260"/>
                </a:lnTo>
                <a:lnTo>
                  <a:pt x="53" y="260"/>
                </a:lnTo>
                <a:cubicBezTo>
                  <a:pt x="24" y="260"/>
                  <a:pt x="0" y="236"/>
                  <a:pt x="0" y="206"/>
                </a:cubicBezTo>
                <a:cubicBezTo>
                  <a:pt x="0" y="177"/>
                  <a:pt x="24" y="153"/>
                  <a:pt x="53" y="153"/>
                </a:cubicBezTo>
                <a:lnTo>
                  <a:pt x="268" y="153"/>
                </a:lnTo>
                <a:lnTo>
                  <a:pt x="218" y="94"/>
                </a:lnTo>
                <a:cubicBezTo>
                  <a:pt x="199" y="72"/>
                  <a:pt x="202" y="38"/>
                  <a:pt x="224" y="19"/>
                </a:cubicBezTo>
                <a:cubicBezTo>
                  <a:pt x="247" y="0"/>
                  <a:pt x="280" y="3"/>
                  <a:pt x="299" y="25"/>
                </a:cubicBezTo>
                <a:lnTo>
                  <a:pt x="424" y="172"/>
                </a:lnTo>
                <a:cubicBezTo>
                  <a:pt x="441" y="192"/>
                  <a:pt x="441" y="221"/>
                  <a:pt x="424" y="241"/>
                </a:cubicBezTo>
                <a:close/>
              </a:path>
            </a:pathLst>
          </a:custGeom>
          <a:solidFill>
            <a:srgbClr val="00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39C"/>
              </a:solidFill>
              <a:latin typeface="Arial" panose="020B0604020202020204" pitchFamily="34" charset="0"/>
              <a:ea typeface="黑体" panose="02010609060101010101" pitchFamily="49" charset="-122"/>
              <a:sym typeface="Arial" panose="020B0604020202020204" pitchFamily="34" charset="0"/>
            </a:endParaRPr>
          </a:p>
        </p:txBody>
      </p:sp>
      <p:sp>
        <p:nvSpPr>
          <p:cNvPr id="47" name="right-arrow_44621">
            <a:extLst>
              <a:ext uri="{FF2B5EF4-FFF2-40B4-BE49-F238E27FC236}">
                <a16:creationId xmlns:a16="http://schemas.microsoft.com/office/drawing/2014/main" id="{3AF63FEA-EA06-4A09-BC49-CA972C455267}"/>
              </a:ext>
            </a:extLst>
          </p:cNvPr>
          <p:cNvSpPr/>
          <p:nvPr/>
        </p:nvSpPr>
        <p:spPr>
          <a:xfrm>
            <a:off x="9523204" y="2482031"/>
            <a:ext cx="490246" cy="439736"/>
          </a:xfrm>
          <a:custGeom>
            <a:avLst/>
            <a:gdLst>
              <a:gd name="T0" fmla="*/ 424 w 441"/>
              <a:gd name="T1" fmla="*/ 241 h 406"/>
              <a:gd name="T2" fmla="*/ 299 w 441"/>
              <a:gd name="T3" fmla="*/ 388 h 406"/>
              <a:gd name="T4" fmla="*/ 259 w 441"/>
              <a:gd name="T5" fmla="*/ 406 h 406"/>
              <a:gd name="T6" fmla="*/ 224 w 441"/>
              <a:gd name="T7" fmla="*/ 394 h 406"/>
              <a:gd name="T8" fmla="*/ 218 w 441"/>
              <a:gd name="T9" fmla="*/ 319 h 406"/>
              <a:gd name="T10" fmla="*/ 268 w 441"/>
              <a:gd name="T11" fmla="*/ 260 h 406"/>
              <a:gd name="T12" fmla="*/ 53 w 441"/>
              <a:gd name="T13" fmla="*/ 260 h 406"/>
              <a:gd name="T14" fmla="*/ 0 w 441"/>
              <a:gd name="T15" fmla="*/ 206 h 406"/>
              <a:gd name="T16" fmla="*/ 53 w 441"/>
              <a:gd name="T17" fmla="*/ 153 h 406"/>
              <a:gd name="T18" fmla="*/ 268 w 441"/>
              <a:gd name="T19" fmla="*/ 153 h 406"/>
              <a:gd name="T20" fmla="*/ 218 w 441"/>
              <a:gd name="T21" fmla="*/ 94 h 406"/>
              <a:gd name="T22" fmla="*/ 224 w 441"/>
              <a:gd name="T23" fmla="*/ 19 h 406"/>
              <a:gd name="T24" fmla="*/ 299 w 441"/>
              <a:gd name="T25" fmla="*/ 25 h 406"/>
              <a:gd name="T26" fmla="*/ 424 w 441"/>
              <a:gd name="T27" fmla="*/ 172 h 406"/>
              <a:gd name="T28" fmla="*/ 424 w 441"/>
              <a:gd name="T29" fmla="*/ 24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1" h="406">
                <a:moveTo>
                  <a:pt x="424" y="241"/>
                </a:moveTo>
                <a:lnTo>
                  <a:pt x="299" y="388"/>
                </a:lnTo>
                <a:cubicBezTo>
                  <a:pt x="289" y="400"/>
                  <a:pt x="274" y="406"/>
                  <a:pt x="259" y="406"/>
                </a:cubicBezTo>
                <a:cubicBezTo>
                  <a:pt x="246" y="406"/>
                  <a:pt x="234" y="402"/>
                  <a:pt x="224" y="394"/>
                </a:cubicBezTo>
                <a:cubicBezTo>
                  <a:pt x="202" y="375"/>
                  <a:pt x="199" y="341"/>
                  <a:pt x="218" y="319"/>
                </a:cubicBezTo>
                <a:lnTo>
                  <a:pt x="268" y="260"/>
                </a:lnTo>
                <a:lnTo>
                  <a:pt x="53" y="260"/>
                </a:lnTo>
                <a:cubicBezTo>
                  <a:pt x="24" y="260"/>
                  <a:pt x="0" y="236"/>
                  <a:pt x="0" y="206"/>
                </a:cubicBezTo>
                <a:cubicBezTo>
                  <a:pt x="0" y="177"/>
                  <a:pt x="24" y="153"/>
                  <a:pt x="53" y="153"/>
                </a:cubicBezTo>
                <a:lnTo>
                  <a:pt x="268" y="153"/>
                </a:lnTo>
                <a:lnTo>
                  <a:pt x="218" y="94"/>
                </a:lnTo>
                <a:cubicBezTo>
                  <a:pt x="199" y="72"/>
                  <a:pt x="202" y="38"/>
                  <a:pt x="224" y="19"/>
                </a:cubicBezTo>
                <a:cubicBezTo>
                  <a:pt x="247" y="0"/>
                  <a:pt x="280" y="3"/>
                  <a:pt x="299" y="25"/>
                </a:cubicBezTo>
                <a:lnTo>
                  <a:pt x="424" y="172"/>
                </a:lnTo>
                <a:cubicBezTo>
                  <a:pt x="441" y="192"/>
                  <a:pt x="441" y="221"/>
                  <a:pt x="424" y="241"/>
                </a:cubicBezTo>
                <a:close/>
              </a:path>
            </a:pathLst>
          </a:custGeom>
          <a:solidFill>
            <a:srgbClr val="00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39C"/>
              </a:solidFill>
              <a:latin typeface="Arial" panose="020B0604020202020204" pitchFamily="34" charset="0"/>
              <a:ea typeface="黑体" panose="02010609060101010101" pitchFamily="49" charset="-122"/>
              <a:sym typeface="Arial" panose="020B0604020202020204" pitchFamily="34" charset="0"/>
            </a:endParaRPr>
          </a:p>
        </p:txBody>
      </p:sp>
      <p:sp>
        <p:nvSpPr>
          <p:cNvPr id="48" name="list-with-squares_77215">
            <a:extLst>
              <a:ext uri="{FF2B5EF4-FFF2-40B4-BE49-F238E27FC236}">
                <a16:creationId xmlns:a16="http://schemas.microsoft.com/office/drawing/2014/main" id="{16D46A4C-FF6D-4386-8022-309278C955D6}"/>
              </a:ext>
            </a:extLst>
          </p:cNvPr>
          <p:cNvSpPr/>
          <p:nvPr/>
        </p:nvSpPr>
        <p:spPr>
          <a:xfrm>
            <a:off x="10281370" y="2126161"/>
            <a:ext cx="875786" cy="1037528"/>
          </a:xfrm>
          <a:custGeom>
            <a:avLst/>
            <a:gdLst>
              <a:gd name="connsiteX0" fmla="*/ 199317 w 419300"/>
              <a:gd name="connsiteY0" fmla="*/ 433695 h 604675"/>
              <a:gd name="connsiteX1" fmla="*/ 316164 w 419300"/>
              <a:gd name="connsiteY1" fmla="*/ 433695 h 604675"/>
              <a:gd name="connsiteX2" fmla="*/ 324319 w 419300"/>
              <a:gd name="connsiteY2" fmla="*/ 441749 h 604675"/>
              <a:gd name="connsiteX3" fmla="*/ 316164 w 419300"/>
              <a:gd name="connsiteY3" fmla="*/ 449925 h 604675"/>
              <a:gd name="connsiteX4" fmla="*/ 199317 w 419300"/>
              <a:gd name="connsiteY4" fmla="*/ 449925 h 604675"/>
              <a:gd name="connsiteX5" fmla="*/ 191162 w 419300"/>
              <a:gd name="connsiteY5" fmla="*/ 441749 h 604675"/>
              <a:gd name="connsiteX6" fmla="*/ 199317 w 419300"/>
              <a:gd name="connsiteY6" fmla="*/ 433695 h 604675"/>
              <a:gd name="connsiteX7" fmla="*/ 95932 w 419300"/>
              <a:gd name="connsiteY7" fmla="*/ 412443 h 604675"/>
              <a:gd name="connsiteX8" fmla="*/ 95932 w 419300"/>
              <a:gd name="connsiteY8" fmla="*/ 471158 h 604675"/>
              <a:gd name="connsiteX9" fmla="*/ 154858 w 419300"/>
              <a:gd name="connsiteY9" fmla="*/ 471158 h 604675"/>
              <a:gd name="connsiteX10" fmla="*/ 154858 w 419300"/>
              <a:gd name="connsiteY10" fmla="*/ 412443 h 604675"/>
              <a:gd name="connsiteX11" fmla="*/ 87896 w 419300"/>
              <a:gd name="connsiteY11" fmla="*/ 396154 h 604675"/>
              <a:gd name="connsiteX12" fmla="*/ 162894 w 419300"/>
              <a:gd name="connsiteY12" fmla="*/ 396154 h 604675"/>
              <a:gd name="connsiteX13" fmla="*/ 171051 w 419300"/>
              <a:gd name="connsiteY13" fmla="*/ 404299 h 604675"/>
              <a:gd name="connsiteX14" fmla="*/ 171051 w 419300"/>
              <a:gd name="connsiteY14" fmla="*/ 479302 h 604675"/>
              <a:gd name="connsiteX15" fmla="*/ 162894 w 419300"/>
              <a:gd name="connsiteY15" fmla="*/ 487325 h 604675"/>
              <a:gd name="connsiteX16" fmla="*/ 87896 w 419300"/>
              <a:gd name="connsiteY16" fmla="*/ 487325 h 604675"/>
              <a:gd name="connsiteX17" fmla="*/ 79739 w 419300"/>
              <a:gd name="connsiteY17" fmla="*/ 479302 h 604675"/>
              <a:gd name="connsiteX18" fmla="*/ 79739 w 419300"/>
              <a:gd name="connsiteY18" fmla="*/ 404299 h 604675"/>
              <a:gd name="connsiteX19" fmla="*/ 87896 w 419300"/>
              <a:gd name="connsiteY19" fmla="*/ 396154 h 604675"/>
              <a:gd name="connsiteX20" fmla="*/ 277220 w 419300"/>
              <a:gd name="connsiteY20" fmla="*/ 315357 h 604675"/>
              <a:gd name="connsiteX21" fmla="*/ 316165 w 419300"/>
              <a:gd name="connsiteY21" fmla="*/ 315357 h 604675"/>
              <a:gd name="connsiteX22" fmla="*/ 324319 w 419300"/>
              <a:gd name="connsiteY22" fmla="*/ 323472 h 604675"/>
              <a:gd name="connsiteX23" fmla="*/ 316165 w 419300"/>
              <a:gd name="connsiteY23" fmla="*/ 331587 h 604675"/>
              <a:gd name="connsiteX24" fmla="*/ 277220 w 419300"/>
              <a:gd name="connsiteY24" fmla="*/ 331587 h 604675"/>
              <a:gd name="connsiteX25" fmla="*/ 269066 w 419300"/>
              <a:gd name="connsiteY25" fmla="*/ 323472 h 604675"/>
              <a:gd name="connsiteX26" fmla="*/ 277220 w 419300"/>
              <a:gd name="connsiteY26" fmla="*/ 315357 h 604675"/>
              <a:gd name="connsiteX27" fmla="*/ 199317 w 419300"/>
              <a:gd name="connsiteY27" fmla="*/ 315357 h 604675"/>
              <a:gd name="connsiteX28" fmla="*/ 253483 w 419300"/>
              <a:gd name="connsiteY28" fmla="*/ 315357 h 604675"/>
              <a:gd name="connsiteX29" fmla="*/ 261516 w 419300"/>
              <a:gd name="connsiteY29" fmla="*/ 323472 h 604675"/>
              <a:gd name="connsiteX30" fmla="*/ 253483 w 419300"/>
              <a:gd name="connsiteY30" fmla="*/ 331587 h 604675"/>
              <a:gd name="connsiteX31" fmla="*/ 199317 w 419300"/>
              <a:gd name="connsiteY31" fmla="*/ 331587 h 604675"/>
              <a:gd name="connsiteX32" fmla="*/ 191162 w 419300"/>
              <a:gd name="connsiteY32" fmla="*/ 323472 h 604675"/>
              <a:gd name="connsiteX33" fmla="*/ 199317 w 419300"/>
              <a:gd name="connsiteY33" fmla="*/ 315357 h 604675"/>
              <a:gd name="connsiteX34" fmla="*/ 95932 w 419300"/>
              <a:gd name="connsiteY34" fmla="*/ 294055 h 604675"/>
              <a:gd name="connsiteX35" fmla="*/ 95932 w 419300"/>
              <a:gd name="connsiteY35" fmla="*/ 352891 h 604675"/>
              <a:gd name="connsiteX36" fmla="*/ 154858 w 419300"/>
              <a:gd name="connsiteY36" fmla="*/ 352891 h 604675"/>
              <a:gd name="connsiteX37" fmla="*/ 154858 w 419300"/>
              <a:gd name="connsiteY37" fmla="*/ 294055 h 604675"/>
              <a:gd name="connsiteX38" fmla="*/ 87896 w 419300"/>
              <a:gd name="connsiteY38" fmla="*/ 277887 h 604675"/>
              <a:gd name="connsiteX39" fmla="*/ 162894 w 419300"/>
              <a:gd name="connsiteY39" fmla="*/ 277887 h 604675"/>
              <a:gd name="connsiteX40" fmla="*/ 171051 w 419300"/>
              <a:gd name="connsiteY40" fmla="*/ 286032 h 604675"/>
              <a:gd name="connsiteX41" fmla="*/ 171051 w 419300"/>
              <a:gd name="connsiteY41" fmla="*/ 360914 h 604675"/>
              <a:gd name="connsiteX42" fmla="*/ 162894 w 419300"/>
              <a:gd name="connsiteY42" fmla="*/ 369058 h 604675"/>
              <a:gd name="connsiteX43" fmla="*/ 87896 w 419300"/>
              <a:gd name="connsiteY43" fmla="*/ 369058 h 604675"/>
              <a:gd name="connsiteX44" fmla="*/ 79739 w 419300"/>
              <a:gd name="connsiteY44" fmla="*/ 360914 h 604675"/>
              <a:gd name="connsiteX45" fmla="*/ 79739 w 419300"/>
              <a:gd name="connsiteY45" fmla="*/ 286032 h 604675"/>
              <a:gd name="connsiteX46" fmla="*/ 87896 w 419300"/>
              <a:gd name="connsiteY46" fmla="*/ 277887 h 604675"/>
              <a:gd name="connsiteX47" fmla="*/ 230718 w 419300"/>
              <a:gd name="connsiteY47" fmla="*/ 197019 h 604675"/>
              <a:gd name="connsiteX48" fmla="*/ 316163 w 419300"/>
              <a:gd name="connsiteY48" fmla="*/ 197019 h 604675"/>
              <a:gd name="connsiteX49" fmla="*/ 324318 w 419300"/>
              <a:gd name="connsiteY49" fmla="*/ 205195 h 604675"/>
              <a:gd name="connsiteX50" fmla="*/ 316163 w 419300"/>
              <a:gd name="connsiteY50" fmla="*/ 213249 h 604675"/>
              <a:gd name="connsiteX51" fmla="*/ 230718 w 419300"/>
              <a:gd name="connsiteY51" fmla="*/ 213249 h 604675"/>
              <a:gd name="connsiteX52" fmla="*/ 222563 w 419300"/>
              <a:gd name="connsiteY52" fmla="*/ 205195 h 604675"/>
              <a:gd name="connsiteX53" fmla="*/ 230718 w 419300"/>
              <a:gd name="connsiteY53" fmla="*/ 197019 h 604675"/>
              <a:gd name="connsiteX54" fmla="*/ 199314 w 419300"/>
              <a:gd name="connsiteY54" fmla="*/ 197019 h 604675"/>
              <a:gd name="connsiteX55" fmla="*/ 209049 w 419300"/>
              <a:gd name="connsiteY55" fmla="*/ 197019 h 604675"/>
              <a:gd name="connsiteX56" fmla="*/ 217201 w 419300"/>
              <a:gd name="connsiteY56" fmla="*/ 205195 h 604675"/>
              <a:gd name="connsiteX57" fmla="*/ 209049 w 419300"/>
              <a:gd name="connsiteY57" fmla="*/ 213249 h 604675"/>
              <a:gd name="connsiteX58" fmla="*/ 199314 w 419300"/>
              <a:gd name="connsiteY58" fmla="*/ 213249 h 604675"/>
              <a:gd name="connsiteX59" fmla="*/ 191162 w 419300"/>
              <a:gd name="connsiteY59" fmla="*/ 205195 h 604675"/>
              <a:gd name="connsiteX60" fmla="*/ 199314 w 419300"/>
              <a:gd name="connsiteY60" fmla="*/ 197019 h 604675"/>
              <a:gd name="connsiteX61" fmla="*/ 143204 w 419300"/>
              <a:gd name="connsiteY61" fmla="*/ 180283 h 604675"/>
              <a:gd name="connsiteX62" fmla="*/ 147348 w 419300"/>
              <a:gd name="connsiteY62" fmla="*/ 190980 h 604675"/>
              <a:gd name="connsiteX63" fmla="*/ 131259 w 419300"/>
              <a:gd name="connsiteY63" fmla="*/ 226715 h 604675"/>
              <a:gd name="connsiteX64" fmla="*/ 124799 w 419300"/>
              <a:gd name="connsiteY64" fmla="*/ 231455 h 604675"/>
              <a:gd name="connsiteX65" fmla="*/ 123824 w 419300"/>
              <a:gd name="connsiteY65" fmla="*/ 231455 h 604675"/>
              <a:gd name="connsiteX66" fmla="*/ 117363 w 419300"/>
              <a:gd name="connsiteY66" fmla="*/ 228295 h 604675"/>
              <a:gd name="connsiteX67" fmla="*/ 102250 w 419300"/>
              <a:gd name="connsiteY67" fmla="*/ 208483 h 604675"/>
              <a:gd name="connsiteX68" fmla="*/ 103834 w 419300"/>
              <a:gd name="connsiteY68" fmla="*/ 197179 h 604675"/>
              <a:gd name="connsiteX69" fmla="*/ 115291 w 419300"/>
              <a:gd name="connsiteY69" fmla="*/ 198759 h 604675"/>
              <a:gd name="connsiteX70" fmla="*/ 121995 w 419300"/>
              <a:gd name="connsiteY70" fmla="*/ 207632 h 604675"/>
              <a:gd name="connsiteX71" fmla="*/ 132477 w 419300"/>
              <a:gd name="connsiteY71" fmla="*/ 184295 h 604675"/>
              <a:gd name="connsiteX72" fmla="*/ 143204 w 419300"/>
              <a:gd name="connsiteY72" fmla="*/ 180283 h 604675"/>
              <a:gd name="connsiteX73" fmla="*/ 95932 w 419300"/>
              <a:gd name="connsiteY73" fmla="*/ 175787 h 604675"/>
              <a:gd name="connsiteX74" fmla="*/ 95932 w 419300"/>
              <a:gd name="connsiteY74" fmla="*/ 234501 h 604675"/>
              <a:gd name="connsiteX75" fmla="*/ 154858 w 419300"/>
              <a:gd name="connsiteY75" fmla="*/ 234501 h 604675"/>
              <a:gd name="connsiteX76" fmla="*/ 154858 w 419300"/>
              <a:gd name="connsiteY76" fmla="*/ 175787 h 604675"/>
              <a:gd name="connsiteX77" fmla="*/ 8157 w 419300"/>
              <a:gd name="connsiteY77" fmla="*/ 173803 h 604675"/>
              <a:gd name="connsiteX78" fmla="*/ 16192 w 419300"/>
              <a:gd name="connsiteY78" fmla="*/ 181827 h 604675"/>
              <a:gd name="connsiteX79" fmla="*/ 16192 w 419300"/>
              <a:gd name="connsiteY79" fmla="*/ 573065 h 604675"/>
              <a:gd name="connsiteX80" fmla="*/ 31533 w 419300"/>
              <a:gd name="connsiteY80" fmla="*/ 588384 h 604675"/>
              <a:gd name="connsiteX81" fmla="*/ 387767 w 419300"/>
              <a:gd name="connsiteY81" fmla="*/ 588384 h 604675"/>
              <a:gd name="connsiteX82" fmla="*/ 403108 w 419300"/>
              <a:gd name="connsiteY82" fmla="*/ 573065 h 604675"/>
              <a:gd name="connsiteX83" fmla="*/ 403108 w 419300"/>
              <a:gd name="connsiteY83" fmla="*/ 547412 h 604675"/>
              <a:gd name="connsiteX84" fmla="*/ 411143 w 419300"/>
              <a:gd name="connsiteY84" fmla="*/ 539388 h 604675"/>
              <a:gd name="connsiteX85" fmla="*/ 419300 w 419300"/>
              <a:gd name="connsiteY85" fmla="*/ 547412 h 604675"/>
              <a:gd name="connsiteX86" fmla="*/ 419300 w 419300"/>
              <a:gd name="connsiteY86" fmla="*/ 573065 h 604675"/>
              <a:gd name="connsiteX87" fmla="*/ 387767 w 419300"/>
              <a:gd name="connsiteY87" fmla="*/ 604675 h 604675"/>
              <a:gd name="connsiteX88" fmla="*/ 31533 w 419300"/>
              <a:gd name="connsiteY88" fmla="*/ 604675 h 604675"/>
              <a:gd name="connsiteX89" fmla="*/ 0 w 419300"/>
              <a:gd name="connsiteY89" fmla="*/ 573065 h 604675"/>
              <a:gd name="connsiteX90" fmla="*/ 0 w 419300"/>
              <a:gd name="connsiteY90" fmla="*/ 181827 h 604675"/>
              <a:gd name="connsiteX91" fmla="*/ 8157 w 419300"/>
              <a:gd name="connsiteY91" fmla="*/ 173803 h 604675"/>
              <a:gd name="connsiteX92" fmla="*/ 87896 w 419300"/>
              <a:gd name="connsiteY92" fmla="*/ 159619 h 604675"/>
              <a:gd name="connsiteX93" fmla="*/ 162894 w 419300"/>
              <a:gd name="connsiteY93" fmla="*/ 159619 h 604675"/>
              <a:gd name="connsiteX94" fmla="*/ 171051 w 419300"/>
              <a:gd name="connsiteY94" fmla="*/ 167642 h 604675"/>
              <a:gd name="connsiteX95" fmla="*/ 171051 w 419300"/>
              <a:gd name="connsiteY95" fmla="*/ 242646 h 604675"/>
              <a:gd name="connsiteX96" fmla="*/ 162894 w 419300"/>
              <a:gd name="connsiteY96" fmla="*/ 250790 h 604675"/>
              <a:gd name="connsiteX97" fmla="*/ 87896 w 419300"/>
              <a:gd name="connsiteY97" fmla="*/ 250790 h 604675"/>
              <a:gd name="connsiteX98" fmla="*/ 79739 w 419300"/>
              <a:gd name="connsiteY98" fmla="*/ 242646 h 604675"/>
              <a:gd name="connsiteX99" fmla="*/ 79739 w 419300"/>
              <a:gd name="connsiteY99" fmla="*/ 167642 h 604675"/>
              <a:gd name="connsiteX100" fmla="*/ 87896 w 419300"/>
              <a:gd name="connsiteY100" fmla="*/ 159619 h 604675"/>
              <a:gd name="connsiteX101" fmla="*/ 8140 w 419300"/>
              <a:gd name="connsiteY101" fmla="*/ 136050 h 604675"/>
              <a:gd name="connsiteX102" fmla="*/ 16159 w 419300"/>
              <a:gd name="connsiteY102" fmla="*/ 144182 h 604675"/>
              <a:gd name="connsiteX103" fmla="*/ 16159 w 419300"/>
              <a:gd name="connsiteY103" fmla="*/ 155227 h 604675"/>
              <a:gd name="connsiteX104" fmla="*/ 8140 w 419300"/>
              <a:gd name="connsiteY104" fmla="*/ 163359 h 604675"/>
              <a:gd name="connsiteX105" fmla="*/ 0 w 419300"/>
              <a:gd name="connsiteY105" fmla="*/ 155227 h 604675"/>
              <a:gd name="connsiteX106" fmla="*/ 0 w 419300"/>
              <a:gd name="connsiteY106" fmla="*/ 144182 h 604675"/>
              <a:gd name="connsiteX107" fmla="*/ 8140 w 419300"/>
              <a:gd name="connsiteY107" fmla="*/ 136050 h 604675"/>
              <a:gd name="connsiteX108" fmla="*/ 210144 w 419300"/>
              <a:gd name="connsiteY108" fmla="*/ 33448 h 604675"/>
              <a:gd name="connsiteX109" fmla="*/ 225951 w 419300"/>
              <a:gd name="connsiteY109" fmla="*/ 49255 h 604675"/>
              <a:gd name="connsiteX110" fmla="*/ 210144 w 419300"/>
              <a:gd name="connsiteY110" fmla="*/ 65062 h 604675"/>
              <a:gd name="connsiteX111" fmla="*/ 194337 w 419300"/>
              <a:gd name="connsiteY111" fmla="*/ 49255 h 604675"/>
              <a:gd name="connsiteX112" fmla="*/ 210144 w 419300"/>
              <a:gd name="connsiteY112" fmla="*/ 33448 h 604675"/>
              <a:gd name="connsiteX113" fmla="*/ 210502 w 419300"/>
              <a:gd name="connsiteY113" fmla="*/ 16167 h 604675"/>
              <a:gd name="connsiteX114" fmla="*/ 172882 w 419300"/>
              <a:gd name="connsiteY114" fmla="*/ 39749 h 604675"/>
              <a:gd name="connsiteX115" fmla="*/ 165577 w 419300"/>
              <a:gd name="connsiteY115" fmla="*/ 44247 h 604675"/>
              <a:gd name="connsiteX116" fmla="*/ 136845 w 419300"/>
              <a:gd name="connsiteY116" fmla="*/ 44247 h 604675"/>
              <a:gd name="connsiteX117" fmla="*/ 136845 w 419300"/>
              <a:gd name="connsiteY117" fmla="*/ 115600 h 604675"/>
              <a:gd name="connsiteX118" fmla="*/ 221216 w 419300"/>
              <a:gd name="connsiteY118" fmla="*/ 115600 h 604675"/>
              <a:gd name="connsiteX119" fmla="*/ 229373 w 419300"/>
              <a:gd name="connsiteY119" fmla="*/ 123744 h 604675"/>
              <a:gd name="connsiteX120" fmla="*/ 221216 w 419300"/>
              <a:gd name="connsiteY120" fmla="*/ 131767 h 604675"/>
              <a:gd name="connsiteX121" fmla="*/ 128688 w 419300"/>
              <a:gd name="connsiteY121" fmla="*/ 131767 h 604675"/>
              <a:gd name="connsiteX122" fmla="*/ 120652 w 419300"/>
              <a:gd name="connsiteY122" fmla="*/ 123744 h 604675"/>
              <a:gd name="connsiteX123" fmla="*/ 120652 w 419300"/>
              <a:gd name="connsiteY123" fmla="*/ 113898 h 604675"/>
              <a:gd name="connsiteX124" fmla="*/ 61117 w 419300"/>
              <a:gd name="connsiteY124" fmla="*/ 113898 h 604675"/>
              <a:gd name="connsiteX125" fmla="*/ 61117 w 419300"/>
              <a:gd name="connsiteY125" fmla="*/ 516128 h 604675"/>
              <a:gd name="connsiteX126" fmla="*/ 359157 w 419300"/>
              <a:gd name="connsiteY126" fmla="*/ 516128 h 604675"/>
              <a:gd name="connsiteX127" fmla="*/ 359157 w 419300"/>
              <a:gd name="connsiteY127" fmla="*/ 113898 h 604675"/>
              <a:gd name="connsiteX128" fmla="*/ 300231 w 419300"/>
              <a:gd name="connsiteY128" fmla="*/ 113898 h 604675"/>
              <a:gd name="connsiteX129" fmla="*/ 300231 w 419300"/>
              <a:gd name="connsiteY129" fmla="*/ 123744 h 604675"/>
              <a:gd name="connsiteX130" fmla="*/ 292195 w 419300"/>
              <a:gd name="connsiteY130" fmla="*/ 131767 h 604675"/>
              <a:gd name="connsiteX131" fmla="*/ 252140 w 419300"/>
              <a:gd name="connsiteY131" fmla="*/ 131767 h 604675"/>
              <a:gd name="connsiteX132" fmla="*/ 243983 w 419300"/>
              <a:gd name="connsiteY132" fmla="*/ 123744 h 604675"/>
              <a:gd name="connsiteX133" fmla="*/ 252140 w 419300"/>
              <a:gd name="connsiteY133" fmla="*/ 115600 h 604675"/>
              <a:gd name="connsiteX134" fmla="*/ 284038 w 419300"/>
              <a:gd name="connsiteY134" fmla="*/ 115600 h 604675"/>
              <a:gd name="connsiteX135" fmla="*/ 284038 w 419300"/>
              <a:gd name="connsiteY135" fmla="*/ 44247 h 604675"/>
              <a:gd name="connsiteX136" fmla="*/ 255305 w 419300"/>
              <a:gd name="connsiteY136" fmla="*/ 44247 h 604675"/>
              <a:gd name="connsiteX137" fmla="*/ 248001 w 419300"/>
              <a:gd name="connsiteY137" fmla="*/ 39749 h 604675"/>
              <a:gd name="connsiteX138" fmla="*/ 210502 w 419300"/>
              <a:gd name="connsiteY138" fmla="*/ 16167 h 604675"/>
              <a:gd name="connsiteX139" fmla="*/ 210502 w 419300"/>
              <a:gd name="connsiteY139" fmla="*/ 0 h 604675"/>
              <a:gd name="connsiteX140" fmla="*/ 260175 w 419300"/>
              <a:gd name="connsiteY140" fmla="*/ 28079 h 604675"/>
              <a:gd name="connsiteX141" fmla="*/ 292195 w 419300"/>
              <a:gd name="connsiteY141" fmla="*/ 28079 h 604675"/>
              <a:gd name="connsiteX142" fmla="*/ 300231 w 419300"/>
              <a:gd name="connsiteY142" fmla="*/ 36224 h 604675"/>
              <a:gd name="connsiteX143" fmla="*/ 300231 w 419300"/>
              <a:gd name="connsiteY143" fmla="*/ 48987 h 604675"/>
              <a:gd name="connsiteX144" fmla="*/ 387767 w 419300"/>
              <a:gd name="connsiteY144" fmla="*/ 48987 h 604675"/>
              <a:gd name="connsiteX145" fmla="*/ 419300 w 419300"/>
              <a:gd name="connsiteY145" fmla="*/ 80470 h 604675"/>
              <a:gd name="connsiteX146" fmla="*/ 419300 w 419300"/>
              <a:gd name="connsiteY146" fmla="*/ 518680 h 604675"/>
              <a:gd name="connsiteX147" fmla="*/ 411143 w 419300"/>
              <a:gd name="connsiteY147" fmla="*/ 526825 h 604675"/>
              <a:gd name="connsiteX148" fmla="*/ 402986 w 419300"/>
              <a:gd name="connsiteY148" fmla="*/ 518680 h 604675"/>
              <a:gd name="connsiteX149" fmla="*/ 402986 w 419300"/>
              <a:gd name="connsiteY149" fmla="*/ 80470 h 604675"/>
              <a:gd name="connsiteX150" fmla="*/ 387767 w 419300"/>
              <a:gd name="connsiteY150" fmla="*/ 65154 h 604675"/>
              <a:gd name="connsiteX151" fmla="*/ 300231 w 419300"/>
              <a:gd name="connsiteY151" fmla="*/ 65154 h 604675"/>
              <a:gd name="connsiteX152" fmla="*/ 300231 w 419300"/>
              <a:gd name="connsiteY152" fmla="*/ 97731 h 604675"/>
              <a:gd name="connsiteX153" fmla="*/ 367314 w 419300"/>
              <a:gd name="connsiteY153" fmla="*/ 97731 h 604675"/>
              <a:gd name="connsiteX154" fmla="*/ 375471 w 419300"/>
              <a:gd name="connsiteY154" fmla="*/ 105754 h 604675"/>
              <a:gd name="connsiteX155" fmla="*/ 375471 w 419300"/>
              <a:gd name="connsiteY155" fmla="*/ 524272 h 604675"/>
              <a:gd name="connsiteX156" fmla="*/ 367314 w 419300"/>
              <a:gd name="connsiteY156" fmla="*/ 532416 h 604675"/>
              <a:gd name="connsiteX157" fmla="*/ 52960 w 419300"/>
              <a:gd name="connsiteY157" fmla="*/ 532416 h 604675"/>
              <a:gd name="connsiteX158" fmla="*/ 44803 w 419300"/>
              <a:gd name="connsiteY158" fmla="*/ 524272 h 604675"/>
              <a:gd name="connsiteX159" fmla="*/ 44803 w 419300"/>
              <a:gd name="connsiteY159" fmla="*/ 105754 h 604675"/>
              <a:gd name="connsiteX160" fmla="*/ 52960 w 419300"/>
              <a:gd name="connsiteY160" fmla="*/ 97731 h 604675"/>
              <a:gd name="connsiteX161" fmla="*/ 120652 w 419300"/>
              <a:gd name="connsiteY161" fmla="*/ 97731 h 604675"/>
              <a:gd name="connsiteX162" fmla="*/ 120652 w 419300"/>
              <a:gd name="connsiteY162" fmla="*/ 65154 h 604675"/>
              <a:gd name="connsiteX163" fmla="*/ 31533 w 419300"/>
              <a:gd name="connsiteY163" fmla="*/ 65154 h 604675"/>
              <a:gd name="connsiteX164" fmla="*/ 16192 w 419300"/>
              <a:gd name="connsiteY164" fmla="*/ 80470 h 604675"/>
              <a:gd name="connsiteX165" fmla="*/ 16192 w 419300"/>
              <a:gd name="connsiteY165" fmla="*/ 117545 h 604675"/>
              <a:gd name="connsiteX166" fmla="*/ 8157 w 419300"/>
              <a:gd name="connsiteY166" fmla="*/ 125568 h 604675"/>
              <a:gd name="connsiteX167" fmla="*/ 0 w 419300"/>
              <a:gd name="connsiteY167" fmla="*/ 117545 h 604675"/>
              <a:gd name="connsiteX168" fmla="*/ 0 w 419300"/>
              <a:gd name="connsiteY168" fmla="*/ 80470 h 604675"/>
              <a:gd name="connsiteX169" fmla="*/ 31533 w 419300"/>
              <a:gd name="connsiteY169" fmla="*/ 48987 h 604675"/>
              <a:gd name="connsiteX170" fmla="*/ 120652 w 419300"/>
              <a:gd name="connsiteY170" fmla="*/ 48987 h 604675"/>
              <a:gd name="connsiteX171" fmla="*/ 120652 w 419300"/>
              <a:gd name="connsiteY171" fmla="*/ 36224 h 604675"/>
              <a:gd name="connsiteX172" fmla="*/ 128688 w 419300"/>
              <a:gd name="connsiteY172" fmla="*/ 28079 h 604675"/>
              <a:gd name="connsiteX173" fmla="*/ 160829 w 419300"/>
              <a:gd name="connsiteY173" fmla="*/ 28079 h 604675"/>
              <a:gd name="connsiteX174" fmla="*/ 210502 w 419300"/>
              <a:gd name="connsiteY174" fmla="*/ 0 h 6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19300" h="604675">
                <a:moveTo>
                  <a:pt x="199317" y="433695"/>
                </a:moveTo>
                <a:lnTo>
                  <a:pt x="316164" y="433695"/>
                </a:lnTo>
                <a:cubicBezTo>
                  <a:pt x="320668" y="433695"/>
                  <a:pt x="324319" y="437356"/>
                  <a:pt x="324319" y="441749"/>
                </a:cubicBezTo>
                <a:cubicBezTo>
                  <a:pt x="324319" y="446264"/>
                  <a:pt x="320668" y="449925"/>
                  <a:pt x="316164" y="449925"/>
                </a:cubicBezTo>
                <a:lnTo>
                  <a:pt x="199317" y="449925"/>
                </a:lnTo>
                <a:cubicBezTo>
                  <a:pt x="194813" y="449925"/>
                  <a:pt x="191162" y="446264"/>
                  <a:pt x="191162" y="441749"/>
                </a:cubicBezTo>
                <a:cubicBezTo>
                  <a:pt x="191162" y="437356"/>
                  <a:pt x="194813" y="433695"/>
                  <a:pt x="199317" y="433695"/>
                </a:cubicBezTo>
                <a:close/>
                <a:moveTo>
                  <a:pt x="95932" y="412443"/>
                </a:moveTo>
                <a:lnTo>
                  <a:pt x="95932" y="471158"/>
                </a:lnTo>
                <a:lnTo>
                  <a:pt x="154858" y="471158"/>
                </a:lnTo>
                <a:lnTo>
                  <a:pt x="154858" y="412443"/>
                </a:lnTo>
                <a:close/>
                <a:moveTo>
                  <a:pt x="87896" y="396154"/>
                </a:moveTo>
                <a:lnTo>
                  <a:pt x="162894" y="396154"/>
                </a:lnTo>
                <a:cubicBezTo>
                  <a:pt x="167399" y="396154"/>
                  <a:pt x="171051" y="399801"/>
                  <a:pt x="171051" y="404299"/>
                </a:cubicBezTo>
                <a:lnTo>
                  <a:pt x="171051" y="479302"/>
                </a:lnTo>
                <a:cubicBezTo>
                  <a:pt x="171051" y="483800"/>
                  <a:pt x="167399" y="487325"/>
                  <a:pt x="162894" y="487325"/>
                </a:cubicBezTo>
                <a:lnTo>
                  <a:pt x="87896" y="487325"/>
                </a:lnTo>
                <a:cubicBezTo>
                  <a:pt x="83391" y="487325"/>
                  <a:pt x="79739" y="483800"/>
                  <a:pt x="79739" y="479302"/>
                </a:cubicBezTo>
                <a:lnTo>
                  <a:pt x="79739" y="404299"/>
                </a:lnTo>
                <a:cubicBezTo>
                  <a:pt x="79739" y="399801"/>
                  <a:pt x="83391" y="396154"/>
                  <a:pt x="87896" y="396154"/>
                </a:cubicBezTo>
                <a:close/>
                <a:moveTo>
                  <a:pt x="277220" y="315357"/>
                </a:moveTo>
                <a:lnTo>
                  <a:pt x="316165" y="315357"/>
                </a:lnTo>
                <a:cubicBezTo>
                  <a:pt x="320668" y="315357"/>
                  <a:pt x="324319" y="318991"/>
                  <a:pt x="324319" y="323472"/>
                </a:cubicBezTo>
                <a:cubicBezTo>
                  <a:pt x="324319" y="327954"/>
                  <a:pt x="320668" y="331587"/>
                  <a:pt x="316165" y="331587"/>
                </a:cubicBezTo>
                <a:lnTo>
                  <a:pt x="277220" y="331587"/>
                </a:lnTo>
                <a:cubicBezTo>
                  <a:pt x="272717" y="331587"/>
                  <a:pt x="269066" y="327954"/>
                  <a:pt x="269066" y="323472"/>
                </a:cubicBezTo>
                <a:cubicBezTo>
                  <a:pt x="269066" y="318991"/>
                  <a:pt x="272717" y="315357"/>
                  <a:pt x="277220" y="315357"/>
                </a:cubicBezTo>
                <a:close/>
                <a:moveTo>
                  <a:pt x="199317" y="315357"/>
                </a:moveTo>
                <a:lnTo>
                  <a:pt x="253483" y="315357"/>
                </a:lnTo>
                <a:cubicBezTo>
                  <a:pt x="257864" y="315357"/>
                  <a:pt x="261516" y="318991"/>
                  <a:pt x="261516" y="323472"/>
                </a:cubicBezTo>
                <a:cubicBezTo>
                  <a:pt x="261516" y="327954"/>
                  <a:pt x="257864" y="331587"/>
                  <a:pt x="253483" y="331587"/>
                </a:cubicBezTo>
                <a:lnTo>
                  <a:pt x="199317" y="331587"/>
                </a:lnTo>
                <a:cubicBezTo>
                  <a:pt x="194814" y="331587"/>
                  <a:pt x="191162" y="327954"/>
                  <a:pt x="191162" y="323472"/>
                </a:cubicBezTo>
                <a:cubicBezTo>
                  <a:pt x="191162" y="318991"/>
                  <a:pt x="194814" y="315357"/>
                  <a:pt x="199317" y="315357"/>
                </a:cubicBezTo>
                <a:close/>
                <a:moveTo>
                  <a:pt x="95932" y="294055"/>
                </a:moveTo>
                <a:lnTo>
                  <a:pt x="95932" y="352891"/>
                </a:lnTo>
                <a:lnTo>
                  <a:pt x="154858" y="352891"/>
                </a:lnTo>
                <a:lnTo>
                  <a:pt x="154858" y="294055"/>
                </a:lnTo>
                <a:close/>
                <a:moveTo>
                  <a:pt x="87896" y="277887"/>
                </a:moveTo>
                <a:lnTo>
                  <a:pt x="162894" y="277887"/>
                </a:lnTo>
                <a:cubicBezTo>
                  <a:pt x="167399" y="277887"/>
                  <a:pt x="171051" y="281534"/>
                  <a:pt x="171051" y="286032"/>
                </a:cubicBezTo>
                <a:lnTo>
                  <a:pt x="171051" y="360914"/>
                </a:lnTo>
                <a:cubicBezTo>
                  <a:pt x="171051" y="365411"/>
                  <a:pt x="167399" y="369058"/>
                  <a:pt x="162894" y="369058"/>
                </a:cubicBezTo>
                <a:lnTo>
                  <a:pt x="87896" y="369058"/>
                </a:lnTo>
                <a:cubicBezTo>
                  <a:pt x="83391" y="369058"/>
                  <a:pt x="79739" y="365411"/>
                  <a:pt x="79739" y="360914"/>
                </a:cubicBezTo>
                <a:lnTo>
                  <a:pt x="79739" y="286032"/>
                </a:lnTo>
                <a:cubicBezTo>
                  <a:pt x="79739" y="281534"/>
                  <a:pt x="83391" y="277887"/>
                  <a:pt x="87896" y="277887"/>
                </a:cubicBezTo>
                <a:close/>
                <a:moveTo>
                  <a:pt x="230718" y="197019"/>
                </a:moveTo>
                <a:lnTo>
                  <a:pt x="316163" y="197019"/>
                </a:lnTo>
                <a:cubicBezTo>
                  <a:pt x="320667" y="197019"/>
                  <a:pt x="324318" y="200680"/>
                  <a:pt x="324318" y="205195"/>
                </a:cubicBezTo>
                <a:cubicBezTo>
                  <a:pt x="324318" y="209710"/>
                  <a:pt x="320667" y="213249"/>
                  <a:pt x="316163" y="213249"/>
                </a:cubicBezTo>
                <a:lnTo>
                  <a:pt x="230718" y="213249"/>
                </a:lnTo>
                <a:cubicBezTo>
                  <a:pt x="226214" y="213249"/>
                  <a:pt x="222563" y="209710"/>
                  <a:pt x="222563" y="205195"/>
                </a:cubicBezTo>
                <a:cubicBezTo>
                  <a:pt x="222563" y="200680"/>
                  <a:pt x="226214" y="197019"/>
                  <a:pt x="230718" y="197019"/>
                </a:cubicBezTo>
                <a:close/>
                <a:moveTo>
                  <a:pt x="199314" y="197019"/>
                </a:moveTo>
                <a:lnTo>
                  <a:pt x="209049" y="197019"/>
                </a:lnTo>
                <a:cubicBezTo>
                  <a:pt x="213551" y="197019"/>
                  <a:pt x="217201" y="200680"/>
                  <a:pt x="217201" y="205195"/>
                </a:cubicBezTo>
                <a:cubicBezTo>
                  <a:pt x="217201" y="209710"/>
                  <a:pt x="213551" y="213249"/>
                  <a:pt x="209049" y="213249"/>
                </a:cubicBezTo>
                <a:lnTo>
                  <a:pt x="199314" y="213249"/>
                </a:lnTo>
                <a:cubicBezTo>
                  <a:pt x="194812" y="213249"/>
                  <a:pt x="191162" y="209710"/>
                  <a:pt x="191162" y="205195"/>
                </a:cubicBezTo>
                <a:cubicBezTo>
                  <a:pt x="191162" y="200680"/>
                  <a:pt x="194812" y="197019"/>
                  <a:pt x="199314" y="197019"/>
                </a:cubicBezTo>
                <a:close/>
                <a:moveTo>
                  <a:pt x="143204" y="180283"/>
                </a:moveTo>
                <a:cubicBezTo>
                  <a:pt x="147348" y="182107"/>
                  <a:pt x="149176" y="186847"/>
                  <a:pt x="147348" y="190980"/>
                </a:cubicBezTo>
                <a:lnTo>
                  <a:pt x="131259" y="226715"/>
                </a:lnTo>
                <a:cubicBezTo>
                  <a:pt x="130162" y="229267"/>
                  <a:pt x="127602" y="231091"/>
                  <a:pt x="124799" y="231455"/>
                </a:cubicBezTo>
                <a:cubicBezTo>
                  <a:pt x="124433" y="231455"/>
                  <a:pt x="124189" y="231455"/>
                  <a:pt x="123824" y="231455"/>
                </a:cubicBezTo>
                <a:cubicBezTo>
                  <a:pt x="121386" y="231455"/>
                  <a:pt x="118948" y="230240"/>
                  <a:pt x="117363" y="228295"/>
                </a:cubicBezTo>
                <a:lnTo>
                  <a:pt x="102250" y="208483"/>
                </a:lnTo>
                <a:cubicBezTo>
                  <a:pt x="99568" y="204958"/>
                  <a:pt x="100299" y="199853"/>
                  <a:pt x="103834" y="197179"/>
                </a:cubicBezTo>
                <a:cubicBezTo>
                  <a:pt x="107369" y="194505"/>
                  <a:pt x="112488" y="195112"/>
                  <a:pt x="115291" y="198759"/>
                </a:cubicBezTo>
                <a:lnTo>
                  <a:pt x="121995" y="207632"/>
                </a:lnTo>
                <a:lnTo>
                  <a:pt x="132477" y="184295"/>
                </a:lnTo>
                <a:cubicBezTo>
                  <a:pt x="134306" y="180283"/>
                  <a:pt x="139059" y="178460"/>
                  <a:pt x="143204" y="180283"/>
                </a:cubicBezTo>
                <a:close/>
                <a:moveTo>
                  <a:pt x="95932" y="175787"/>
                </a:moveTo>
                <a:lnTo>
                  <a:pt x="95932" y="234501"/>
                </a:lnTo>
                <a:lnTo>
                  <a:pt x="154858" y="234501"/>
                </a:lnTo>
                <a:lnTo>
                  <a:pt x="154858" y="175787"/>
                </a:lnTo>
                <a:close/>
                <a:moveTo>
                  <a:pt x="8157" y="173803"/>
                </a:moveTo>
                <a:cubicBezTo>
                  <a:pt x="12540" y="173803"/>
                  <a:pt x="16192" y="177329"/>
                  <a:pt x="16192" y="181827"/>
                </a:cubicBezTo>
                <a:lnTo>
                  <a:pt x="16192" y="573065"/>
                </a:lnTo>
                <a:cubicBezTo>
                  <a:pt x="16192" y="581575"/>
                  <a:pt x="23132" y="588384"/>
                  <a:pt x="31533" y="588384"/>
                </a:cubicBezTo>
                <a:lnTo>
                  <a:pt x="387767" y="588384"/>
                </a:lnTo>
                <a:cubicBezTo>
                  <a:pt x="396168" y="588384"/>
                  <a:pt x="403108" y="581575"/>
                  <a:pt x="403108" y="573065"/>
                </a:cubicBezTo>
                <a:lnTo>
                  <a:pt x="403108" y="547412"/>
                </a:lnTo>
                <a:cubicBezTo>
                  <a:pt x="403108" y="543035"/>
                  <a:pt x="406638" y="539388"/>
                  <a:pt x="411143" y="539388"/>
                </a:cubicBezTo>
                <a:cubicBezTo>
                  <a:pt x="415648" y="539388"/>
                  <a:pt x="419300" y="543035"/>
                  <a:pt x="419300" y="547412"/>
                </a:cubicBezTo>
                <a:lnTo>
                  <a:pt x="419300" y="573065"/>
                </a:lnTo>
                <a:cubicBezTo>
                  <a:pt x="419300" y="590451"/>
                  <a:pt x="405177" y="604675"/>
                  <a:pt x="387767" y="604675"/>
                </a:cubicBezTo>
                <a:lnTo>
                  <a:pt x="31533" y="604675"/>
                </a:lnTo>
                <a:cubicBezTo>
                  <a:pt x="14123" y="604675"/>
                  <a:pt x="0" y="590451"/>
                  <a:pt x="0" y="573065"/>
                </a:cubicBezTo>
                <a:lnTo>
                  <a:pt x="0" y="181827"/>
                </a:lnTo>
                <a:cubicBezTo>
                  <a:pt x="0" y="177329"/>
                  <a:pt x="3652" y="173803"/>
                  <a:pt x="8157" y="173803"/>
                </a:cubicBezTo>
                <a:close/>
                <a:moveTo>
                  <a:pt x="87896" y="159619"/>
                </a:moveTo>
                <a:lnTo>
                  <a:pt x="162894" y="159619"/>
                </a:lnTo>
                <a:cubicBezTo>
                  <a:pt x="167399" y="159619"/>
                  <a:pt x="171051" y="163266"/>
                  <a:pt x="171051" y="167642"/>
                </a:cubicBezTo>
                <a:lnTo>
                  <a:pt x="171051" y="242646"/>
                </a:lnTo>
                <a:cubicBezTo>
                  <a:pt x="171051" y="247143"/>
                  <a:pt x="167399" y="250790"/>
                  <a:pt x="162894" y="250790"/>
                </a:cubicBezTo>
                <a:lnTo>
                  <a:pt x="87896" y="250790"/>
                </a:lnTo>
                <a:cubicBezTo>
                  <a:pt x="83391" y="250790"/>
                  <a:pt x="79739" y="247143"/>
                  <a:pt x="79739" y="242646"/>
                </a:cubicBezTo>
                <a:lnTo>
                  <a:pt x="79739" y="167642"/>
                </a:lnTo>
                <a:cubicBezTo>
                  <a:pt x="79739" y="163266"/>
                  <a:pt x="83391" y="159619"/>
                  <a:pt x="87896" y="159619"/>
                </a:cubicBezTo>
                <a:close/>
                <a:moveTo>
                  <a:pt x="8140" y="136050"/>
                </a:moveTo>
                <a:cubicBezTo>
                  <a:pt x="12514" y="136050"/>
                  <a:pt x="16159" y="139691"/>
                  <a:pt x="16159" y="144182"/>
                </a:cubicBezTo>
                <a:lnTo>
                  <a:pt x="16159" y="155227"/>
                </a:lnTo>
                <a:cubicBezTo>
                  <a:pt x="16159" y="159718"/>
                  <a:pt x="12514" y="163359"/>
                  <a:pt x="8140" y="163359"/>
                </a:cubicBezTo>
                <a:cubicBezTo>
                  <a:pt x="3645" y="163359"/>
                  <a:pt x="0" y="159718"/>
                  <a:pt x="0" y="155227"/>
                </a:cubicBezTo>
                <a:lnTo>
                  <a:pt x="0" y="144182"/>
                </a:lnTo>
                <a:cubicBezTo>
                  <a:pt x="0" y="139691"/>
                  <a:pt x="3645" y="136050"/>
                  <a:pt x="8140" y="136050"/>
                </a:cubicBezTo>
                <a:close/>
                <a:moveTo>
                  <a:pt x="210144" y="33448"/>
                </a:moveTo>
                <a:cubicBezTo>
                  <a:pt x="218874" y="33448"/>
                  <a:pt x="225951" y="40525"/>
                  <a:pt x="225951" y="49255"/>
                </a:cubicBezTo>
                <a:cubicBezTo>
                  <a:pt x="225951" y="57985"/>
                  <a:pt x="218874" y="65062"/>
                  <a:pt x="210144" y="65062"/>
                </a:cubicBezTo>
                <a:cubicBezTo>
                  <a:pt x="201414" y="65062"/>
                  <a:pt x="194337" y="57985"/>
                  <a:pt x="194337" y="49255"/>
                </a:cubicBezTo>
                <a:cubicBezTo>
                  <a:pt x="194337" y="40525"/>
                  <a:pt x="201414" y="33448"/>
                  <a:pt x="210144" y="33448"/>
                </a:cubicBezTo>
                <a:close/>
                <a:moveTo>
                  <a:pt x="210502" y="16167"/>
                </a:moveTo>
                <a:cubicBezTo>
                  <a:pt x="194553" y="16167"/>
                  <a:pt x="179822" y="25405"/>
                  <a:pt x="172882" y="39749"/>
                </a:cubicBezTo>
                <a:cubicBezTo>
                  <a:pt x="171543" y="42545"/>
                  <a:pt x="168743" y="44247"/>
                  <a:pt x="165577" y="44247"/>
                </a:cubicBezTo>
                <a:lnTo>
                  <a:pt x="136845" y="44247"/>
                </a:lnTo>
                <a:lnTo>
                  <a:pt x="136845" y="115600"/>
                </a:lnTo>
                <a:lnTo>
                  <a:pt x="221216" y="115600"/>
                </a:lnTo>
                <a:cubicBezTo>
                  <a:pt x="225721" y="115600"/>
                  <a:pt x="229373" y="119247"/>
                  <a:pt x="229373" y="123744"/>
                </a:cubicBezTo>
                <a:cubicBezTo>
                  <a:pt x="229373" y="128242"/>
                  <a:pt x="225721" y="131767"/>
                  <a:pt x="221216" y="131767"/>
                </a:cubicBezTo>
                <a:lnTo>
                  <a:pt x="128688" y="131767"/>
                </a:lnTo>
                <a:cubicBezTo>
                  <a:pt x="124305" y="131767"/>
                  <a:pt x="120652" y="128242"/>
                  <a:pt x="120652" y="123744"/>
                </a:cubicBezTo>
                <a:lnTo>
                  <a:pt x="120652" y="113898"/>
                </a:lnTo>
                <a:lnTo>
                  <a:pt x="61117" y="113898"/>
                </a:lnTo>
                <a:lnTo>
                  <a:pt x="61117" y="516128"/>
                </a:lnTo>
                <a:lnTo>
                  <a:pt x="359157" y="516128"/>
                </a:lnTo>
                <a:lnTo>
                  <a:pt x="359157" y="113898"/>
                </a:lnTo>
                <a:lnTo>
                  <a:pt x="300231" y="113898"/>
                </a:lnTo>
                <a:lnTo>
                  <a:pt x="300231" y="123744"/>
                </a:lnTo>
                <a:cubicBezTo>
                  <a:pt x="300231" y="128242"/>
                  <a:pt x="296578" y="131767"/>
                  <a:pt x="292195" y="131767"/>
                </a:cubicBezTo>
                <a:lnTo>
                  <a:pt x="252140" y="131767"/>
                </a:lnTo>
                <a:cubicBezTo>
                  <a:pt x="247635" y="131767"/>
                  <a:pt x="243983" y="128242"/>
                  <a:pt x="243983" y="123744"/>
                </a:cubicBezTo>
                <a:cubicBezTo>
                  <a:pt x="243983" y="119247"/>
                  <a:pt x="247635" y="115600"/>
                  <a:pt x="252140" y="115600"/>
                </a:cubicBezTo>
                <a:lnTo>
                  <a:pt x="284038" y="115600"/>
                </a:lnTo>
                <a:lnTo>
                  <a:pt x="284038" y="44247"/>
                </a:lnTo>
                <a:lnTo>
                  <a:pt x="255305" y="44247"/>
                </a:lnTo>
                <a:cubicBezTo>
                  <a:pt x="252140" y="44247"/>
                  <a:pt x="249340" y="42545"/>
                  <a:pt x="248001" y="39749"/>
                </a:cubicBezTo>
                <a:cubicBezTo>
                  <a:pt x="241061" y="25405"/>
                  <a:pt x="226329" y="16167"/>
                  <a:pt x="210502" y="16167"/>
                </a:cubicBezTo>
                <a:close/>
                <a:moveTo>
                  <a:pt x="210502" y="0"/>
                </a:moveTo>
                <a:cubicBezTo>
                  <a:pt x="230712" y="0"/>
                  <a:pt x="249705" y="10818"/>
                  <a:pt x="260175" y="28079"/>
                </a:cubicBezTo>
                <a:lnTo>
                  <a:pt x="292195" y="28079"/>
                </a:lnTo>
                <a:cubicBezTo>
                  <a:pt x="296578" y="28079"/>
                  <a:pt x="300231" y="31726"/>
                  <a:pt x="300231" y="36224"/>
                </a:cubicBezTo>
                <a:lnTo>
                  <a:pt x="300231" y="48987"/>
                </a:lnTo>
                <a:lnTo>
                  <a:pt x="387767" y="48987"/>
                </a:lnTo>
                <a:cubicBezTo>
                  <a:pt x="405177" y="48987"/>
                  <a:pt x="419300" y="63088"/>
                  <a:pt x="419300" y="80470"/>
                </a:cubicBezTo>
                <a:lnTo>
                  <a:pt x="419300" y="518680"/>
                </a:lnTo>
                <a:cubicBezTo>
                  <a:pt x="419300" y="523178"/>
                  <a:pt x="415648" y="526825"/>
                  <a:pt x="411143" y="526825"/>
                </a:cubicBezTo>
                <a:cubicBezTo>
                  <a:pt x="406638" y="526825"/>
                  <a:pt x="402986" y="523178"/>
                  <a:pt x="402986" y="518680"/>
                </a:cubicBezTo>
                <a:lnTo>
                  <a:pt x="402986" y="80470"/>
                </a:lnTo>
                <a:cubicBezTo>
                  <a:pt x="402986" y="72083"/>
                  <a:pt x="396168" y="65154"/>
                  <a:pt x="387767" y="65154"/>
                </a:cubicBezTo>
                <a:lnTo>
                  <a:pt x="300231" y="65154"/>
                </a:lnTo>
                <a:lnTo>
                  <a:pt x="300231" y="97731"/>
                </a:lnTo>
                <a:lnTo>
                  <a:pt x="367314" y="97731"/>
                </a:lnTo>
                <a:cubicBezTo>
                  <a:pt x="371818" y="97731"/>
                  <a:pt x="375471" y="101257"/>
                  <a:pt x="375471" y="105754"/>
                </a:cubicBezTo>
                <a:lnTo>
                  <a:pt x="375471" y="524272"/>
                </a:lnTo>
                <a:cubicBezTo>
                  <a:pt x="375471" y="528770"/>
                  <a:pt x="371818" y="532416"/>
                  <a:pt x="367314" y="532416"/>
                </a:cubicBezTo>
                <a:lnTo>
                  <a:pt x="52960" y="532416"/>
                </a:lnTo>
                <a:cubicBezTo>
                  <a:pt x="48456" y="532416"/>
                  <a:pt x="44803" y="528770"/>
                  <a:pt x="44803" y="524272"/>
                </a:cubicBezTo>
                <a:lnTo>
                  <a:pt x="44803" y="105754"/>
                </a:lnTo>
                <a:cubicBezTo>
                  <a:pt x="44803" y="101257"/>
                  <a:pt x="48456" y="97731"/>
                  <a:pt x="52960" y="97731"/>
                </a:cubicBezTo>
                <a:lnTo>
                  <a:pt x="120652" y="97731"/>
                </a:lnTo>
                <a:lnTo>
                  <a:pt x="120652" y="65154"/>
                </a:lnTo>
                <a:lnTo>
                  <a:pt x="31533" y="65154"/>
                </a:lnTo>
                <a:cubicBezTo>
                  <a:pt x="23132" y="65154"/>
                  <a:pt x="16192" y="72083"/>
                  <a:pt x="16192" y="80470"/>
                </a:cubicBezTo>
                <a:lnTo>
                  <a:pt x="16192" y="117545"/>
                </a:lnTo>
                <a:cubicBezTo>
                  <a:pt x="16192" y="121921"/>
                  <a:pt x="12540" y="125568"/>
                  <a:pt x="8157" y="125568"/>
                </a:cubicBezTo>
                <a:cubicBezTo>
                  <a:pt x="3652" y="125568"/>
                  <a:pt x="0" y="122043"/>
                  <a:pt x="0" y="117545"/>
                </a:cubicBezTo>
                <a:lnTo>
                  <a:pt x="0" y="80470"/>
                </a:lnTo>
                <a:cubicBezTo>
                  <a:pt x="0" y="63088"/>
                  <a:pt x="14123" y="48987"/>
                  <a:pt x="31533" y="48987"/>
                </a:cubicBezTo>
                <a:lnTo>
                  <a:pt x="120652" y="48987"/>
                </a:lnTo>
                <a:lnTo>
                  <a:pt x="120652" y="36224"/>
                </a:lnTo>
                <a:cubicBezTo>
                  <a:pt x="120652" y="31726"/>
                  <a:pt x="124305" y="28079"/>
                  <a:pt x="128688" y="28079"/>
                </a:cubicBezTo>
                <a:lnTo>
                  <a:pt x="160829" y="28079"/>
                </a:lnTo>
                <a:cubicBezTo>
                  <a:pt x="171178" y="10818"/>
                  <a:pt x="190170" y="0"/>
                  <a:pt x="2105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黑体" panose="02010609060101010101" pitchFamily="49" charset="-122"/>
              <a:sym typeface="Arial" panose="020B0604020202020204" pitchFamily="34" charset="0"/>
            </a:endParaRPr>
          </a:p>
        </p:txBody>
      </p:sp>
      <p:sp>
        <p:nvSpPr>
          <p:cNvPr id="49" name="文本框 48">
            <a:extLst>
              <a:ext uri="{FF2B5EF4-FFF2-40B4-BE49-F238E27FC236}">
                <a16:creationId xmlns:a16="http://schemas.microsoft.com/office/drawing/2014/main" id="{BB1E5939-4E87-497D-A2DA-07D1B032EBF7}"/>
              </a:ext>
            </a:extLst>
          </p:cNvPr>
          <p:cNvSpPr txBox="1"/>
          <p:nvPr/>
        </p:nvSpPr>
        <p:spPr>
          <a:xfrm>
            <a:off x="10150600" y="3368309"/>
            <a:ext cx="1142977" cy="329840"/>
          </a:xfrm>
          <a:prstGeom prst="rect">
            <a:avLst/>
          </a:prstGeom>
        </p:spPr>
        <p:txBody>
          <a:bodyPr wrap="none" rtlCol="0" anchor="ctr">
            <a:noAutofit/>
          </a:bodyPr>
          <a:lstStyle/>
          <a:p>
            <a:pPr algn="ctr"/>
            <a:r>
              <a:rPr lang="en-US" altLang="zh-CN" sz="1600" dirty="0">
                <a:latin typeface="Arial" panose="020B0604020202020204" pitchFamily="34" charset="0"/>
                <a:ea typeface="黑体" panose="02010609060101010101" pitchFamily="49" charset="-122"/>
                <a:sym typeface="Arial" panose="020B0604020202020204" pitchFamily="34" charset="0"/>
              </a:rPr>
              <a:t>Test Results</a:t>
            </a:r>
            <a:endParaRPr lang="zh-CN" altLang="en-US" sz="1600" dirty="0">
              <a:latin typeface="Arial" panose="020B0604020202020204" pitchFamily="34" charset="0"/>
              <a:ea typeface="黑体" panose="02010609060101010101" pitchFamily="49" charset="-122"/>
              <a:sym typeface="Arial" panose="020B0604020202020204" pitchFamily="34" charset="0"/>
            </a:endParaRPr>
          </a:p>
        </p:txBody>
      </p:sp>
      <p:sp>
        <p:nvSpPr>
          <p:cNvPr id="5" name="文本框 4">
            <a:extLst>
              <a:ext uri="{FF2B5EF4-FFF2-40B4-BE49-F238E27FC236}">
                <a16:creationId xmlns:a16="http://schemas.microsoft.com/office/drawing/2014/main" id="{7CAFFB28-A608-ED29-B27F-7BB10FBAF9D0}"/>
              </a:ext>
            </a:extLst>
          </p:cNvPr>
          <p:cNvSpPr txBox="1"/>
          <p:nvPr/>
        </p:nvSpPr>
        <p:spPr>
          <a:xfrm>
            <a:off x="4634052" y="4185638"/>
            <a:ext cx="5878004" cy="480277"/>
          </a:xfrm>
          <a:prstGeom prst="rect">
            <a:avLst/>
          </a:prstGeom>
        </p:spPr>
        <p:txBody>
          <a:bodyPr wrap="square" rtlCol="0">
            <a:noAutofit/>
          </a:bodyPr>
          <a:lstStyle/>
          <a:p>
            <a:r>
              <a:rPr lang="en-US" altLang="zh-CN" dirty="0">
                <a:latin typeface="Arial" panose="020B0604020202020204" pitchFamily="34" charset="0"/>
                <a:ea typeface="黑体" panose="02010609060101010101" pitchFamily="49" charset="-122"/>
                <a:sym typeface="Arial" panose="020B0604020202020204" pitchFamily="34" charset="0"/>
              </a:rPr>
              <a:t>A cat and a dog in one image, but no persons or cars.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graphicFrame>
        <p:nvGraphicFramePr>
          <p:cNvPr id="6" name="表格 5">
            <a:extLst>
              <a:ext uri="{FF2B5EF4-FFF2-40B4-BE49-F238E27FC236}">
                <a16:creationId xmlns:a16="http://schemas.microsoft.com/office/drawing/2014/main" id="{49C9CD35-B2DE-FC94-AFB6-0CBD7AB1326F}"/>
              </a:ext>
            </a:extLst>
          </p:cNvPr>
          <p:cNvGraphicFramePr>
            <a:graphicFrameLocks noGrp="1"/>
          </p:cNvGraphicFramePr>
          <p:nvPr>
            <p:extLst>
              <p:ext uri="{D42A27DB-BD31-4B8C-83A1-F6EECF244321}">
                <p14:modId xmlns:p14="http://schemas.microsoft.com/office/powerpoint/2010/main" val="2581314603"/>
              </p:ext>
            </p:extLst>
          </p:nvPr>
        </p:nvGraphicFramePr>
        <p:xfrm>
          <a:off x="1824568" y="4098847"/>
          <a:ext cx="2613921" cy="523050"/>
        </p:xfrm>
        <a:graphic>
          <a:graphicData uri="http://schemas.openxmlformats.org/drawingml/2006/table">
            <a:tbl>
              <a:tblPr>
                <a:tableStyleId>{7DF18680-E054-41AD-8BC1-D1AEF772440D}</a:tableStyleId>
              </a:tblPr>
              <a:tblGrid>
                <a:gridCol w="625869">
                  <a:extLst>
                    <a:ext uri="{9D8B030D-6E8A-4147-A177-3AD203B41FA5}">
                      <a16:colId xmlns:a16="http://schemas.microsoft.com/office/drawing/2014/main" val="3333034890"/>
                    </a:ext>
                  </a:extLst>
                </a:gridCol>
                <a:gridCol w="662684">
                  <a:extLst>
                    <a:ext uri="{9D8B030D-6E8A-4147-A177-3AD203B41FA5}">
                      <a16:colId xmlns:a16="http://schemas.microsoft.com/office/drawing/2014/main" val="2903398967"/>
                    </a:ext>
                  </a:extLst>
                </a:gridCol>
                <a:gridCol w="662684">
                  <a:extLst>
                    <a:ext uri="{9D8B030D-6E8A-4147-A177-3AD203B41FA5}">
                      <a16:colId xmlns:a16="http://schemas.microsoft.com/office/drawing/2014/main" val="4191041756"/>
                    </a:ext>
                  </a:extLst>
                </a:gridCol>
                <a:gridCol w="662684">
                  <a:extLst>
                    <a:ext uri="{9D8B030D-6E8A-4147-A177-3AD203B41FA5}">
                      <a16:colId xmlns:a16="http://schemas.microsoft.com/office/drawing/2014/main" val="2341493689"/>
                    </a:ext>
                  </a:extLst>
                </a:gridCol>
              </a:tblGrid>
              <a:tr h="261525">
                <a:tc>
                  <a:txBody>
                    <a:bodyPr/>
                    <a:lstStyle/>
                    <a:p>
                      <a:pPr algn="ctr" fontAlgn="ct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cat</a:t>
                      </a:r>
                      <a:endParaRPr lang="zh-CN" alt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marL="0" marR="0" lvl="0" indent="0" algn="ctr" defTabSz="959937" rtl="0" eaLnBrk="1" fontAlgn="ctr" latinLnBrk="0" hangingPunct="1">
                        <a:lnSpc>
                          <a:spcPct val="100000"/>
                        </a:lnSpc>
                        <a:spcBef>
                          <a:spcPts val="0"/>
                        </a:spcBef>
                        <a:spcAft>
                          <a:spcPts val="0"/>
                        </a:spcAft>
                        <a:buClrTx/>
                        <a:buSzTx/>
                        <a:buFontTx/>
                        <a:buNone/>
                        <a:tabLst/>
                        <a:defRPr/>
                      </a:pPr>
                      <a:r>
                        <a:rPr lang="en-US" altLang="zh-CN"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dog</a:t>
                      </a:r>
                      <a:endParaRPr lang="en-US" altLang="zh-CN" sz="1400" b="1"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person</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tc>
                  <a:txBody>
                    <a:bodyPr/>
                    <a:lstStyle/>
                    <a:p>
                      <a:pPr algn="ctr" fontAlgn="ctr"/>
                      <a:r>
                        <a:rPr lang="en-US" sz="1400" b="1" u="none" strike="noStrike" dirty="0">
                          <a:solidFill>
                            <a:schemeClr val="bg1"/>
                          </a:solidFill>
                          <a:effectLst/>
                          <a:latin typeface="Arial" panose="020B0604020202020204" pitchFamily="34" charset="0"/>
                          <a:ea typeface="黑体" panose="02010609060101010101" pitchFamily="49" charset="-122"/>
                          <a:sym typeface="Arial" panose="020B0604020202020204" pitchFamily="34" charset="0"/>
                        </a:rPr>
                        <a:t>car</a:t>
                      </a:r>
                      <a:endParaRPr lang="en-US" sz="1400" b="1" i="0" u="none" strike="noStrike" dirty="0">
                        <a:solidFill>
                          <a:schemeClr val="bg1"/>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endParaRPr>
                    </a:p>
                  </a:txBody>
                  <a:tcPr marL="6350" marR="6350" marT="6350" marB="0" anchor="ctr">
                    <a:solidFill>
                      <a:srgbClr val="00639C"/>
                    </a:solidFill>
                  </a:tcPr>
                </a:tc>
                <a:extLst>
                  <a:ext uri="{0D108BD9-81ED-4DB2-BD59-A6C34878D82A}">
                    <a16:rowId xmlns:a16="http://schemas.microsoft.com/office/drawing/2014/main" val="3097307539"/>
                  </a:ext>
                </a:extLst>
              </a:tr>
              <a:tr h="261525">
                <a:tc>
                  <a:txBody>
                    <a:bodyPr/>
                    <a:lstStyle/>
                    <a:p>
                      <a:pPr marL="0" algn="ctr" defTabSz="914377" rtl="0" eaLnBrk="1" fontAlgn="ctr" latinLnBrk="0" hangingPunct="1"/>
                      <a:r>
                        <a:rPr lang="en-US"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1</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solidFill>
                      <a:schemeClr val="accent1">
                        <a:lumMod val="20000"/>
                        <a:lumOff val="80000"/>
                      </a:schemeClr>
                    </a:solidFill>
                  </a:tcPr>
                </a:tc>
                <a:tc>
                  <a:txBody>
                    <a:bodyPr/>
                    <a:lstStyle/>
                    <a:p>
                      <a:pPr algn="ctr" fontAlgn="ctr"/>
                      <a:r>
                        <a:rPr lang="en-US" altLang="zh-CN" sz="1400" b="1" i="0" u="none" strike="noStrike" kern="1200" dirty="0">
                          <a:solidFill>
                            <a:srgbClr val="000000"/>
                          </a:solidFill>
                          <a:effectLst/>
                          <a:latin typeface="Arial" panose="020B0604020202020204" pitchFamily="34" charset="0"/>
                          <a:ea typeface="黑体" panose="02010609060101010101" pitchFamily="49" charset="-122"/>
                          <a:cs typeface="Courier New" panose="02070309020205020404" pitchFamily="49" charset="0"/>
                          <a:sym typeface="Arial" panose="020B0604020202020204" pitchFamily="34" charset="0"/>
                        </a:rPr>
                        <a:t>0</a:t>
                      </a:r>
                    </a:p>
                  </a:txBody>
                  <a:tcPr marL="6350" marR="6350" marT="6350" marB="0" anchor="ctr">
                    <a:solidFill>
                      <a:schemeClr val="accent1">
                        <a:lumMod val="20000"/>
                        <a:lumOff val="80000"/>
                      </a:schemeClr>
                    </a:solidFill>
                  </a:tcPr>
                </a:tc>
                <a:extLst>
                  <a:ext uri="{0D108BD9-81ED-4DB2-BD59-A6C34878D82A}">
                    <a16:rowId xmlns:a16="http://schemas.microsoft.com/office/drawing/2014/main" val="818047163"/>
                  </a:ext>
                </a:extLst>
              </a:tr>
            </a:tbl>
          </a:graphicData>
        </a:graphic>
      </p:graphicFrame>
      <p:sp>
        <p:nvSpPr>
          <p:cNvPr id="7" name="iconfont-11253-5330515">
            <a:extLst>
              <a:ext uri="{FF2B5EF4-FFF2-40B4-BE49-F238E27FC236}">
                <a16:creationId xmlns:a16="http://schemas.microsoft.com/office/drawing/2014/main" id="{389705C1-66B8-0A31-A892-997D5ED1BEDC}"/>
              </a:ext>
            </a:extLst>
          </p:cNvPr>
          <p:cNvSpPr/>
          <p:nvPr/>
        </p:nvSpPr>
        <p:spPr>
          <a:xfrm>
            <a:off x="4218032" y="1880149"/>
            <a:ext cx="440913" cy="609685"/>
          </a:xfrm>
          <a:custGeom>
            <a:avLst/>
            <a:gdLst>
              <a:gd name="T0" fmla="*/ 7232 w 7232"/>
              <a:gd name="T1" fmla="*/ 3121 h 10000"/>
              <a:gd name="T2" fmla="*/ 7111 w 7232"/>
              <a:gd name="T3" fmla="*/ 3910 h 10000"/>
              <a:gd name="T4" fmla="*/ 6839 w 7232"/>
              <a:gd name="T5" fmla="*/ 4509 h 10000"/>
              <a:gd name="T6" fmla="*/ 6407 w 7232"/>
              <a:gd name="T7" fmla="*/ 4974 h 10000"/>
              <a:gd name="T8" fmla="*/ 5959 w 7232"/>
              <a:gd name="T9" fmla="*/ 5314 h 10000"/>
              <a:gd name="T10" fmla="*/ 5482 w 7232"/>
              <a:gd name="T11" fmla="*/ 5591 h 10000"/>
              <a:gd name="T12" fmla="*/ 4946 w 7232"/>
              <a:gd name="T13" fmla="*/ 6099 h 10000"/>
              <a:gd name="T14" fmla="*/ 4731 w 7232"/>
              <a:gd name="T15" fmla="*/ 6624 h 10000"/>
              <a:gd name="T16" fmla="*/ 4637 w 7232"/>
              <a:gd name="T17" fmla="*/ 6879 h 10000"/>
              <a:gd name="T18" fmla="*/ 4418 w 7232"/>
              <a:gd name="T19" fmla="*/ 7000 h 10000"/>
              <a:gd name="T20" fmla="*/ 2543 w 7232"/>
              <a:gd name="T21" fmla="*/ 7000 h 10000"/>
              <a:gd name="T22" fmla="*/ 2345 w 7232"/>
              <a:gd name="T23" fmla="*/ 6855 h 10000"/>
              <a:gd name="T24" fmla="*/ 2262 w 7232"/>
              <a:gd name="T25" fmla="*/ 6563 h 10000"/>
              <a:gd name="T26" fmla="*/ 2262 w 7232"/>
              <a:gd name="T27" fmla="*/ 6213 h 10000"/>
              <a:gd name="T28" fmla="*/ 2770 w 7232"/>
              <a:gd name="T29" fmla="*/ 4990 h 10000"/>
              <a:gd name="T30" fmla="*/ 3887 w 7232"/>
              <a:gd name="T31" fmla="*/ 4141 h 10000"/>
              <a:gd name="T32" fmla="*/ 4543 w 7232"/>
              <a:gd name="T33" fmla="*/ 3704 h 10000"/>
              <a:gd name="T34" fmla="*/ 4740 w 7232"/>
              <a:gd name="T35" fmla="*/ 3110 h 10000"/>
              <a:gd name="T36" fmla="*/ 4376 w 7232"/>
              <a:gd name="T37" fmla="*/ 2531 h 10000"/>
              <a:gd name="T38" fmla="*/ 3536 w 7232"/>
              <a:gd name="T39" fmla="*/ 2281 h 10000"/>
              <a:gd name="T40" fmla="*/ 2691 w 7232"/>
              <a:gd name="T41" fmla="*/ 2508 h 10000"/>
              <a:gd name="T42" fmla="*/ 1855 w 7232"/>
              <a:gd name="T43" fmla="*/ 3406 h 10000"/>
              <a:gd name="T44" fmla="*/ 1614 w 7232"/>
              <a:gd name="T45" fmla="*/ 3531 h 10000"/>
              <a:gd name="T46" fmla="*/ 1417 w 7232"/>
              <a:gd name="T47" fmla="*/ 3469 h 10000"/>
              <a:gd name="T48" fmla="*/ 135 w 7232"/>
              <a:gd name="T49" fmla="*/ 2493 h 10000"/>
              <a:gd name="T50" fmla="*/ 14 w 7232"/>
              <a:gd name="T51" fmla="*/ 2296 h 10000"/>
              <a:gd name="T52" fmla="*/ 56 w 7232"/>
              <a:gd name="T53" fmla="*/ 2078 h 10000"/>
              <a:gd name="T54" fmla="*/ 3684 w 7232"/>
              <a:gd name="T55" fmla="*/ 0 h 10000"/>
              <a:gd name="T56" fmla="*/ 4942 w 7232"/>
              <a:gd name="T57" fmla="*/ 241 h 10000"/>
              <a:gd name="T58" fmla="*/ 6084 w 7232"/>
              <a:gd name="T59" fmla="*/ 890 h 10000"/>
              <a:gd name="T60" fmla="*/ 6912 w 7232"/>
              <a:gd name="T61" fmla="*/ 1886 h 10000"/>
              <a:gd name="T62" fmla="*/ 7232 w 7232"/>
              <a:gd name="T63" fmla="*/ 3121 h 10000"/>
              <a:gd name="T64" fmla="*/ 4764 w 7232"/>
              <a:gd name="T65" fmla="*/ 7813 h 10000"/>
              <a:gd name="T66" fmla="*/ 4764 w 7232"/>
              <a:gd name="T67" fmla="*/ 9688 h 10000"/>
              <a:gd name="T68" fmla="*/ 4670 w 7232"/>
              <a:gd name="T69" fmla="*/ 9906 h 10000"/>
              <a:gd name="T70" fmla="*/ 4451 w 7232"/>
              <a:gd name="T71" fmla="*/ 10000 h 10000"/>
              <a:gd name="T72" fmla="*/ 2575 w 7232"/>
              <a:gd name="T73" fmla="*/ 10000 h 10000"/>
              <a:gd name="T74" fmla="*/ 2356 w 7232"/>
              <a:gd name="T75" fmla="*/ 9906 h 10000"/>
              <a:gd name="T76" fmla="*/ 2262 w 7232"/>
              <a:gd name="T77" fmla="*/ 9688 h 10000"/>
              <a:gd name="T78" fmla="*/ 2262 w 7232"/>
              <a:gd name="T79" fmla="*/ 7813 h 10000"/>
              <a:gd name="T80" fmla="*/ 2356 w 7232"/>
              <a:gd name="T81" fmla="*/ 7594 h 10000"/>
              <a:gd name="T82" fmla="*/ 2575 w 7232"/>
              <a:gd name="T83" fmla="*/ 7500 h 10000"/>
              <a:gd name="T84" fmla="*/ 4451 w 7232"/>
              <a:gd name="T85" fmla="*/ 7500 h 10000"/>
              <a:gd name="T86" fmla="*/ 4670 w 7232"/>
              <a:gd name="T87" fmla="*/ 7594 h 10000"/>
              <a:gd name="T88" fmla="*/ 4764 w 7232"/>
              <a:gd name="T89" fmla="*/ 7813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32" h="10000">
                <a:moveTo>
                  <a:pt x="7232" y="3121"/>
                </a:moveTo>
                <a:cubicBezTo>
                  <a:pt x="7232" y="3403"/>
                  <a:pt x="7191" y="3665"/>
                  <a:pt x="7111" y="3910"/>
                </a:cubicBezTo>
                <a:cubicBezTo>
                  <a:pt x="7031" y="4155"/>
                  <a:pt x="6939" y="4354"/>
                  <a:pt x="6839" y="4509"/>
                </a:cubicBezTo>
                <a:cubicBezTo>
                  <a:pt x="6736" y="4664"/>
                  <a:pt x="6594" y="4818"/>
                  <a:pt x="6407" y="4974"/>
                </a:cubicBezTo>
                <a:cubicBezTo>
                  <a:pt x="6221" y="5130"/>
                  <a:pt x="6072" y="5244"/>
                  <a:pt x="5959" y="5314"/>
                </a:cubicBezTo>
                <a:cubicBezTo>
                  <a:pt x="5844" y="5385"/>
                  <a:pt x="5686" y="5476"/>
                  <a:pt x="5482" y="5591"/>
                </a:cubicBezTo>
                <a:cubicBezTo>
                  <a:pt x="5268" y="5711"/>
                  <a:pt x="5090" y="5880"/>
                  <a:pt x="4946" y="6099"/>
                </a:cubicBezTo>
                <a:cubicBezTo>
                  <a:pt x="4804" y="6318"/>
                  <a:pt x="4731" y="6491"/>
                  <a:pt x="4731" y="6624"/>
                </a:cubicBezTo>
                <a:cubicBezTo>
                  <a:pt x="4731" y="6713"/>
                  <a:pt x="4700" y="6796"/>
                  <a:pt x="4637" y="6879"/>
                </a:cubicBezTo>
                <a:cubicBezTo>
                  <a:pt x="4575" y="6959"/>
                  <a:pt x="4502" y="7000"/>
                  <a:pt x="4418" y="7000"/>
                </a:cubicBezTo>
                <a:lnTo>
                  <a:pt x="2543" y="7000"/>
                </a:lnTo>
                <a:cubicBezTo>
                  <a:pt x="2465" y="7000"/>
                  <a:pt x="2398" y="6953"/>
                  <a:pt x="2345" y="6855"/>
                </a:cubicBezTo>
                <a:cubicBezTo>
                  <a:pt x="2291" y="6758"/>
                  <a:pt x="2262" y="6661"/>
                  <a:pt x="2262" y="6563"/>
                </a:cubicBezTo>
                <a:lnTo>
                  <a:pt x="2262" y="6213"/>
                </a:lnTo>
                <a:cubicBezTo>
                  <a:pt x="2262" y="5780"/>
                  <a:pt x="2431" y="5373"/>
                  <a:pt x="2770" y="4990"/>
                </a:cubicBezTo>
                <a:cubicBezTo>
                  <a:pt x="3109" y="4608"/>
                  <a:pt x="3481" y="4324"/>
                  <a:pt x="3887" y="4141"/>
                </a:cubicBezTo>
                <a:cubicBezTo>
                  <a:pt x="4195" y="4000"/>
                  <a:pt x="4414" y="3855"/>
                  <a:pt x="4543" y="3704"/>
                </a:cubicBezTo>
                <a:cubicBezTo>
                  <a:pt x="4673" y="3553"/>
                  <a:pt x="4740" y="3355"/>
                  <a:pt x="4740" y="3110"/>
                </a:cubicBezTo>
                <a:cubicBezTo>
                  <a:pt x="4740" y="2891"/>
                  <a:pt x="4618" y="2699"/>
                  <a:pt x="4376" y="2531"/>
                </a:cubicBezTo>
                <a:cubicBezTo>
                  <a:pt x="4135" y="2365"/>
                  <a:pt x="3854" y="2281"/>
                  <a:pt x="3536" y="2281"/>
                </a:cubicBezTo>
                <a:cubicBezTo>
                  <a:pt x="3197" y="2281"/>
                  <a:pt x="2916" y="2356"/>
                  <a:pt x="2691" y="2508"/>
                </a:cubicBezTo>
                <a:cubicBezTo>
                  <a:pt x="2509" y="2638"/>
                  <a:pt x="2229" y="2939"/>
                  <a:pt x="1855" y="3406"/>
                </a:cubicBezTo>
                <a:cubicBezTo>
                  <a:pt x="1787" y="3490"/>
                  <a:pt x="1707" y="3531"/>
                  <a:pt x="1614" y="3531"/>
                </a:cubicBezTo>
                <a:cubicBezTo>
                  <a:pt x="1551" y="3531"/>
                  <a:pt x="1485" y="3510"/>
                  <a:pt x="1417" y="3469"/>
                </a:cubicBezTo>
                <a:lnTo>
                  <a:pt x="135" y="2493"/>
                </a:lnTo>
                <a:cubicBezTo>
                  <a:pt x="67" y="2440"/>
                  <a:pt x="26" y="2376"/>
                  <a:pt x="14" y="2296"/>
                </a:cubicBezTo>
                <a:cubicBezTo>
                  <a:pt x="0" y="2218"/>
                  <a:pt x="15" y="2145"/>
                  <a:pt x="56" y="2078"/>
                </a:cubicBezTo>
                <a:cubicBezTo>
                  <a:pt x="890" y="694"/>
                  <a:pt x="2100" y="0"/>
                  <a:pt x="3684" y="0"/>
                </a:cubicBezTo>
                <a:cubicBezTo>
                  <a:pt x="4101" y="0"/>
                  <a:pt x="4520" y="80"/>
                  <a:pt x="4942" y="241"/>
                </a:cubicBezTo>
                <a:cubicBezTo>
                  <a:pt x="5365" y="403"/>
                  <a:pt x="5745" y="619"/>
                  <a:pt x="6084" y="890"/>
                </a:cubicBezTo>
                <a:cubicBezTo>
                  <a:pt x="6422" y="1161"/>
                  <a:pt x="6699" y="1494"/>
                  <a:pt x="6912" y="1886"/>
                </a:cubicBezTo>
                <a:cubicBezTo>
                  <a:pt x="7126" y="2276"/>
                  <a:pt x="7232" y="2690"/>
                  <a:pt x="7232" y="3121"/>
                </a:cubicBezTo>
                <a:close/>
                <a:moveTo>
                  <a:pt x="4764" y="7813"/>
                </a:moveTo>
                <a:lnTo>
                  <a:pt x="4764" y="9688"/>
                </a:lnTo>
                <a:cubicBezTo>
                  <a:pt x="4764" y="9771"/>
                  <a:pt x="4732" y="9844"/>
                  <a:pt x="4670" y="9906"/>
                </a:cubicBezTo>
                <a:cubicBezTo>
                  <a:pt x="4607" y="9969"/>
                  <a:pt x="4535" y="10000"/>
                  <a:pt x="4451" y="10000"/>
                </a:cubicBezTo>
                <a:lnTo>
                  <a:pt x="2575" y="10000"/>
                </a:lnTo>
                <a:cubicBezTo>
                  <a:pt x="2491" y="10000"/>
                  <a:pt x="2419" y="9969"/>
                  <a:pt x="2356" y="9906"/>
                </a:cubicBezTo>
                <a:cubicBezTo>
                  <a:pt x="2294" y="9844"/>
                  <a:pt x="2262" y="9771"/>
                  <a:pt x="2262" y="9688"/>
                </a:cubicBezTo>
                <a:lnTo>
                  <a:pt x="2262" y="7813"/>
                </a:lnTo>
                <a:cubicBezTo>
                  <a:pt x="2262" y="7729"/>
                  <a:pt x="2294" y="7656"/>
                  <a:pt x="2356" y="7594"/>
                </a:cubicBezTo>
                <a:cubicBezTo>
                  <a:pt x="2419" y="7531"/>
                  <a:pt x="2491" y="7500"/>
                  <a:pt x="2575" y="7500"/>
                </a:cubicBezTo>
                <a:lnTo>
                  <a:pt x="4451" y="7500"/>
                </a:lnTo>
                <a:cubicBezTo>
                  <a:pt x="4535" y="7500"/>
                  <a:pt x="4607" y="7531"/>
                  <a:pt x="4670" y="7594"/>
                </a:cubicBezTo>
                <a:cubicBezTo>
                  <a:pt x="4732" y="7656"/>
                  <a:pt x="4764" y="7728"/>
                  <a:pt x="4764" y="78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confont-11253-5330515">
            <a:extLst>
              <a:ext uri="{FF2B5EF4-FFF2-40B4-BE49-F238E27FC236}">
                <a16:creationId xmlns:a16="http://schemas.microsoft.com/office/drawing/2014/main" id="{422B5CA1-D521-7D9E-F15E-26ABA39F823D}"/>
              </a:ext>
            </a:extLst>
          </p:cNvPr>
          <p:cNvSpPr/>
          <p:nvPr/>
        </p:nvSpPr>
        <p:spPr>
          <a:xfrm>
            <a:off x="7762492" y="1864141"/>
            <a:ext cx="440913" cy="609685"/>
          </a:xfrm>
          <a:custGeom>
            <a:avLst/>
            <a:gdLst>
              <a:gd name="T0" fmla="*/ 7232 w 7232"/>
              <a:gd name="T1" fmla="*/ 3121 h 10000"/>
              <a:gd name="T2" fmla="*/ 7111 w 7232"/>
              <a:gd name="T3" fmla="*/ 3910 h 10000"/>
              <a:gd name="T4" fmla="*/ 6839 w 7232"/>
              <a:gd name="T5" fmla="*/ 4509 h 10000"/>
              <a:gd name="T6" fmla="*/ 6407 w 7232"/>
              <a:gd name="T7" fmla="*/ 4974 h 10000"/>
              <a:gd name="T8" fmla="*/ 5959 w 7232"/>
              <a:gd name="T9" fmla="*/ 5314 h 10000"/>
              <a:gd name="T10" fmla="*/ 5482 w 7232"/>
              <a:gd name="T11" fmla="*/ 5591 h 10000"/>
              <a:gd name="T12" fmla="*/ 4946 w 7232"/>
              <a:gd name="T13" fmla="*/ 6099 h 10000"/>
              <a:gd name="T14" fmla="*/ 4731 w 7232"/>
              <a:gd name="T15" fmla="*/ 6624 h 10000"/>
              <a:gd name="T16" fmla="*/ 4637 w 7232"/>
              <a:gd name="T17" fmla="*/ 6879 h 10000"/>
              <a:gd name="T18" fmla="*/ 4418 w 7232"/>
              <a:gd name="T19" fmla="*/ 7000 h 10000"/>
              <a:gd name="T20" fmla="*/ 2543 w 7232"/>
              <a:gd name="T21" fmla="*/ 7000 h 10000"/>
              <a:gd name="T22" fmla="*/ 2345 w 7232"/>
              <a:gd name="T23" fmla="*/ 6855 h 10000"/>
              <a:gd name="T24" fmla="*/ 2262 w 7232"/>
              <a:gd name="T25" fmla="*/ 6563 h 10000"/>
              <a:gd name="T26" fmla="*/ 2262 w 7232"/>
              <a:gd name="T27" fmla="*/ 6213 h 10000"/>
              <a:gd name="T28" fmla="*/ 2770 w 7232"/>
              <a:gd name="T29" fmla="*/ 4990 h 10000"/>
              <a:gd name="T30" fmla="*/ 3887 w 7232"/>
              <a:gd name="T31" fmla="*/ 4141 h 10000"/>
              <a:gd name="T32" fmla="*/ 4543 w 7232"/>
              <a:gd name="T33" fmla="*/ 3704 h 10000"/>
              <a:gd name="T34" fmla="*/ 4740 w 7232"/>
              <a:gd name="T35" fmla="*/ 3110 h 10000"/>
              <a:gd name="T36" fmla="*/ 4376 w 7232"/>
              <a:gd name="T37" fmla="*/ 2531 h 10000"/>
              <a:gd name="T38" fmla="*/ 3536 w 7232"/>
              <a:gd name="T39" fmla="*/ 2281 h 10000"/>
              <a:gd name="T40" fmla="*/ 2691 w 7232"/>
              <a:gd name="T41" fmla="*/ 2508 h 10000"/>
              <a:gd name="T42" fmla="*/ 1855 w 7232"/>
              <a:gd name="T43" fmla="*/ 3406 h 10000"/>
              <a:gd name="T44" fmla="*/ 1614 w 7232"/>
              <a:gd name="T45" fmla="*/ 3531 h 10000"/>
              <a:gd name="T46" fmla="*/ 1417 w 7232"/>
              <a:gd name="T47" fmla="*/ 3469 h 10000"/>
              <a:gd name="T48" fmla="*/ 135 w 7232"/>
              <a:gd name="T49" fmla="*/ 2493 h 10000"/>
              <a:gd name="T50" fmla="*/ 14 w 7232"/>
              <a:gd name="T51" fmla="*/ 2296 h 10000"/>
              <a:gd name="T52" fmla="*/ 56 w 7232"/>
              <a:gd name="T53" fmla="*/ 2078 h 10000"/>
              <a:gd name="T54" fmla="*/ 3684 w 7232"/>
              <a:gd name="T55" fmla="*/ 0 h 10000"/>
              <a:gd name="T56" fmla="*/ 4942 w 7232"/>
              <a:gd name="T57" fmla="*/ 241 h 10000"/>
              <a:gd name="T58" fmla="*/ 6084 w 7232"/>
              <a:gd name="T59" fmla="*/ 890 h 10000"/>
              <a:gd name="T60" fmla="*/ 6912 w 7232"/>
              <a:gd name="T61" fmla="*/ 1886 h 10000"/>
              <a:gd name="T62" fmla="*/ 7232 w 7232"/>
              <a:gd name="T63" fmla="*/ 3121 h 10000"/>
              <a:gd name="T64" fmla="*/ 4764 w 7232"/>
              <a:gd name="T65" fmla="*/ 7813 h 10000"/>
              <a:gd name="T66" fmla="*/ 4764 w 7232"/>
              <a:gd name="T67" fmla="*/ 9688 h 10000"/>
              <a:gd name="T68" fmla="*/ 4670 w 7232"/>
              <a:gd name="T69" fmla="*/ 9906 h 10000"/>
              <a:gd name="T70" fmla="*/ 4451 w 7232"/>
              <a:gd name="T71" fmla="*/ 10000 h 10000"/>
              <a:gd name="T72" fmla="*/ 2575 w 7232"/>
              <a:gd name="T73" fmla="*/ 10000 h 10000"/>
              <a:gd name="T74" fmla="*/ 2356 w 7232"/>
              <a:gd name="T75" fmla="*/ 9906 h 10000"/>
              <a:gd name="T76" fmla="*/ 2262 w 7232"/>
              <a:gd name="T77" fmla="*/ 9688 h 10000"/>
              <a:gd name="T78" fmla="*/ 2262 w 7232"/>
              <a:gd name="T79" fmla="*/ 7813 h 10000"/>
              <a:gd name="T80" fmla="*/ 2356 w 7232"/>
              <a:gd name="T81" fmla="*/ 7594 h 10000"/>
              <a:gd name="T82" fmla="*/ 2575 w 7232"/>
              <a:gd name="T83" fmla="*/ 7500 h 10000"/>
              <a:gd name="T84" fmla="*/ 4451 w 7232"/>
              <a:gd name="T85" fmla="*/ 7500 h 10000"/>
              <a:gd name="T86" fmla="*/ 4670 w 7232"/>
              <a:gd name="T87" fmla="*/ 7594 h 10000"/>
              <a:gd name="T88" fmla="*/ 4764 w 7232"/>
              <a:gd name="T89" fmla="*/ 7813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32" h="10000">
                <a:moveTo>
                  <a:pt x="7232" y="3121"/>
                </a:moveTo>
                <a:cubicBezTo>
                  <a:pt x="7232" y="3403"/>
                  <a:pt x="7191" y="3665"/>
                  <a:pt x="7111" y="3910"/>
                </a:cubicBezTo>
                <a:cubicBezTo>
                  <a:pt x="7031" y="4155"/>
                  <a:pt x="6939" y="4354"/>
                  <a:pt x="6839" y="4509"/>
                </a:cubicBezTo>
                <a:cubicBezTo>
                  <a:pt x="6736" y="4664"/>
                  <a:pt x="6594" y="4818"/>
                  <a:pt x="6407" y="4974"/>
                </a:cubicBezTo>
                <a:cubicBezTo>
                  <a:pt x="6221" y="5130"/>
                  <a:pt x="6072" y="5244"/>
                  <a:pt x="5959" y="5314"/>
                </a:cubicBezTo>
                <a:cubicBezTo>
                  <a:pt x="5844" y="5385"/>
                  <a:pt x="5686" y="5476"/>
                  <a:pt x="5482" y="5591"/>
                </a:cubicBezTo>
                <a:cubicBezTo>
                  <a:pt x="5268" y="5711"/>
                  <a:pt x="5090" y="5880"/>
                  <a:pt x="4946" y="6099"/>
                </a:cubicBezTo>
                <a:cubicBezTo>
                  <a:pt x="4804" y="6318"/>
                  <a:pt x="4731" y="6491"/>
                  <a:pt x="4731" y="6624"/>
                </a:cubicBezTo>
                <a:cubicBezTo>
                  <a:pt x="4731" y="6713"/>
                  <a:pt x="4700" y="6796"/>
                  <a:pt x="4637" y="6879"/>
                </a:cubicBezTo>
                <a:cubicBezTo>
                  <a:pt x="4575" y="6959"/>
                  <a:pt x="4502" y="7000"/>
                  <a:pt x="4418" y="7000"/>
                </a:cubicBezTo>
                <a:lnTo>
                  <a:pt x="2543" y="7000"/>
                </a:lnTo>
                <a:cubicBezTo>
                  <a:pt x="2465" y="7000"/>
                  <a:pt x="2398" y="6953"/>
                  <a:pt x="2345" y="6855"/>
                </a:cubicBezTo>
                <a:cubicBezTo>
                  <a:pt x="2291" y="6758"/>
                  <a:pt x="2262" y="6661"/>
                  <a:pt x="2262" y="6563"/>
                </a:cubicBezTo>
                <a:lnTo>
                  <a:pt x="2262" y="6213"/>
                </a:lnTo>
                <a:cubicBezTo>
                  <a:pt x="2262" y="5780"/>
                  <a:pt x="2431" y="5373"/>
                  <a:pt x="2770" y="4990"/>
                </a:cubicBezTo>
                <a:cubicBezTo>
                  <a:pt x="3109" y="4608"/>
                  <a:pt x="3481" y="4324"/>
                  <a:pt x="3887" y="4141"/>
                </a:cubicBezTo>
                <a:cubicBezTo>
                  <a:pt x="4195" y="4000"/>
                  <a:pt x="4414" y="3855"/>
                  <a:pt x="4543" y="3704"/>
                </a:cubicBezTo>
                <a:cubicBezTo>
                  <a:pt x="4673" y="3553"/>
                  <a:pt x="4740" y="3355"/>
                  <a:pt x="4740" y="3110"/>
                </a:cubicBezTo>
                <a:cubicBezTo>
                  <a:pt x="4740" y="2891"/>
                  <a:pt x="4618" y="2699"/>
                  <a:pt x="4376" y="2531"/>
                </a:cubicBezTo>
                <a:cubicBezTo>
                  <a:pt x="4135" y="2365"/>
                  <a:pt x="3854" y="2281"/>
                  <a:pt x="3536" y="2281"/>
                </a:cubicBezTo>
                <a:cubicBezTo>
                  <a:pt x="3197" y="2281"/>
                  <a:pt x="2916" y="2356"/>
                  <a:pt x="2691" y="2508"/>
                </a:cubicBezTo>
                <a:cubicBezTo>
                  <a:pt x="2509" y="2638"/>
                  <a:pt x="2229" y="2939"/>
                  <a:pt x="1855" y="3406"/>
                </a:cubicBezTo>
                <a:cubicBezTo>
                  <a:pt x="1787" y="3490"/>
                  <a:pt x="1707" y="3531"/>
                  <a:pt x="1614" y="3531"/>
                </a:cubicBezTo>
                <a:cubicBezTo>
                  <a:pt x="1551" y="3531"/>
                  <a:pt x="1485" y="3510"/>
                  <a:pt x="1417" y="3469"/>
                </a:cubicBezTo>
                <a:lnTo>
                  <a:pt x="135" y="2493"/>
                </a:lnTo>
                <a:cubicBezTo>
                  <a:pt x="67" y="2440"/>
                  <a:pt x="26" y="2376"/>
                  <a:pt x="14" y="2296"/>
                </a:cubicBezTo>
                <a:cubicBezTo>
                  <a:pt x="0" y="2218"/>
                  <a:pt x="15" y="2145"/>
                  <a:pt x="56" y="2078"/>
                </a:cubicBezTo>
                <a:cubicBezTo>
                  <a:pt x="890" y="694"/>
                  <a:pt x="2100" y="0"/>
                  <a:pt x="3684" y="0"/>
                </a:cubicBezTo>
                <a:cubicBezTo>
                  <a:pt x="4101" y="0"/>
                  <a:pt x="4520" y="80"/>
                  <a:pt x="4942" y="241"/>
                </a:cubicBezTo>
                <a:cubicBezTo>
                  <a:pt x="5365" y="403"/>
                  <a:pt x="5745" y="619"/>
                  <a:pt x="6084" y="890"/>
                </a:cubicBezTo>
                <a:cubicBezTo>
                  <a:pt x="6422" y="1161"/>
                  <a:pt x="6699" y="1494"/>
                  <a:pt x="6912" y="1886"/>
                </a:cubicBezTo>
                <a:cubicBezTo>
                  <a:pt x="7126" y="2276"/>
                  <a:pt x="7232" y="2690"/>
                  <a:pt x="7232" y="3121"/>
                </a:cubicBezTo>
                <a:close/>
                <a:moveTo>
                  <a:pt x="4764" y="7813"/>
                </a:moveTo>
                <a:lnTo>
                  <a:pt x="4764" y="9688"/>
                </a:lnTo>
                <a:cubicBezTo>
                  <a:pt x="4764" y="9771"/>
                  <a:pt x="4732" y="9844"/>
                  <a:pt x="4670" y="9906"/>
                </a:cubicBezTo>
                <a:cubicBezTo>
                  <a:pt x="4607" y="9969"/>
                  <a:pt x="4535" y="10000"/>
                  <a:pt x="4451" y="10000"/>
                </a:cubicBezTo>
                <a:lnTo>
                  <a:pt x="2575" y="10000"/>
                </a:lnTo>
                <a:cubicBezTo>
                  <a:pt x="2491" y="10000"/>
                  <a:pt x="2419" y="9969"/>
                  <a:pt x="2356" y="9906"/>
                </a:cubicBezTo>
                <a:cubicBezTo>
                  <a:pt x="2294" y="9844"/>
                  <a:pt x="2262" y="9771"/>
                  <a:pt x="2262" y="9688"/>
                </a:cubicBezTo>
                <a:lnTo>
                  <a:pt x="2262" y="7813"/>
                </a:lnTo>
                <a:cubicBezTo>
                  <a:pt x="2262" y="7729"/>
                  <a:pt x="2294" y="7656"/>
                  <a:pt x="2356" y="7594"/>
                </a:cubicBezTo>
                <a:cubicBezTo>
                  <a:pt x="2419" y="7531"/>
                  <a:pt x="2491" y="7500"/>
                  <a:pt x="2575" y="7500"/>
                </a:cubicBezTo>
                <a:lnTo>
                  <a:pt x="4451" y="7500"/>
                </a:lnTo>
                <a:cubicBezTo>
                  <a:pt x="4535" y="7500"/>
                  <a:pt x="4607" y="7531"/>
                  <a:pt x="4670" y="7594"/>
                </a:cubicBezTo>
                <a:cubicBezTo>
                  <a:pt x="4732" y="7656"/>
                  <a:pt x="4764" y="7728"/>
                  <a:pt x="4764" y="78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18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xit" presetSubtype="0" fill="hold" grpId="1" nodeType="withEffect">
                                  <p:stCondLst>
                                    <p:cond delay="0"/>
                                  </p:stCondLst>
                                  <p:childTnLst>
                                    <p:set>
                                      <p:cBhvr>
                                        <p:cTn id="10" dur="1" fill="hold">
                                          <p:stCondLst>
                                            <p:cond delay="0"/>
                                          </p:stCondLst>
                                        </p:cTn>
                                        <p:tgtEl>
                                          <p:spTgt spid="45"/>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4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4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2" grpId="0" animBg="1"/>
      <p:bldP spid="22" grpId="1" animBg="1"/>
      <p:bldP spid="24" grpId="0"/>
      <p:bldP spid="24" grpId="1"/>
      <p:bldP spid="45" grpId="0" animBg="1"/>
      <p:bldP spid="45" grpId="1" animBg="1"/>
      <p:bldP spid="46" grpId="0" animBg="1"/>
      <p:bldP spid="46" grpId="1" animBg="1"/>
      <p:bldP spid="47" grpId="0" animBg="1"/>
      <p:bldP spid="47" grpId="1" animBg="1"/>
      <p:bldP spid="48" grpId="0" animBg="1"/>
      <p:bldP spid="48" grpId="1" animBg="1"/>
      <p:bldP spid="49" grpId="0"/>
      <p:bldP spid="49" grpId="1"/>
      <p:bldP spid="5" grpId="0"/>
      <p:bldP spid="7"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A5EE3FC-DE0E-48BE-92DD-B332AE367ED9}"/>
              </a:ext>
            </a:extLst>
          </p:cNvPr>
          <p:cNvSpPr>
            <a:spLocks noGrp="1"/>
          </p:cNvSpPr>
          <p:nvPr>
            <p:ph type="sldNum" sz="quarter" idx="10"/>
          </p:nvPr>
        </p:nvSpPr>
        <p:spPr/>
        <p:txBody>
          <a:bodyPr/>
          <a:lstStyle/>
          <a:p>
            <a:fld id="{3DD97BEB-BAEF-0344-9D5C-EC73E478698A}" type="slidenum">
              <a:rPr lang="en-US" smtClean="0">
                <a:latin typeface="Arial" panose="020B0604020202020204" pitchFamily="34" charset="0"/>
                <a:ea typeface="黑体" panose="02010609060101010101" pitchFamily="49" charset="-122"/>
                <a:sym typeface="Arial" panose="020B0604020202020204" pitchFamily="34" charset="0"/>
              </a:rPr>
              <a:pPr/>
              <a:t>9</a:t>
            </a:fld>
            <a:endParaRPr lang="en-US" dirty="0">
              <a:latin typeface="Arial" panose="020B0604020202020204" pitchFamily="34" charset="0"/>
              <a:ea typeface="黑体" panose="02010609060101010101" pitchFamily="49" charset="-122"/>
              <a:sym typeface="Arial" panose="020B0604020202020204" pitchFamily="34" charset="0"/>
            </a:endParaRPr>
          </a:p>
        </p:txBody>
      </p:sp>
      <p:sp>
        <p:nvSpPr>
          <p:cNvPr id="4" name="标题 3">
            <a:extLst>
              <a:ext uri="{FF2B5EF4-FFF2-40B4-BE49-F238E27FC236}">
                <a16:creationId xmlns:a16="http://schemas.microsoft.com/office/drawing/2014/main" id="{5575D336-A161-469B-B53B-C414FADC3EE5}"/>
              </a:ext>
            </a:extLst>
          </p:cNvPr>
          <p:cNvSpPr>
            <a:spLocks noGrp="1"/>
          </p:cNvSpPr>
          <p:nvPr>
            <p:ph type="title"/>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Methodology: LV-CIT</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9" name="文本占位符 8">
            <a:extLst>
              <a:ext uri="{FF2B5EF4-FFF2-40B4-BE49-F238E27FC236}">
                <a16:creationId xmlns:a16="http://schemas.microsoft.com/office/drawing/2014/main" id="{E7E4E222-9BC3-426F-8F88-4A52BC447A54}"/>
              </a:ext>
            </a:extLst>
          </p:cNvPr>
          <p:cNvSpPr>
            <a:spLocks noGrp="1"/>
          </p:cNvSpPr>
          <p:nvPr>
            <p:ph type="body" sz="quarter" idx="16"/>
          </p:nvPr>
        </p:nvSpPr>
        <p:spPr/>
        <p:txBody>
          <a:bodyPr/>
          <a:lstStyle/>
          <a:p>
            <a:r>
              <a:rPr lang="en-US" altLang="zh-CN" dirty="0">
                <a:latin typeface="Arial" panose="020B0604020202020204" pitchFamily="34" charset="0"/>
                <a:ea typeface="黑体" panose="02010609060101010101" pitchFamily="49" charset="-122"/>
                <a:sym typeface="Arial" panose="020B0604020202020204" pitchFamily="34" charset="0"/>
              </a:rPr>
              <a:t>Label value covering array generation (abstract test inputs generation)</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sp>
        <p:nvSpPr>
          <p:cNvPr id="2" name="文本框 1">
            <a:extLst>
              <a:ext uri="{FF2B5EF4-FFF2-40B4-BE49-F238E27FC236}">
                <a16:creationId xmlns:a16="http://schemas.microsoft.com/office/drawing/2014/main" id="{792B7AA5-3C7E-48A3-AB8E-ADC9BA2A551C}"/>
              </a:ext>
            </a:extLst>
          </p:cNvPr>
          <p:cNvSpPr txBox="1"/>
          <p:nvPr/>
        </p:nvSpPr>
        <p:spPr>
          <a:xfrm>
            <a:off x="774590" y="1560613"/>
            <a:ext cx="1843200" cy="439736"/>
          </a:xfrm>
          <a:prstGeom prst="rect">
            <a:avLst/>
          </a:prstGeom>
        </p:spPr>
        <p:txBody>
          <a:bodyPr wrap="none" rtlCol="0">
            <a:normAutofit/>
          </a:bodyPr>
          <a:lstStyle/>
          <a:p>
            <a:pPr marL="285750" indent="-285750" algn="l">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Existing tools:</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p:grpSp>
        <p:nvGrpSpPr>
          <p:cNvPr id="11" name="组合 10">
            <a:extLst>
              <a:ext uri="{FF2B5EF4-FFF2-40B4-BE49-F238E27FC236}">
                <a16:creationId xmlns:a16="http://schemas.microsoft.com/office/drawing/2014/main" id="{6FBFFC6C-05FE-4956-A6C3-4ED692122EA7}"/>
              </a:ext>
            </a:extLst>
          </p:cNvPr>
          <p:cNvGrpSpPr/>
          <p:nvPr/>
        </p:nvGrpSpPr>
        <p:grpSpPr>
          <a:xfrm>
            <a:off x="894855" y="2217755"/>
            <a:ext cx="4065299" cy="3102788"/>
            <a:chOff x="708202" y="1874163"/>
            <a:chExt cx="4065299" cy="3102788"/>
          </a:xfrm>
        </p:grpSpPr>
        <p:pic>
          <p:nvPicPr>
            <p:cNvPr id="8" name="图片 7">
              <a:extLst>
                <a:ext uri="{FF2B5EF4-FFF2-40B4-BE49-F238E27FC236}">
                  <a16:creationId xmlns:a16="http://schemas.microsoft.com/office/drawing/2014/main" id="{F6F31913-00C3-4696-BE50-A8CCBD27BECF}"/>
                </a:ext>
              </a:extLst>
            </p:cNvPr>
            <p:cNvPicPr>
              <a:picLocks noChangeAspect="1"/>
            </p:cNvPicPr>
            <p:nvPr/>
          </p:nvPicPr>
          <p:blipFill>
            <a:blip r:embed="rId3"/>
            <a:stretch>
              <a:fillRect/>
            </a:stretch>
          </p:blipFill>
          <p:spPr>
            <a:xfrm>
              <a:off x="904569" y="1874163"/>
              <a:ext cx="3741176" cy="2804278"/>
            </a:xfrm>
            <a:prstGeom prst="rect">
              <a:avLst/>
            </a:prstGeom>
          </p:spPr>
        </p:pic>
        <p:sp>
          <p:nvSpPr>
            <p:cNvPr id="10" name="文本框 9">
              <a:extLst>
                <a:ext uri="{FF2B5EF4-FFF2-40B4-BE49-F238E27FC236}">
                  <a16:creationId xmlns:a16="http://schemas.microsoft.com/office/drawing/2014/main" id="{3852FF4A-5441-46D8-8DAF-3A8C77971B80}"/>
                </a:ext>
              </a:extLst>
            </p:cNvPr>
            <p:cNvSpPr txBox="1"/>
            <p:nvPr/>
          </p:nvSpPr>
          <p:spPr>
            <a:xfrm>
              <a:off x="708202" y="4619466"/>
              <a:ext cx="4065299" cy="357485"/>
            </a:xfrm>
            <a:prstGeom prst="rect">
              <a:avLst/>
            </a:prstGeom>
          </p:spPr>
          <p:txBody>
            <a:bodyPr wrap="square" rtlCol="0">
              <a:noAutofit/>
            </a:bodyPr>
            <a:lstStyle/>
            <a:p>
              <a:pPr algn="ctr"/>
              <a:r>
                <a:rPr lang="en-US" altLang="zh-CN" sz="16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Overall ranking of existing CIT tools [1].</a:t>
              </a:r>
            </a:p>
          </p:txBody>
        </p:sp>
      </p:grpSp>
      <p:sp>
        <p:nvSpPr>
          <p:cNvPr id="14" name="文本框 13">
            <a:extLst>
              <a:ext uri="{FF2B5EF4-FFF2-40B4-BE49-F238E27FC236}">
                <a16:creationId xmlns:a16="http://schemas.microsoft.com/office/drawing/2014/main" id="{FD04162A-4C17-40FD-9AE7-7AA75CE8304A}"/>
              </a:ext>
            </a:extLst>
          </p:cNvPr>
          <p:cNvSpPr txBox="1"/>
          <p:nvPr/>
        </p:nvSpPr>
        <p:spPr>
          <a:xfrm>
            <a:off x="660400" y="5595152"/>
            <a:ext cx="10858500" cy="900452"/>
          </a:xfrm>
          <a:prstGeom prst="rect">
            <a:avLst/>
          </a:prstGeom>
        </p:spPr>
        <p:txBody>
          <a:bodyPr wrap="square" rtlCol="0">
            <a:noAutofit/>
          </a:bodyPr>
          <a:lstStyle/>
          <a:p>
            <a:pPr algn="l"/>
            <a:r>
              <a:rPr lang="en-US" altLang="zh-CN" sz="1000" dirty="0">
                <a:latin typeface="Arial" panose="020B0604020202020204" pitchFamily="34" charset="0"/>
                <a:ea typeface="黑体" panose="02010609060101010101" pitchFamily="49" charset="-122"/>
                <a:sym typeface="Arial" panose="020B0604020202020204" pitchFamily="34" charset="0"/>
              </a:rPr>
              <a:t>[1] M. </a:t>
            </a:r>
            <a:r>
              <a:rPr lang="en-US" altLang="zh-CN" sz="1000" dirty="0" err="1">
                <a:latin typeface="Arial" panose="020B0604020202020204" pitchFamily="34" charset="0"/>
                <a:ea typeface="黑体" panose="02010609060101010101" pitchFamily="49" charset="-122"/>
                <a:sym typeface="Arial" panose="020B0604020202020204" pitchFamily="34" charset="0"/>
              </a:rPr>
              <a:t>Leithner</a:t>
            </a:r>
            <a:r>
              <a:rPr lang="en-US" altLang="zh-CN" sz="1000" dirty="0">
                <a:latin typeface="Arial" panose="020B0604020202020204" pitchFamily="34" charset="0"/>
                <a:ea typeface="黑体" panose="02010609060101010101" pitchFamily="49" charset="-122"/>
                <a:sym typeface="Arial" panose="020B0604020202020204" pitchFamily="34" charset="0"/>
              </a:rPr>
              <a:t>, A. </a:t>
            </a:r>
            <a:r>
              <a:rPr lang="en-US" altLang="zh-CN" sz="1000" dirty="0" err="1">
                <a:latin typeface="Arial" panose="020B0604020202020204" pitchFamily="34" charset="0"/>
                <a:ea typeface="黑体" panose="02010609060101010101" pitchFamily="49" charset="-122"/>
                <a:sym typeface="Arial" panose="020B0604020202020204" pitchFamily="34" charset="0"/>
              </a:rPr>
              <a:t>Bombarda</a:t>
            </a:r>
            <a:r>
              <a:rPr lang="en-US" altLang="zh-CN" sz="1000" dirty="0">
                <a:latin typeface="Arial" panose="020B0604020202020204" pitchFamily="34" charset="0"/>
                <a:ea typeface="黑体" panose="02010609060101010101" pitchFamily="49" charset="-122"/>
                <a:sym typeface="Arial" panose="020B0604020202020204" pitchFamily="34" charset="0"/>
              </a:rPr>
              <a:t>, M. Wagner, A. </a:t>
            </a:r>
            <a:r>
              <a:rPr lang="en-US" altLang="zh-CN" sz="1000" dirty="0" err="1">
                <a:latin typeface="Arial" panose="020B0604020202020204" pitchFamily="34" charset="0"/>
                <a:ea typeface="黑体" panose="02010609060101010101" pitchFamily="49" charset="-122"/>
                <a:sym typeface="Arial" panose="020B0604020202020204" pitchFamily="34" charset="0"/>
              </a:rPr>
              <a:t>Gargantini</a:t>
            </a:r>
            <a:r>
              <a:rPr lang="en-US" altLang="zh-CN" sz="1000" dirty="0">
                <a:latin typeface="Arial" panose="020B0604020202020204" pitchFamily="34" charset="0"/>
                <a:ea typeface="黑体" panose="02010609060101010101" pitchFamily="49" charset="-122"/>
                <a:sym typeface="Arial" panose="020B0604020202020204" pitchFamily="34" charset="0"/>
              </a:rPr>
              <a:t>, and D. E. Simos, “State of the cart: evaluating covering array generators at scale,” International Journal on Software Tools for Technology Transfer, pp. 1–26, 2024.</a:t>
            </a:r>
          </a:p>
          <a:p>
            <a:r>
              <a:rPr lang="en-US" altLang="zh-CN" sz="1000" dirty="0">
                <a:latin typeface="Arial" panose="020B0604020202020204" pitchFamily="34" charset="0"/>
                <a:ea typeface="黑体" panose="02010609060101010101" pitchFamily="49" charset="-122"/>
                <a:sym typeface="Arial" panose="020B0604020202020204" pitchFamily="34" charset="0"/>
              </a:rPr>
              <a:t>[2] M. Wagner, K. </a:t>
            </a:r>
            <a:r>
              <a:rPr lang="en-US" altLang="zh-CN" sz="1000" dirty="0" err="1">
                <a:latin typeface="Arial" panose="020B0604020202020204" pitchFamily="34" charset="0"/>
                <a:ea typeface="黑体" panose="02010609060101010101" pitchFamily="49" charset="-122"/>
                <a:sym typeface="Arial" panose="020B0604020202020204" pitchFamily="34" charset="0"/>
              </a:rPr>
              <a:t>Kleine</a:t>
            </a:r>
            <a:r>
              <a:rPr lang="en-US" altLang="zh-CN" sz="1000" dirty="0">
                <a:latin typeface="Arial" panose="020B0604020202020204" pitchFamily="34" charset="0"/>
                <a:ea typeface="黑体" panose="02010609060101010101" pitchFamily="49" charset="-122"/>
                <a:sym typeface="Arial" panose="020B0604020202020204" pitchFamily="34" charset="0"/>
              </a:rPr>
              <a:t>, D. E. Simos, R. Kuhn, and R. </a:t>
            </a:r>
            <a:r>
              <a:rPr lang="en-US" altLang="zh-CN" sz="1000" dirty="0" err="1">
                <a:latin typeface="Arial" panose="020B0604020202020204" pitchFamily="34" charset="0"/>
                <a:ea typeface="黑体" panose="02010609060101010101" pitchFamily="49" charset="-122"/>
                <a:sym typeface="Arial" panose="020B0604020202020204" pitchFamily="34" charset="0"/>
              </a:rPr>
              <a:t>Kacker</a:t>
            </a:r>
            <a:r>
              <a:rPr lang="en-US" altLang="zh-CN" sz="1000" dirty="0">
                <a:latin typeface="Arial" panose="020B0604020202020204" pitchFamily="34" charset="0"/>
                <a:ea typeface="黑体" panose="02010609060101010101" pitchFamily="49" charset="-122"/>
                <a:sym typeface="Arial" panose="020B0604020202020204" pitchFamily="34" charset="0"/>
              </a:rPr>
              <a:t>, “</a:t>
            </a:r>
            <a:r>
              <a:rPr lang="en-US" altLang="zh-CN" sz="1000" dirty="0" err="1">
                <a:latin typeface="Arial" panose="020B0604020202020204" pitchFamily="34" charset="0"/>
                <a:ea typeface="黑体" panose="02010609060101010101" pitchFamily="49" charset="-122"/>
                <a:sym typeface="Arial" panose="020B0604020202020204" pitchFamily="34" charset="0"/>
              </a:rPr>
              <a:t>Cagen</a:t>
            </a:r>
            <a:r>
              <a:rPr lang="en-US" altLang="zh-CN" sz="1000" dirty="0">
                <a:latin typeface="Arial" panose="020B0604020202020204" pitchFamily="34" charset="0"/>
                <a:ea typeface="黑体" panose="02010609060101010101" pitchFamily="49" charset="-122"/>
                <a:sym typeface="Arial" panose="020B0604020202020204" pitchFamily="34" charset="0"/>
              </a:rPr>
              <a:t>: A fast combinatorial test generation tool with support for constraints and higher-index arrays,” in 2020 IEEE International Conference on Software Testing, Verification and Validation Workshops, 2020, pp. 191–200.</a:t>
            </a:r>
          </a:p>
          <a:p>
            <a:r>
              <a:rPr lang="en-US" altLang="zh-CN" sz="1000" dirty="0">
                <a:latin typeface="Arial" panose="020B0604020202020204" pitchFamily="34" charset="0"/>
                <a:ea typeface="黑体" panose="02010609060101010101" pitchFamily="49" charset="-122"/>
                <a:sym typeface="Arial" panose="020B0604020202020204" pitchFamily="34" charset="0"/>
              </a:rPr>
              <a:t>[3] L. Yu, Y. Lei, R. N. </a:t>
            </a:r>
            <a:r>
              <a:rPr lang="en-US" altLang="zh-CN" sz="1000" dirty="0" err="1">
                <a:latin typeface="Arial" panose="020B0604020202020204" pitchFamily="34" charset="0"/>
                <a:ea typeface="黑体" panose="02010609060101010101" pitchFamily="49" charset="-122"/>
                <a:sym typeface="Arial" panose="020B0604020202020204" pitchFamily="34" charset="0"/>
              </a:rPr>
              <a:t>Kacker</a:t>
            </a:r>
            <a:r>
              <a:rPr lang="en-US" altLang="zh-CN" sz="1000" dirty="0">
                <a:latin typeface="Arial" panose="020B0604020202020204" pitchFamily="34" charset="0"/>
                <a:ea typeface="黑体" panose="02010609060101010101" pitchFamily="49" charset="-122"/>
                <a:sym typeface="Arial" panose="020B0604020202020204" pitchFamily="34" charset="0"/>
              </a:rPr>
              <a:t>, and D. R. Kuhn, “ACTS: A combinatorial test generation tool,” in 2013 IEEE Sixth International Conference on Software Testing, Verification and Validation, 2013, pp. 370–375.</a:t>
            </a:r>
            <a:endParaRPr lang="zh-CN" altLang="en-US" sz="1000" dirty="0">
              <a:latin typeface="Arial" panose="020B0604020202020204" pitchFamily="34" charset="0"/>
              <a:ea typeface="黑体" panose="02010609060101010101" pitchFamily="49" charset="-122"/>
              <a:sym typeface="Arial" panose="020B0604020202020204" pitchFamily="34" charset="0"/>
            </a:endParaRPr>
          </a:p>
        </p:txBody>
      </p:sp>
      <p:sp>
        <p:nvSpPr>
          <p:cNvPr id="15" name="文本框 14">
            <a:extLst>
              <a:ext uri="{FF2B5EF4-FFF2-40B4-BE49-F238E27FC236}">
                <a16:creationId xmlns:a16="http://schemas.microsoft.com/office/drawing/2014/main" id="{68D4397B-4FCB-498C-937A-BA441F71E715}"/>
              </a:ext>
            </a:extLst>
          </p:cNvPr>
          <p:cNvSpPr txBox="1"/>
          <p:nvPr/>
        </p:nvSpPr>
        <p:spPr>
          <a:xfrm>
            <a:off x="5028765" y="2334346"/>
            <a:ext cx="6409686" cy="1200329"/>
          </a:xfrm>
          <a:prstGeom prst="rect">
            <a:avLst/>
          </a:prstGeom>
          <a:noFill/>
        </p:spPr>
        <p:txBody>
          <a:bodyPr wrap="square">
            <a:spAutoFit/>
          </a:bodyPr>
          <a:lstStyle/>
          <a:p>
            <a:pPr marL="285750" indent="-285750">
              <a:buFont typeface="Arial" panose="020B0604020202020204" pitchFamily="34" charset="0"/>
              <a:buChar char="•"/>
            </a:pPr>
            <a:r>
              <a:rPr lang="en-US" altLang="zh-CN" dirty="0" err="1">
                <a:latin typeface="Arial" panose="020B0604020202020204" pitchFamily="34" charset="0"/>
                <a:ea typeface="黑体" panose="02010609060101010101" pitchFamily="49" charset="-122"/>
                <a:sym typeface="Arial" panose="020B0604020202020204" pitchFamily="34" charset="0"/>
              </a:rPr>
              <a:t>CAgen</a:t>
            </a:r>
            <a:r>
              <a:rPr lang="en-US" altLang="zh-CN" dirty="0">
                <a:latin typeface="Arial" panose="020B0604020202020204" pitchFamily="34" charset="0"/>
                <a:ea typeface="黑体" panose="02010609060101010101" pitchFamily="49" charset="-122"/>
                <a:sym typeface="Arial" panose="020B0604020202020204" pitchFamily="34" charset="0"/>
              </a:rPr>
              <a:t>/</a:t>
            </a:r>
            <a:r>
              <a:rPr lang="en-US" altLang="zh-CN" dirty="0" err="1">
                <a:latin typeface="Arial" panose="020B0604020202020204" pitchFamily="34" charset="0"/>
                <a:ea typeface="黑体" panose="02010609060101010101" pitchFamily="49" charset="-122"/>
                <a:sym typeface="Arial" panose="020B0604020202020204" pitchFamily="34" charset="0"/>
              </a:rPr>
              <a:t>CAgen.new</a:t>
            </a:r>
            <a:r>
              <a:rPr lang="en-US" altLang="zh-CN" dirty="0">
                <a:latin typeface="Arial" panose="020B0604020202020204" pitchFamily="34" charset="0"/>
                <a:ea typeface="黑体" panose="02010609060101010101" pitchFamily="49" charset="-122"/>
                <a:sym typeface="Arial" panose="020B0604020202020204" pitchFamily="34" charset="0"/>
              </a:rPr>
              <a:t> [2]: does not support the addition operations in the constraints</a:t>
            </a:r>
            <a:endParaRPr lang="en-US" altLang="zh-CN" b="0" dirty="0">
              <a:latin typeface="Arial" panose="020B0604020202020204" pitchFamily="34" charset="0"/>
              <a:ea typeface="黑体" panose="02010609060101010101" pitchFamily="49" charset="-122"/>
              <a:sym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ACTS [3]: although it accommodates our constraints, struggles to scale effectively to larger label spaces</a:t>
            </a:r>
          </a:p>
        </p:txBody>
      </p:sp>
      <p:sp>
        <p:nvSpPr>
          <p:cNvPr id="7" name="文本框 6">
            <a:extLst>
              <a:ext uri="{FF2B5EF4-FFF2-40B4-BE49-F238E27FC236}">
                <a16:creationId xmlns:a16="http://schemas.microsoft.com/office/drawing/2014/main" id="{A9DA3044-EAE0-40A8-B93D-14E44DAD7B18}"/>
              </a:ext>
            </a:extLst>
          </p:cNvPr>
          <p:cNvSpPr txBox="1"/>
          <p:nvPr/>
        </p:nvSpPr>
        <p:spPr>
          <a:xfrm>
            <a:off x="5073169" y="3651195"/>
            <a:ext cx="6094364" cy="1598137"/>
          </a:xfrm>
          <a:prstGeom prst="rect">
            <a:avLst/>
          </a:prstGeom>
        </p:spPr>
        <p:txBody>
          <a:bodyPr wrap="square" rtlCol="0">
            <a:normAutofit/>
          </a:bodyPr>
          <a:lstStyle/>
          <a:p>
            <a:pPr algn="l"/>
            <a:r>
              <a:rPr lang="en-US" altLang="zh-CN" dirty="0">
                <a:latin typeface="Arial" panose="020B0604020202020204" pitchFamily="34" charset="0"/>
                <a:ea typeface="黑体" panose="02010609060101010101" pitchFamily="49" charset="-122"/>
                <a:sym typeface="Arial" panose="020B0604020202020204" pitchFamily="34" charset="0"/>
              </a:rPr>
              <a:t>Alternative constraint forms:</a:t>
            </a:r>
          </a:p>
          <a:p>
            <a:pPr marL="285750" indent="-285750" algn="l">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Implications like “L1 and L2 =&gt; !L3”</a:t>
            </a:r>
          </a:p>
          <a:p>
            <a:pPr marL="285750" indent="-285750" algn="l">
              <a:buFont typeface="Arial" panose="020B0604020202020204" pitchFamily="34" charset="0"/>
              <a:buChar char="•"/>
            </a:pPr>
            <a:r>
              <a:rPr lang="en-US" altLang="zh-CN" dirty="0">
                <a:latin typeface="Arial" panose="020B0604020202020204" pitchFamily="34" charset="0"/>
                <a:ea typeface="黑体" panose="02010609060101010101" pitchFamily="49" charset="-122"/>
                <a:sym typeface="Arial" panose="020B0604020202020204" pitchFamily="34" charset="0"/>
              </a:rPr>
              <a:t>Forbidden tuples like “NOT (L1=1, L2=1, L3=1)”</a:t>
            </a:r>
          </a:p>
          <a:p>
            <a:pPr algn="l"/>
            <a:r>
              <a:rPr lang="en-US" altLang="zh-CN" dirty="0">
                <a:latin typeface="Arial" panose="020B0604020202020204" pitchFamily="34" charset="0"/>
                <a:ea typeface="黑体" panose="02010609060101010101" pitchFamily="49" charset="-122"/>
                <a:sym typeface="Arial" panose="020B0604020202020204" pitchFamily="34" charset="0"/>
              </a:rPr>
              <a:t>The number of constraint expressions will grow dramatically when the size of label space increase.</a:t>
            </a:r>
            <a:endParaRPr lang="zh-CN" altLang="en-US" dirty="0">
              <a:latin typeface="Arial" panose="020B0604020202020204" pitchFamily="34" charset="0"/>
              <a:ea typeface="黑体" panose="02010609060101010101" pitchFamily="49" charset="-122"/>
              <a:sym typeface="Arial" panose="020B0604020202020204" pitchFamily="34" charset="0"/>
            </a:endParaRP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6A89A796-B4C7-2D45-1704-E82B155AB344}"/>
                  </a:ext>
                </a:extLst>
              </p:cNvPr>
              <p:cNvSpPr txBox="1"/>
              <p:nvPr/>
            </p:nvSpPr>
            <p:spPr>
              <a:xfrm>
                <a:off x="9531334" y="1675720"/>
                <a:ext cx="1238250" cy="37035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nary>
                      <m:naryPr>
                        <m:chr m:val="∑"/>
                        <m:ctrlPr>
                          <a:rPr lang="zh-CN" altLang="en-US" i="1" smtClean="0">
                            <a:latin typeface="Cambria Math" panose="02040503050406030204" pitchFamily="18" charset="0"/>
                            <a:sym typeface="Arial" panose="020B0604020202020204" pitchFamily="34" charset="0"/>
                          </a:rPr>
                        </m:ctrlPr>
                      </m:naryPr>
                      <m:sub>
                        <m:r>
                          <m:rPr>
                            <m:brk m:alnAt="23"/>
                          </m:rPr>
                          <a:rPr lang="en-US" altLang="zh-CN" b="0" i="1" smtClean="0">
                            <a:latin typeface="Cambria Math" panose="02040503050406030204" pitchFamily="18" charset="0"/>
                            <a:sym typeface="Arial" panose="020B0604020202020204" pitchFamily="34" charset="0"/>
                          </a:rPr>
                          <m:t>𝑖</m:t>
                        </m:r>
                      </m:sub>
                      <m:sup>
                        <m:r>
                          <a:rPr lang="en-US" altLang="zh-CN" b="0" i="1" smtClean="0">
                            <a:latin typeface="Cambria Math" panose="02040503050406030204" pitchFamily="18" charset="0"/>
                            <a:sym typeface="Arial" panose="020B0604020202020204" pitchFamily="34" charset="0"/>
                          </a:rPr>
                          <m:t>𝑛</m:t>
                        </m:r>
                      </m:sup>
                      <m:e>
                        <m:sSub>
                          <m:sSubPr>
                            <m:ctrlPr>
                              <a:rPr lang="en-US" altLang="zh-CN" b="0" i="1" smtClean="0">
                                <a:latin typeface="Cambria Math" panose="02040503050406030204" pitchFamily="18" charset="0"/>
                                <a:sym typeface="Arial" panose="020B0604020202020204" pitchFamily="34" charset="0"/>
                              </a:rPr>
                            </m:ctrlPr>
                          </m:sSubPr>
                          <m:e>
                            <m:r>
                              <a:rPr lang="en-US" altLang="zh-CN" b="0" i="1" smtClean="0">
                                <a:latin typeface="Cambria Math" panose="02040503050406030204" pitchFamily="18" charset="0"/>
                                <a:sym typeface="Arial" panose="020B0604020202020204" pitchFamily="34" charset="0"/>
                              </a:rPr>
                              <m:t>𝑣</m:t>
                            </m:r>
                          </m:e>
                          <m:sub>
                            <m:r>
                              <a:rPr lang="en-US" altLang="zh-CN" b="0" i="1" smtClean="0">
                                <a:latin typeface="Cambria Math" panose="02040503050406030204" pitchFamily="18" charset="0"/>
                                <a:sym typeface="Arial" panose="020B0604020202020204" pitchFamily="34" charset="0"/>
                              </a:rPr>
                              <m:t>𝑖</m:t>
                            </m:r>
                          </m:sub>
                        </m:sSub>
                      </m:e>
                    </m:nary>
                    <m:r>
                      <a:rPr lang="en-US" altLang="zh-CN" b="0" i="1" smtClean="0">
                        <a:latin typeface="Cambria Math" panose="02040503050406030204" pitchFamily="18" charset="0"/>
                        <a:sym typeface="Arial" panose="020B0604020202020204" pitchFamily="34" charset="0"/>
                      </a:rPr>
                      <m:t>≤</m:t>
                    </m:r>
                    <m:r>
                      <a:rPr lang="en-US" altLang="zh-CN" b="0" i="1" smtClean="0">
                        <a:latin typeface="Cambria Math" panose="02040503050406030204" pitchFamily="18" charset="0"/>
                        <a:sym typeface="Arial" panose="020B0604020202020204" pitchFamily="34" charset="0"/>
                      </a:rPr>
                      <m:t>𝑘</m:t>
                    </m:r>
                  </m:oMath>
                </a14:m>
                <a:r>
                  <a:rPr lang="en-US" altLang="zh-CN" b="0" dirty="0">
                    <a:latin typeface="Arial" panose="020B0604020202020204" pitchFamily="34" charset="0"/>
                    <a:ea typeface="黑体" panose="02010609060101010101" pitchFamily="49" charset="-122"/>
                    <a:sym typeface="Arial" panose="020B0604020202020204" pitchFamily="34" charset="0"/>
                  </a:rPr>
                  <a:t> </a:t>
                </a:r>
                <a:endParaRPr lang="en-GB" dirty="0"/>
              </a:p>
            </p:txBody>
          </p:sp>
        </mc:Choice>
        <mc:Fallback>
          <p:sp>
            <p:nvSpPr>
              <p:cNvPr id="6" name="文本框 5">
                <a:extLst>
                  <a:ext uri="{FF2B5EF4-FFF2-40B4-BE49-F238E27FC236}">
                    <a16:creationId xmlns:a16="http://schemas.microsoft.com/office/drawing/2014/main" id="{6A89A796-B4C7-2D45-1704-E82B155AB344}"/>
                  </a:ext>
                </a:extLst>
              </p:cNvPr>
              <p:cNvSpPr txBox="1">
                <a:spLocks noRot="1" noChangeAspect="1" noMove="1" noResize="1" noEditPoints="1" noAdjustHandles="1" noChangeArrowheads="1" noChangeShapeType="1" noTextEdit="1"/>
              </p:cNvSpPr>
              <p:nvPr/>
            </p:nvSpPr>
            <p:spPr>
              <a:xfrm>
                <a:off x="9531334" y="1675720"/>
                <a:ext cx="1238250" cy="370358"/>
              </a:xfrm>
              <a:prstGeom prst="rect">
                <a:avLst/>
              </a:prstGeom>
              <a:blipFill>
                <a:blip r:embed="rId4"/>
                <a:stretch>
                  <a:fillRect l="-26829" t="-112698" b="-177778"/>
                </a:stretch>
              </a:blipFill>
            </p:spPr>
            <p:txBody>
              <a:bodyPr/>
              <a:lstStyle/>
              <a:p>
                <a:r>
                  <a:rPr lang="en-GB">
                    <a:noFill/>
                  </a:rPr>
                  <a:t> </a:t>
                </a:r>
              </a:p>
            </p:txBody>
          </p:sp>
        </mc:Fallback>
      </mc:AlternateContent>
    </p:spTree>
    <p:extLst>
      <p:ext uri="{BB962C8B-B14F-4D97-AF65-F5344CB8AC3E}">
        <p14:creationId xmlns:p14="http://schemas.microsoft.com/office/powerpoint/2010/main" val="506109009"/>
      </p:ext>
    </p:extLst>
  </p:cSld>
  <p:clrMapOvr>
    <a:masterClrMapping/>
  </p:clrMapOvr>
</p:sld>
</file>

<file path=ppt/theme/theme1.xml><?xml version="1.0" encoding="utf-8"?>
<a:theme xmlns:a="http://schemas.openxmlformats.org/drawingml/2006/main" name="Theme 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ormAutofit/>
      </a:bodyPr>
      <a:lstStyle>
        <a:defPPr algn="l">
          <a:defRPr dirty="0" smtClean="0"/>
        </a:defPPr>
      </a:lstStyle>
    </a:txDef>
  </a:objectDefaults>
  <a:extraClrSchemeLst/>
  <a:extLst>
    <a:ext uri="{05A4C25C-085E-4340-85A3-A5531E510DB2}">
      <thm15:themeFamily xmlns:thm15="http://schemas.microsoft.com/office/thememl/2012/main" name="16-DCI-113_Branded_PPT_Template_B_Final_FullScreen" id="{42F2A728-38A7-F741-8697-F23A46403293}" vid="{291ADA43-C1E7-0449-827C-A2959B3E2CF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13224</TotalTime>
  <Words>5856</Words>
  <Application>Microsoft Office PowerPoint</Application>
  <PresentationFormat>宽屏</PresentationFormat>
  <Paragraphs>889</Paragraphs>
  <Slides>26</Slides>
  <Notes>26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0</vt:i4>
      </vt:variant>
      <vt:variant>
        <vt:lpstr>幻灯片标题</vt:lpstr>
      </vt:variant>
      <vt:variant>
        <vt:i4>26</vt:i4>
      </vt:variant>
    </vt:vector>
  </HeadingPairs>
  <TitlesOfParts>
    <vt:vector size="35" baseType="lpstr">
      <vt:lpstr>LucidaGrande</vt:lpstr>
      <vt:lpstr>等线</vt:lpstr>
      <vt:lpstr>Arial</vt:lpstr>
      <vt:lpstr>Calibri</vt:lpstr>
      <vt:lpstr>Cambria Math</vt:lpstr>
      <vt:lpstr>Courier New</vt:lpstr>
      <vt:lpstr>Open Sans</vt:lpstr>
      <vt:lpstr>Wingdings</vt:lpstr>
      <vt:lpstr>Theme 1</vt:lpstr>
      <vt:lpstr>A Combinatorial Interaction Testing Method for Multi-Label Image Classifier</vt:lpstr>
      <vt:lpstr>Motivation</vt:lpstr>
      <vt:lpstr>Motivation</vt:lpstr>
      <vt:lpstr>Motivation</vt:lpstr>
      <vt:lpstr>Motivation</vt:lpstr>
      <vt:lpstr>Motivation</vt:lpstr>
      <vt:lpstr>Motivation</vt:lpstr>
      <vt:lpstr>Methodology: LV-CIT</vt:lpstr>
      <vt:lpstr>Methodology: LV-CIT</vt:lpstr>
      <vt:lpstr>Methodology: LV-CIT</vt:lpstr>
      <vt:lpstr>Methodology: LV-CIT</vt:lpstr>
      <vt:lpstr>Methodology: LV-CIT</vt:lpstr>
      <vt:lpstr>Experiment Setup &amp; RQs</vt:lpstr>
      <vt:lpstr>Experiment Setup &amp; RQs</vt:lpstr>
      <vt:lpstr>Experiment Setup &amp; RQs</vt:lpstr>
      <vt:lpstr>Experiment Setup &amp; RQs</vt:lpstr>
      <vt:lpstr>Experiment Setup &amp; RQs</vt:lpstr>
      <vt:lpstr>Experiment Setup &amp; RQs</vt:lpstr>
      <vt:lpstr>Experiment Setup &amp; RQs</vt:lpstr>
      <vt:lpstr>Take-aways</vt:lpstr>
      <vt:lpstr>Thank You!</vt:lpstr>
      <vt:lpstr>Additional Pages</vt:lpstr>
      <vt:lpstr>Additional Pages</vt:lpstr>
      <vt:lpstr>Additional Pages</vt:lpstr>
      <vt:lpstr>Additional Pages</vt:lpstr>
      <vt:lpstr>Additional Pages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Roc Wang</dc:creator>
  <cp:lastModifiedBy>Roc Wang</cp:lastModifiedBy>
  <cp:revision>659</cp:revision>
  <dcterms:created xsi:type="dcterms:W3CDTF">2024-10-07T06:21:04Z</dcterms:created>
  <dcterms:modified xsi:type="dcterms:W3CDTF">2024-10-31T05:57:08Z</dcterms:modified>
</cp:coreProperties>
</file>